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02" r:id="rId28"/>
    <p:sldId id="303" r:id="rId29"/>
    <p:sldId id="304" r:id="rId30"/>
    <p:sldId id="305" r:id="rId31"/>
    <p:sldId id="282" r:id="rId32"/>
    <p:sldId id="283" r:id="rId33"/>
    <p:sldId id="284" r:id="rId34"/>
    <p:sldId id="285" r:id="rId35"/>
    <p:sldId id="306" r:id="rId36"/>
    <p:sldId id="307" r:id="rId37"/>
    <p:sldId id="286" r:id="rId38"/>
    <p:sldId id="287" r:id="rId39"/>
    <p:sldId id="288" r:id="rId40"/>
    <p:sldId id="308" r:id="rId41"/>
    <p:sldId id="289" r:id="rId42"/>
    <p:sldId id="290" r:id="rId43"/>
    <p:sldId id="309" r:id="rId44"/>
    <p:sldId id="291" r:id="rId45"/>
    <p:sldId id="292" r:id="rId46"/>
    <p:sldId id="293" r:id="rId47"/>
    <p:sldId id="294" r:id="rId48"/>
    <p:sldId id="295" r:id="rId49"/>
    <p:sldId id="296" r:id="rId50"/>
    <p:sldId id="297" r:id="rId51"/>
    <p:sldId id="298" r:id="rId52"/>
    <p:sldId id="299" r:id="rId53"/>
    <p:sldId id="310" r:id="rId54"/>
    <p:sldId id="311" r:id="rId55"/>
    <p:sldId id="312" r:id="rId56"/>
    <p:sldId id="300" r:id="rId57"/>
    <p:sldId id="313" r:id="rId58"/>
    <p:sldId id="314" r:id="rId59"/>
    <p:sldId id="315" r:id="rId60"/>
    <p:sldId id="316" r:id="rId61"/>
    <p:sldId id="317" r:id="rId62"/>
    <p:sldId id="301" r:id="rId63"/>
    <p:sldId id="318" r:id="rId64"/>
    <p:sldId id="319" r:id="rId65"/>
    <p:sldId id="320" r:id="rId66"/>
    <p:sldId id="321" r:id="rId67"/>
    <p:sldId id="322" r:id="rId68"/>
    <p:sldId id="343" r:id="rId69"/>
    <p:sldId id="344" r:id="rId70"/>
    <p:sldId id="350" r:id="rId71"/>
    <p:sldId id="351" r:id="rId72"/>
    <p:sldId id="336" r:id="rId73"/>
    <p:sldId id="337" r:id="rId74"/>
    <p:sldId id="338" r:id="rId75"/>
    <p:sldId id="352" r:id="rId76"/>
    <p:sldId id="353" r:id="rId77"/>
    <p:sldId id="354" r:id="rId78"/>
    <p:sldId id="339" r:id="rId79"/>
    <p:sldId id="340" r:id="rId80"/>
    <p:sldId id="341" r:id="rId81"/>
    <p:sldId id="342" r:id="rId82"/>
    <p:sldId id="355" r:id="rId83"/>
    <p:sldId id="356" r:id="rId84"/>
    <p:sldId id="357" r:id="rId85"/>
    <p:sldId id="358" r:id="rId86"/>
    <p:sldId id="359" r:id="rId87"/>
    <p:sldId id="360" r:id="rId88"/>
    <p:sldId id="361" r:id="rId89"/>
    <p:sldId id="362" r:id="rId90"/>
    <p:sldId id="363" r:id="rId91"/>
    <p:sldId id="364" r:id="rId92"/>
    <p:sldId id="365" r:id="rId93"/>
    <p:sldId id="366" r:id="rId94"/>
    <p:sldId id="367" r:id="rId95"/>
    <p:sldId id="368" r:id="rId96"/>
    <p:sldId id="369" r:id="rId97"/>
    <p:sldId id="370" r:id="rId98"/>
    <p:sldId id="380" r:id="rId99"/>
    <p:sldId id="378" r:id="rId100"/>
    <p:sldId id="379" r:id="rId101"/>
    <p:sldId id="371" r:id="rId102"/>
    <p:sldId id="372" r:id="rId103"/>
    <p:sldId id="373" r:id="rId104"/>
    <p:sldId id="383" r:id="rId105"/>
    <p:sldId id="381" r:id="rId106"/>
    <p:sldId id="384" r:id="rId107"/>
    <p:sldId id="382" r:id="rId108"/>
    <p:sldId id="374" r:id="rId10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66C"/>
    <a:srgbClr val="F36C24"/>
    <a:srgbClr val="0083BF"/>
    <a:srgbClr val="B9E0F7"/>
    <a:srgbClr val="EDF7FD"/>
    <a:srgbClr val="E0F1FC"/>
    <a:srgbClr val="71BFEF"/>
    <a:srgbClr val="0091D2"/>
    <a:srgbClr val="226EB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02" autoAdjust="0"/>
  </p:normalViewPr>
  <p:slideViewPr>
    <p:cSldViewPr snapToGrid="0" snapToObjects="1">
      <p:cViewPr varScale="1">
        <p:scale>
          <a:sx n="105" d="100"/>
          <a:sy n="105" d="100"/>
        </p:scale>
        <p:origin x="17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35529B-37A6-CB40-98D3-340FF8D823C3}" type="datetimeFigureOut">
              <a:rPr lang="en-US" smtClean="0"/>
              <a:t>12/6/2017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16740B-3F56-5B40-98F1-F1F65CEF6CDF}" type="slidenum">
              <a:rPr lang="en-US" smtClean="0"/>
              <a:t>‹#›</a:t>
            </a:fld>
            <a:endParaRPr lang="en-US"/>
          </a:p>
        </p:txBody>
      </p:sp>
    </p:spTree>
    <p:extLst>
      <p:ext uri="{BB962C8B-B14F-4D97-AF65-F5344CB8AC3E}">
        <p14:creationId xmlns:p14="http://schemas.microsoft.com/office/powerpoint/2010/main" val="16240821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0" dirty="0" smtClean="0"/>
              <a:t>This work is licensed under the Creative Commons Attribution-</a:t>
            </a:r>
            <a:r>
              <a:rPr lang="en-US" sz="1200" i="0" dirty="0" err="1" smtClean="0"/>
              <a:t>NonCommercial</a:t>
            </a:r>
            <a:r>
              <a:rPr lang="en-US" sz="1200" i="0" dirty="0" smtClean="0"/>
              <a:t>-Share Alike 4.0 International License (CC BY-NC-SA 4.0)</a:t>
            </a:r>
            <a:r>
              <a:rPr lang="en-US" sz="1200" i="0" u="none" dirty="0" smtClean="0">
                <a:solidFill>
                  <a:srgbClr val="FF0000"/>
                </a:solidFill>
              </a:rPr>
              <a:t>. View a copy of the license here:</a:t>
            </a:r>
            <a:r>
              <a:rPr lang="en-US" sz="1200" i="0" u="none" dirty="0" smtClean="0"/>
              <a:t> </a:t>
            </a:r>
            <a:r>
              <a:rPr lang="en-US" sz="1200" i="0" dirty="0" smtClean="0"/>
              <a:t>https://</a:t>
            </a:r>
            <a:r>
              <a:rPr lang="en-US" sz="1200" i="0" dirty="0" err="1" smtClean="0"/>
              <a:t>creativecommons.org</a:t>
            </a:r>
            <a:r>
              <a:rPr lang="en-US" sz="1200" i="0" dirty="0" smtClean="0"/>
              <a:t>/licenses/by-</a:t>
            </a:r>
            <a:r>
              <a:rPr lang="en-US" sz="1200" i="0" dirty="0" err="1" smtClean="0"/>
              <a:t>nc</a:t>
            </a:r>
            <a:r>
              <a:rPr lang="en-US" sz="1200" i="0" dirty="0" smtClean="0"/>
              <a:t>-</a:t>
            </a:r>
            <a:r>
              <a:rPr lang="en-US" sz="1200" i="0" dirty="0" err="1" smtClean="0"/>
              <a:t>sa</a:t>
            </a:r>
            <a:r>
              <a:rPr lang="en-US" sz="1200" i="0" dirty="0" smtClean="0"/>
              <a:t>/4.0/</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a:t>
            </a:fld>
            <a:endParaRPr lang="en-US"/>
          </a:p>
        </p:txBody>
      </p:sp>
    </p:spTree>
    <p:extLst>
      <p:ext uri="{BB962C8B-B14F-4D97-AF65-F5344CB8AC3E}">
        <p14:creationId xmlns:p14="http://schemas.microsoft.com/office/powerpoint/2010/main" val="562719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Add the names and photos of the trainers who will be giving the training to this slide.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a:t>
            </a:fld>
            <a:endParaRPr lang="en-US"/>
          </a:p>
        </p:txBody>
      </p:sp>
    </p:spTree>
    <p:extLst>
      <p:ext uri="{BB962C8B-B14F-4D97-AF65-F5344CB8AC3E}">
        <p14:creationId xmlns:p14="http://schemas.microsoft.com/office/powerpoint/2010/main" val="1903996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Add the names and photos of the trainers who will be giving the training to this slide.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a:t>
            </a:fld>
            <a:endParaRPr lang="en-US"/>
          </a:p>
        </p:txBody>
      </p:sp>
    </p:spTree>
    <p:extLst>
      <p:ext uri="{BB962C8B-B14F-4D97-AF65-F5344CB8AC3E}">
        <p14:creationId xmlns:p14="http://schemas.microsoft.com/office/powerpoint/2010/main" val="371540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Explain that this training was created by the Mortenson Center for International Library Programs at the University of Illinois in the USA. Read the information on the slide.</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a:t>
            </a:fld>
            <a:endParaRPr lang="en-US"/>
          </a:p>
        </p:txBody>
      </p:sp>
    </p:spTree>
    <p:extLst>
      <p:ext uri="{BB962C8B-B14F-4D97-AF65-F5344CB8AC3E}">
        <p14:creationId xmlns:p14="http://schemas.microsoft.com/office/powerpoint/2010/main" val="3632245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Currently,</a:t>
            </a:r>
            <a:r>
              <a:rPr lang="en-US" baseline="0" dirty="0" smtClean="0"/>
              <a:t> most leadership programs are designed for exceptional librarians</a:t>
            </a:r>
            <a:r>
              <a:rPr lang="en-US" u="none" baseline="0" dirty="0" smtClean="0"/>
              <a:t>. While such programs are excellent, they</a:t>
            </a:r>
            <a:r>
              <a:rPr lang="en-US" baseline="0" dirty="0" smtClean="0"/>
              <a:t> </a:t>
            </a:r>
            <a:r>
              <a:rPr lang="en-US" u="none" baseline="0" dirty="0" smtClean="0"/>
              <a:t>are also very </a:t>
            </a:r>
            <a:r>
              <a:rPr lang="en-US" baseline="0" dirty="0" smtClean="0"/>
              <a:t>competitive and expensive. </a:t>
            </a:r>
            <a:r>
              <a:rPr lang="en-US" u="none" baseline="0" dirty="0" smtClean="0"/>
              <a:t>These materials, on the other hand, focus </a:t>
            </a:r>
            <a:r>
              <a:rPr lang="en-US" baseline="0" dirty="0" smtClean="0"/>
              <a:t>on the leadership skills for everyone in the library.</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5</a:t>
            </a:fld>
            <a:endParaRPr lang="en-US"/>
          </a:p>
        </p:txBody>
      </p:sp>
    </p:spTree>
    <p:extLst>
      <p:ext uri="{BB962C8B-B14F-4D97-AF65-F5344CB8AC3E}">
        <p14:creationId xmlns:p14="http://schemas.microsoft.com/office/powerpoint/2010/main" val="3386336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sz="1200" kern="1200" dirty="0" smtClean="0">
                <a:solidFill>
                  <a:schemeClr val="tx1"/>
                </a:solidFill>
                <a:effectLst/>
                <a:latin typeface="+mn-lt"/>
                <a:ea typeface="+mn-ea"/>
                <a:cs typeface="+mn-cs"/>
              </a:rPr>
              <a:t>Read the SILL learning goals to the participants. Emphasize that this training should increase their confidence as a leader, as well as their problem-solving skills.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a:t>
            </a:fld>
            <a:endParaRPr lang="en-US"/>
          </a:p>
        </p:txBody>
      </p:sp>
    </p:spTree>
    <p:extLst>
      <p:ext uri="{BB962C8B-B14F-4D97-AF65-F5344CB8AC3E}">
        <p14:creationId xmlns:p14="http://schemas.microsoft.com/office/powerpoint/2010/main" val="488034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A5A5A5"/>
                </a:solidFill>
                <a:latin typeface="Arial" panose="020B0604020202020204" pitchFamily="34" charset="0"/>
                <a:ea typeface="Calibri"/>
                <a:cs typeface="Arial" panose="020B0604020202020204" pitchFamily="34" charset="0"/>
                <a:sym typeface="Calibri"/>
              </a:rPr>
              <a:t>The point of the cartoon is to say that many people want change and want leadership training, but few are willing to do the hard work that is required to</a:t>
            </a:r>
            <a:r>
              <a:rPr lang="en-US" sz="1200" baseline="0" dirty="0" smtClean="0">
                <a:solidFill>
                  <a:srgbClr val="A5A5A5"/>
                </a:solidFill>
                <a:latin typeface="Arial" panose="020B0604020202020204" pitchFamily="34" charset="0"/>
                <a:ea typeface="Calibri"/>
                <a:cs typeface="Arial" panose="020B0604020202020204" pitchFamily="34" charset="0"/>
                <a:sym typeface="Calibri"/>
              </a:rPr>
              <a:t> become a leader.</a:t>
            </a:r>
            <a:endParaRPr lang="en-US" sz="1200" dirty="0" smtClean="0">
              <a:solidFill>
                <a:srgbClr val="A5A5A5"/>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a:t>
            </a:fld>
            <a:endParaRPr lang="en-US"/>
          </a:p>
        </p:txBody>
      </p:sp>
    </p:spTree>
    <p:extLst>
      <p:ext uri="{BB962C8B-B14F-4D97-AF65-F5344CB8AC3E}">
        <p14:creationId xmlns:p14="http://schemas.microsoft.com/office/powerpoint/2010/main" val="3755396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aseline="0" dirty="0" smtClean="0"/>
              <a:t>A</a:t>
            </a:r>
            <a:r>
              <a:rPr lang="en-US" dirty="0" smtClean="0"/>
              <a:t>sk all participants to introduce</a:t>
            </a:r>
            <a:r>
              <a:rPr lang="en-US" baseline="0" dirty="0" smtClean="0"/>
              <a:t> themselves, and then ask </a:t>
            </a:r>
            <a:r>
              <a:rPr lang="en-US" dirty="0" smtClean="0"/>
              <a:t>them </a:t>
            </a:r>
            <a:r>
              <a:rPr lang="en-US" baseline="0" dirty="0" smtClean="0"/>
              <a:t>to volunteer one or two things that they hope to learn from the training. L</a:t>
            </a:r>
            <a:r>
              <a:rPr lang="en-US" dirty="0" smtClean="0"/>
              <a:t>ist all the responses on a flip</a:t>
            </a:r>
            <a:r>
              <a:rPr lang="en-US" baseline="0" dirty="0" smtClean="0"/>
              <a:t> </a:t>
            </a:r>
            <a:r>
              <a:rPr lang="en-US" dirty="0" smtClean="0"/>
              <a:t>chart, and then review to indicate what will be covered and what will not be covered during the two days of training.</a:t>
            </a:r>
          </a:p>
          <a:p>
            <a:pPr>
              <a:spcBef>
                <a:spcPts val="0"/>
              </a:spcBef>
              <a:buNone/>
            </a:pPr>
            <a:endParaRPr lang="en-US" dirty="0" smtClean="0"/>
          </a:p>
          <a:p>
            <a:pPr>
              <a:spcBef>
                <a:spcPts val="0"/>
              </a:spcBef>
              <a:buNone/>
            </a:pPr>
            <a:r>
              <a:rPr lang="en-US" dirty="0" smtClean="0"/>
              <a:t>The purpose of this exercise</a:t>
            </a:r>
            <a:r>
              <a:rPr lang="en-US" baseline="0" dirty="0" smtClean="0"/>
              <a:t> is to manage expectations. Not everything can be covered in two days, but reassure the participants that they will learn many skills in an engaging manner.</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a:t>
            </a:fld>
            <a:endParaRPr lang="en-US"/>
          </a:p>
        </p:txBody>
      </p:sp>
    </p:spTree>
    <p:extLst>
      <p:ext uri="{BB962C8B-B14F-4D97-AF65-F5344CB8AC3E}">
        <p14:creationId xmlns:p14="http://schemas.microsoft.com/office/powerpoint/2010/main" val="574164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Explain</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that t</a:t>
            </a:r>
            <a:r>
              <a:rPr lang="en-US" sz="1200" dirty="0" smtClean="0">
                <a:solidFill>
                  <a:schemeClr val="dk1"/>
                </a:solidFill>
                <a:latin typeface="Arial" panose="020B0604020202020204" pitchFamily="34" charset="0"/>
                <a:ea typeface="Calibri"/>
                <a:cs typeface="Arial" panose="020B0604020202020204" pitchFamily="34" charset="0"/>
                <a:sym typeface="Calibri"/>
              </a:rPr>
              <a:t>his training consists of several modules: Leadership Styles for Librarians, Library</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Leaders</a:t>
            </a:r>
            <a:r>
              <a:rPr lang="en-US" sz="1200" dirty="0" smtClean="0">
                <a:solidFill>
                  <a:schemeClr val="dk1"/>
                </a:solidFill>
                <a:latin typeface="Arial" panose="020B0604020202020204" pitchFamily="34" charset="0"/>
                <a:ea typeface="Calibri"/>
                <a:cs typeface="Arial" panose="020B0604020202020204" pitchFamily="34" charset="0"/>
                <a:sym typeface="Calibri"/>
              </a:rPr>
              <a:t> as Innovators; Library Leaders with</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a Plan, and Library Leaders</a:t>
            </a:r>
            <a:r>
              <a:rPr lang="en-US" sz="1200" dirty="0" smtClean="0">
                <a:solidFill>
                  <a:schemeClr val="dk1"/>
                </a:solidFill>
                <a:latin typeface="Arial" panose="020B0604020202020204" pitchFamily="34" charset="0"/>
                <a:ea typeface="Calibri"/>
                <a:cs typeface="Arial" panose="020B0604020202020204" pitchFamily="34" charset="0"/>
                <a:sym typeface="Calibri"/>
              </a:rPr>
              <a:t> as Communicators. Each module also includes</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a problem-solving component.</a:t>
            </a: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Emphasize that this is a journey about discovering more about each person’s unique style of leadership. This training is intended to give people the confidence to begin to apply their leadership skills, not to make them experts in each of these areas.</a:t>
            </a: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Explain</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that t</a:t>
            </a:r>
            <a:r>
              <a:rPr lang="en-US" sz="1200" dirty="0" smtClean="0">
                <a:solidFill>
                  <a:schemeClr val="dk1"/>
                </a:solidFill>
                <a:latin typeface="Arial" panose="020B0604020202020204" pitchFamily="34" charset="0"/>
                <a:ea typeface="Calibri"/>
                <a:cs typeface="Arial" panose="020B0604020202020204" pitchFamily="34" charset="0"/>
                <a:sym typeface="Calibri"/>
              </a:rPr>
              <a:t>he training will consist of short lectures, individual and group exercises, and time for reflection. Participants who engage and interact will gain the most from the training.</a:t>
            </a: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a:t>
            </a:fld>
            <a:endParaRPr lang="en-US"/>
          </a:p>
        </p:txBody>
      </p:sp>
    </p:spTree>
    <p:extLst>
      <p:ext uri="{BB962C8B-B14F-4D97-AF65-F5344CB8AC3E}">
        <p14:creationId xmlns:p14="http://schemas.microsoft.com/office/powerpoint/2010/main" val="3255269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Add or delete rules as</a:t>
            </a:r>
            <a:r>
              <a:rPr lang="en-US" baseline="0" dirty="0" smtClean="0"/>
              <a:t> you see fit</a:t>
            </a:r>
            <a:r>
              <a:rPr lang="en-US" dirty="0" smtClean="0"/>
              <a:t>.</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a:t>
            </a:fld>
            <a:endParaRPr lang="en-US"/>
          </a:p>
        </p:txBody>
      </p:sp>
    </p:spTree>
    <p:extLst>
      <p:ext uri="{BB962C8B-B14F-4D97-AF65-F5344CB8AC3E}">
        <p14:creationId xmlns:p14="http://schemas.microsoft.com/office/powerpoint/2010/main" val="3558314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a:t>
            </a:r>
            <a:r>
              <a:rPr lang="en-US" sz="1200" kern="1200" baseline="0" dirty="0" smtClean="0">
                <a:solidFill>
                  <a:schemeClr val="tx1"/>
                </a:solidFill>
                <a:effectLst/>
                <a:latin typeface="+mn-lt"/>
                <a:ea typeface="+mn-ea"/>
                <a:cs typeface="+mn-cs"/>
              </a:rPr>
              <a:t> you show this slide, o</a:t>
            </a:r>
            <a:r>
              <a:rPr lang="en-US" sz="1200" kern="1200" dirty="0" smtClean="0">
                <a:solidFill>
                  <a:schemeClr val="tx1"/>
                </a:solidFill>
                <a:effectLst/>
                <a:latin typeface="+mn-lt"/>
                <a:ea typeface="+mn-ea"/>
                <a:cs typeface="+mn-cs"/>
              </a:rPr>
              <a:t>rganize the group into teams. You should have 3-5 tables with no more than 6 participants at one table. Ask the participants to count off from 1 to 3, 1 to 4, or 1 to 5, depending on the number of tables you have.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Tell the Ones to sit together at one table, the Twos at the second table, and so on. The purpose is to mix up the group so that friends and colleagues are not sitting together.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the group is organized, display slide xi and state that all the teams must choose a name for their group. Adapt by changing the team names. Add more team names if there are additional tables. Give them time to choose a name from the list.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Once the groups have determined their names, give each team 5 minutes to design their team nametag. Have them draw a picture on the team name tag and include all team members’ names. Tape their nametags to their tables.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11</a:t>
            </a:fld>
            <a:endParaRPr lang="en-US"/>
          </a:p>
        </p:txBody>
      </p:sp>
    </p:spTree>
    <p:extLst>
      <p:ext uri="{BB962C8B-B14F-4D97-AF65-F5344CB8AC3E}">
        <p14:creationId xmlns:p14="http://schemas.microsoft.com/office/powerpoint/2010/main" val="4181384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Ask participants to take out their workbooks. Explain that they contain all the handouts they'll need for the training.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Explain that they will complete some self-assessments during the training. It is important that they ask a coworker to complete the assessments for them when they return to their library, so we have provided extra copies of the self-assessments in the back of their Participant Workbooks. This will be discussed in more detail in later modules.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Next, point out the Leadership Profile in the Participant Workbook, and explain that they will answer questions in the Leadership Profile after every module.</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12</a:t>
            </a:fld>
            <a:endParaRPr lang="en-US"/>
          </a:p>
        </p:txBody>
      </p:sp>
    </p:spTree>
    <p:extLst>
      <p:ext uri="{BB962C8B-B14F-4D97-AF65-F5344CB8AC3E}">
        <p14:creationId xmlns:p14="http://schemas.microsoft.com/office/powerpoint/2010/main" val="280620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Explain that the training group will be solving many problems together using a 6-step process. Read the first problem</a:t>
            </a:r>
            <a:r>
              <a:rPr lang="en-US" sz="1200" b="0" i="0" kern="1200" baseline="0" dirty="0" smtClean="0">
                <a:solidFill>
                  <a:schemeClr val="tx1"/>
                </a:solidFill>
                <a:effectLst/>
                <a:latin typeface="+mn-lt"/>
                <a:ea typeface="+mn-ea"/>
                <a:cs typeface="+mn-cs"/>
              </a:rPr>
              <a:t> shown on this slide.</a:t>
            </a:r>
            <a:r>
              <a:rPr lang="en-US" dirty="0" smtClean="0"/>
              <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13</a:t>
            </a:fld>
            <a:endParaRPr lang="en-US"/>
          </a:p>
        </p:txBody>
      </p:sp>
    </p:spTree>
    <p:extLst>
      <p:ext uri="{BB962C8B-B14F-4D97-AF65-F5344CB8AC3E}">
        <p14:creationId xmlns:p14="http://schemas.microsoft.com/office/powerpoint/2010/main" val="1922447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Say: “If Albert Einstein felt this way about problems, then we know that defining the problem is not easy. Let’s tal</a:t>
            </a:r>
            <a:r>
              <a:rPr lang="en-US" baseline="0" dirty="0" smtClean="0"/>
              <a:t>k</a:t>
            </a:r>
            <a:r>
              <a:rPr lang="en-US" dirty="0" smtClean="0"/>
              <a:t> about an approach to define our first problem.”</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14</a:t>
            </a:fld>
            <a:endParaRPr lang="en-US"/>
          </a:p>
        </p:txBody>
      </p:sp>
    </p:spTree>
    <p:extLst>
      <p:ext uri="{BB962C8B-B14F-4D97-AF65-F5344CB8AC3E}">
        <p14:creationId xmlns:p14="http://schemas.microsoft.com/office/powerpoint/2010/main" val="2020399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Review all the problem-solving steps, but emphasize that you will focus on the most important, and difficult, ones: steps 1 and 2.</a:t>
            </a:r>
          </a:p>
          <a:p>
            <a:pPr marL="0" marR="0" lvl="0" indent="0" algn="l" rtl="0">
              <a:spcBef>
                <a:spcPts val="0"/>
              </a:spcBef>
              <a:buSzPct val="25000"/>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r>
              <a:rPr lang="en-US" sz="1200" kern="1200" dirty="0" smtClean="0">
                <a:solidFill>
                  <a:schemeClr val="tx1"/>
                </a:solidFill>
                <a:effectLst/>
                <a:latin typeface="+mn-lt"/>
                <a:ea typeface="+mn-ea"/>
                <a:cs typeface="+mn-cs"/>
              </a:rPr>
              <a:t>First step </a:t>
            </a:r>
            <a:r>
              <a:rPr lang="en-US" sz="1200" b="0" kern="1200" dirty="0" smtClean="0">
                <a:solidFill>
                  <a:schemeClr val="tx1"/>
                </a:solidFill>
                <a:effectLst/>
                <a:latin typeface="+mn-lt"/>
                <a:ea typeface="+mn-ea"/>
                <a:cs typeface="+mn-cs"/>
              </a:rPr>
              <a:t>– Solve the right problem </a:t>
            </a:r>
            <a:r>
              <a:rPr lang="en-US" sz="1200" kern="1200" dirty="0" smtClean="0">
                <a:solidFill>
                  <a:schemeClr val="tx1"/>
                </a:solidFill>
                <a:effectLst/>
                <a:latin typeface="+mn-lt"/>
                <a:ea typeface="+mn-ea"/>
                <a:cs typeface="+mn-cs"/>
              </a:rPr>
              <a:t>by defining and analyzing the problem.  </a:t>
            </a:r>
          </a:p>
          <a:p>
            <a:endParaRPr lang="en-US" sz="1200" kern="1200" dirty="0" smtClean="0">
              <a:solidFill>
                <a:schemeClr val="tx1"/>
              </a:solidFill>
              <a:effectLst/>
              <a:latin typeface="+mn-lt"/>
              <a:ea typeface="+mn-ea"/>
              <a:cs typeface="+mn-cs"/>
            </a:endParaRPr>
          </a:p>
          <a:p>
            <a:r>
              <a:rPr lang="en-US" dirty="0" smtClean="0">
                <a:effectLst/>
              </a:rPr>
              <a:t>Second step –</a:t>
            </a:r>
            <a:r>
              <a:rPr lang="en-US" b="0" dirty="0" smtClean="0">
                <a:effectLst/>
              </a:rPr>
              <a:t>Take responsibility for the problem  </a:t>
            </a:r>
            <a:r>
              <a:rPr lang="en-US" dirty="0" smtClean="0">
                <a:effectLst/>
              </a:rPr>
              <a:t>-  “I think that this is the problem …. and here is what I will take responsibility for….” </a:t>
            </a:r>
            <a:r>
              <a:rPr lang="en-US" baseline="0" dirty="0" smtClean="0">
                <a:effectLst/>
              </a:rPr>
              <a:t>Also talk about the need to avoid blaming others for problems.</a:t>
            </a:r>
            <a:endParaRPr lang="en-US" dirty="0" smtClean="0">
              <a:effectLst/>
            </a:endParaRPr>
          </a:p>
          <a:p>
            <a:r>
              <a:rPr lang="en-US" dirty="0" smtClean="0">
                <a:effectLst/>
              </a:rPr>
              <a:t> </a:t>
            </a:r>
          </a:p>
          <a:p>
            <a:r>
              <a:rPr lang="en-US" dirty="0" smtClean="0">
                <a:effectLst/>
              </a:rPr>
              <a:t>Third step – Gather information</a:t>
            </a:r>
          </a:p>
          <a:p>
            <a:endParaRPr lang="en-US" dirty="0" smtClean="0">
              <a:effectLst/>
            </a:endParaRPr>
          </a:p>
          <a:p>
            <a:r>
              <a:rPr lang="en-US" dirty="0" smtClean="0">
                <a:effectLst/>
              </a:rPr>
              <a:t>Fourth</a:t>
            </a:r>
            <a:r>
              <a:rPr lang="en-US" baseline="0" dirty="0" smtClean="0">
                <a:effectLst/>
              </a:rPr>
              <a:t> step - </a:t>
            </a:r>
            <a:r>
              <a:rPr lang="en-US" dirty="0" smtClean="0">
                <a:effectLst/>
              </a:rPr>
              <a:t>Discuss solutions</a:t>
            </a:r>
          </a:p>
          <a:p>
            <a:endParaRPr lang="en-US" dirty="0" smtClean="0">
              <a:effectLst/>
            </a:endParaRPr>
          </a:p>
          <a:p>
            <a:r>
              <a:rPr lang="en-US" dirty="0" smtClean="0">
                <a:effectLst/>
              </a:rPr>
              <a:t>Fifth step – Implement the best solution</a:t>
            </a:r>
          </a:p>
          <a:p>
            <a:r>
              <a:rPr lang="en-US" dirty="0" smtClean="0">
                <a:effectLst/>
              </a:rPr>
              <a:t> </a:t>
            </a:r>
          </a:p>
          <a:p>
            <a:r>
              <a:rPr lang="en-US" dirty="0" smtClean="0">
                <a:effectLst/>
              </a:rPr>
              <a:t>Sixth step – Review the decision</a:t>
            </a:r>
          </a:p>
          <a:p>
            <a:endParaRPr lang="en-US" dirty="0" smtClean="0">
              <a:effectLst/>
            </a:endParaRPr>
          </a:p>
          <a:p>
            <a:pPr marL="0" marR="0" lvl="0" indent="0" algn="l" rtl="0">
              <a:spcBef>
                <a:spcPts val="0"/>
              </a:spcBef>
              <a:buSzPct val="25000"/>
              <a:buNone/>
            </a:pPr>
            <a:endParaRPr lang="en-US" sz="1200" b="1" dirty="0" smtClean="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15</a:t>
            </a:fld>
            <a:endParaRPr lang="en-US"/>
          </a:p>
        </p:txBody>
      </p:sp>
    </p:spTree>
    <p:extLst>
      <p:ext uri="{BB962C8B-B14F-4D97-AF65-F5344CB8AC3E}">
        <p14:creationId xmlns:p14="http://schemas.microsoft.com/office/powerpoint/2010/main" val="2597982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you will solve</a:t>
            </a:r>
            <a:r>
              <a:rPr lang="en-US" baseline="0" dirty="0" smtClean="0"/>
              <a:t> this problem together as a group. Focus on Steps 1 and 2.  Write the participants' answers on a flip chart.</a:t>
            </a:r>
          </a:p>
          <a:p>
            <a:endParaRPr lang="en-US" baseline="0" dirty="0" smtClean="0"/>
          </a:p>
          <a:p>
            <a:r>
              <a:rPr lang="en-US" baseline="0" dirty="0" smtClean="0"/>
              <a:t>Step 1 - Ask participants to define the problem. Answers could be:</a:t>
            </a:r>
          </a:p>
          <a:p>
            <a:pPr marL="171450" indent="-171450">
              <a:buFont typeface="Arial" panose="020B0604020202020204" pitchFamily="34" charset="0"/>
              <a:buChar char="•"/>
            </a:pPr>
            <a:r>
              <a:rPr lang="en-US" baseline="0" dirty="0" smtClean="0"/>
              <a:t>The government official is the problem.</a:t>
            </a:r>
          </a:p>
          <a:p>
            <a:pPr marL="171450" indent="-171450">
              <a:buFont typeface="Arial" panose="020B0604020202020204" pitchFamily="34" charset="0"/>
              <a:buChar char="•"/>
            </a:pPr>
            <a:r>
              <a:rPr lang="en-US" baseline="0" dirty="0" smtClean="0"/>
              <a:t>The government official does not understand libraries.</a:t>
            </a:r>
          </a:p>
          <a:p>
            <a:pPr marL="171450" indent="-171450">
              <a:buFont typeface="Arial" panose="020B0604020202020204" pitchFamily="34" charset="0"/>
              <a:buChar char="•"/>
            </a:pPr>
            <a:r>
              <a:rPr lang="en-US" baseline="0" dirty="0" smtClean="0"/>
              <a:t>The library does not have enough resources to meet the needs of users.</a:t>
            </a:r>
          </a:p>
          <a:p>
            <a:pPr marL="171450" indent="-171450">
              <a:buFont typeface="Arial" panose="020B0604020202020204" pitchFamily="34" charset="0"/>
              <a:buChar char="•"/>
            </a:pPr>
            <a:r>
              <a:rPr lang="en-US" baseline="0" dirty="0" smtClean="0"/>
              <a:t>Librarians have not done a good job of explaining why technology is important to library users.</a:t>
            </a:r>
          </a:p>
          <a:p>
            <a:pPr marL="171450" indent="-171450">
              <a:buFont typeface="Arial" panose="020B0604020202020204" pitchFamily="34" charset="0"/>
              <a:buChar char="•"/>
            </a:pPr>
            <a:r>
              <a:rPr lang="en-US" baseline="0" dirty="0" smtClean="0"/>
              <a:t>Librarians did not present their case to the government official in an effective way.</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Step 2 – Now ask the group to take responsibility for the problem and avoid blaming others. Answers could be:</a:t>
            </a:r>
          </a:p>
          <a:p>
            <a:pPr marL="171450" indent="-171450">
              <a:buFont typeface="Arial"/>
              <a:buChar char="•"/>
            </a:pPr>
            <a:r>
              <a:rPr lang="en-US" baseline="0" dirty="0" smtClean="0"/>
              <a:t>I or we need to work more closely with the government official to advocate for the necessary library resources to meet the needs of our users.</a:t>
            </a:r>
          </a:p>
          <a:p>
            <a:pPr marL="171450" indent="-171450">
              <a:buFont typeface="Arial" panose="020B0604020202020204" pitchFamily="34" charset="0"/>
              <a:buChar char="•"/>
            </a:pPr>
            <a:r>
              <a:rPr lang="en-US" baseline="0" dirty="0" smtClean="0"/>
              <a:t>I or we need to be better communicators.</a:t>
            </a:r>
          </a:p>
          <a:p>
            <a:pPr marL="171450" indent="-171450">
              <a:buFont typeface="Arial" panose="020B0604020202020204" pitchFamily="34" charset="0"/>
              <a:buChar char="•"/>
            </a:pPr>
            <a:r>
              <a:rPr lang="en-US" baseline="0" dirty="0" smtClean="0"/>
              <a:t>I or we need to be better advocates for technology in libraries.</a:t>
            </a:r>
          </a:p>
          <a:p>
            <a:pPr marL="171450" indent="-171450">
              <a:buFont typeface="Arial" panose="020B0604020202020204" pitchFamily="34" charset="0"/>
              <a:buChar char="•"/>
            </a:pPr>
            <a:r>
              <a:rPr lang="en-US" baseline="0" dirty="0" smtClean="0"/>
              <a:t>I or we need to find other sources of funding for the tablets.</a:t>
            </a:r>
          </a:p>
          <a:p>
            <a:pPr marL="0" indent="0">
              <a:buFont typeface="Arial" panose="020B0604020202020204" pitchFamily="34" charset="0"/>
              <a:buNone/>
            </a:pPr>
            <a:r>
              <a:rPr lang="en-US" b="0" baseline="0" dirty="0" smtClean="0"/>
              <a:t>Any of these answers, and others that the group might have, are possible solutions to the problem as long as they accept responsibility and avoid blaming others.</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0" baseline="0" dirty="0" smtClean="0"/>
              <a:t>Answers that are not acceptable are:</a:t>
            </a:r>
          </a:p>
          <a:p>
            <a:pPr marL="171450" indent="-171450">
              <a:buFont typeface="Arial" panose="020B0604020202020204" pitchFamily="34" charset="0"/>
              <a:buChar char="•"/>
            </a:pPr>
            <a:r>
              <a:rPr lang="en-US" b="0" baseline="0" dirty="0" smtClean="0"/>
              <a:t>The government official is the problem. (blaming)</a:t>
            </a:r>
          </a:p>
          <a:p>
            <a:pPr marL="171450" indent="-171450">
              <a:buFont typeface="Arial" panose="020B0604020202020204" pitchFamily="34" charset="0"/>
              <a:buChar char="•"/>
            </a:pPr>
            <a:r>
              <a:rPr lang="en-US" b="0" baseline="0" dirty="0" smtClean="0"/>
              <a:t>It is not my problem. (avoiding responsibility)</a:t>
            </a:r>
          </a:p>
          <a:p>
            <a:pPr marL="171450" indent="-171450">
              <a:buFont typeface="Arial" panose="020B0604020202020204" pitchFamily="34" charset="0"/>
              <a:buChar char="•"/>
            </a:pPr>
            <a:r>
              <a:rPr lang="en-US" b="0" baseline="0" dirty="0" smtClean="0"/>
              <a:t>I have no idea. (avoiding responsibility)</a:t>
            </a:r>
          </a:p>
          <a:p>
            <a:pPr marL="0" indent="0">
              <a:buFont typeface="Arial" panose="020B0604020202020204" pitchFamily="34" charset="0"/>
              <a:buNone/>
            </a:pPr>
            <a:endParaRPr lang="en-US" b="1" baseline="0" dirty="0" smtClean="0"/>
          </a:p>
          <a:p>
            <a:pPr marL="0" indent="0">
              <a:buFont typeface="Arial" panose="020B0604020202020204" pitchFamily="34" charset="0"/>
              <a:buNone/>
            </a:pPr>
            <a:r>
              <a:rPr lang="en-US" b="1" baseline="0" dirty="0" smtClean="0"/>
              <a:t>Note for trainers:  </a:t>
            </a:r>
            <a:r>
              <a:rPr lang="en-US" b="0" baseline="0" dirty="0" smtClean="0"/>
              <a:t>Leaders take responsibility and avoid blame.</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0" baseline="0" dirty="0" smtClean="0"/>
              <a:t>You do not have to discuss Steps 3-6 in detail because they depend on how you have defined the problem. However, explain to the participants that once a problem is defined they should follow the remaining steps.</a:t>
            </a:r>
          </a:p>
          <a:p>
            <a:pPr marL="0" indent="0">
              <a:buFont typeface="Arial" panose="020B0604020202020204" pitchFamily="34" charset="0"/>
              <a:buNone/>
            </a:pPr>
            <a:endParaRPr lang="en-US" b="0" baseline="0" dirty="0" smtClean="0"/>
          </a:p>
          <a:p>
            <a:r>
              <a:rPr lang="en-US" sz="1200" b="0" kern="1200" baseline="0" dirty="0" smtClean="0">
                <a:solidFill>
                  <a:schemeClr val="tx1"/>
                </a:solidFill>
                <a:effectLst/>
                <a:latin typeface="+mn-lt"/>
                <a:ea typeface="+mn-ea"/>
                <a:cs typeface="+mn-cs"/>
              </a:rPr>
              <a:t>R</a:t>
            </a:r>
            <a:r>
              <a:rPr lang="en-US" sz="1200" kern="1200" dirty="0" smtClean="0">
                <a:solidFill>
                  <a:schemeClr val="tx1"/>
                </a:solidFill>
                <a:effectLst/>
                <a:latin typeface="+mn-lt"/>
                <a:ea typeface="+mn-ea"/>
                <a:cs typeface="+mn-cs"/>
              </a:rPr>
              <a:t>epeat that there will be several opportunities for problem solving  in the next two days. The focus will be on Steps 1 and 2, the most difficult and important part of the process.</a:t>
            </a:r>
          </a:p>
          <a:p>
            <a:pPr marL="0" indent="0">
              <a:buFont typeface="Arial" panose="020B0604020202020204" pitchFamily="34" charset="0"/>
              <a:buNone/>
            </a:pPr>
            <a:endParaRPr lang="en-US" b="0" baseline="0" dirty="0" smtClean="0"/>
          </a:p>
          <a:p>
            <a:r>
              <a:rPr lang="en-US" sz="1200" kern="1200" dirty="0" smtClean="0">
                <a:solidFill>
                  <a:schemeClr val="tx1"/>
                </a:solidFill>
                <a:effectLst/>
                <a:latin typeface="+mn-lt"/>
                <a:ea typeface="+mn-ea"/>
                <a:cs typeface="+mn-cs"/>
              </a:rPr>
              <a:t>Ask the group if there are any questions. Then, continue with the introduction of the leadership training.</a:t>
            </a:r>
          </a:p>
          <a:p>
            <a:pPr marL="0" indent="0">
              <a:buFont typeface="Arial" panose="020B0604020202020204" pitchFamily="34" charset="0"/>
              <a:buNone/>
            </a:pPr>
            <a:endParaRPr lang="en-US" b="1"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16</a:t>
            </a:fld>
            <a:endParaRPr lang="en-US"/>
          </a:p>
        </p:txBody>
      </p:sp>
    </p:spTree>
    <p:extLst>
      <p:ext uri="{BB962C8B-B14F-4D97-AF65-F5344CB8AC3E}">
        <p14:creationId xmlns:p14="http://schemas.microsoft.com/office/powerpoint/2010/main" val="3019451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Ensure that </a:t>
            </a:r>
            <a:r>
              <a:rPr lang="en-US" baseline="0" dirty="0" smtClean="0"/>
              <a:t>teams sign up for at least one of the modules.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solidFill>
                  <a:srgbClr val="FF0000"/>
                </a:solidFill>
              </a:rPr>
              <a:t>**NOTE: </a:t>
            </a:r>
            <a:r>
              <a:rPr lang="en-US" baseline="0" dirty="0" smtClean="0">
                <a:solidFill>
                  <a:srgbClr val="FF0000"/>
                </a:solidFill>
              </a:rPr>
              <a:t>You can also provide </a:t>
            </a:r>
            <a:r>
              <a:rPr lang="de-DE" baseline="0" dirty="0" err="1" smtClean="0">
                <a:solidFill>
                  <a:srgbClr val="FF0000"/>
                </a:solidFill>
              </a:rPr>
              <a:t>costumes</a:t>
            </a:r>
            <a:r>
              <a:rPr lang="de-DE" baseline="0" dirty="0" smtClean="0">
                <a:solidFill>
                  <a:srgbClr val="FF0000"/>
                </a:solidFill>
              </a:rPr>
              <a:t> </a:t>
            </a:r>
            <a:r>
              <a:rPr lang="de-DE" baseline="0" dirty="0" err="1" smtClean="0">
                <a:solidFill>
                  <a:srgbClr val="FF0000"/>
                </a:solidFill>
              </a:rPr>
              <a:t>or</a:t>
            </a:r>
            <a:r>
              <a:rPr lang="de-DE" baseline="0" dirty="0" smtClean="0">
                <a:solidFill>
                  <a:srgbClr val="FF0000"/>
                </a:solidFill>
              </a:rPr>
              <a:t> </a:t>
            </a:r>
            <a:r>
              <a:rPr lang="de-DE" baseline="0" dirty="0" err="1" smtClean="0">
                <a:solidFill>
                  <a:srgbClr val="FF0000"/>
                </a:solidFill>
              </a:rPr>
              <a:t>hats</a:t>
            </a:r>
            <a:r>
              <a:rPr lang="de-DE" baseline="0" dirty="0" smtClean="0">
                <a:solidFill>
                  <a:srgbClr val="FF0000"/>
                </a:solidFill>
              </a:rPr>
              <a:t> </a:t>
            </a:r>
            <a:r>
              <a:rPr lang="de-DE" baseline="0" dirty="0" err="1" smtClean="0">
                <a:solidFill>
                  <a:srgbClr val="FF0000"/>
                </a:solidFill>
              </a:rPr>
              <a:t>for</a:t>
            </a:r>
            <a:r>
              <a:rPr lang="de-DE" baseline="0" dirty="0" smtClean="0">
                <a:solidFill>
                  <a:srgbClr val="FF0000"/>
                </a:solidFill>
              </a:rPr>
              <a:t> </a:t>
            </a:r>
            <a:r>
              <a:rPr lang="de-DE" baseline="0" dirty="0" err="1" smtClean="0">
                <a:solidFill>
                  <a:srgbClr val="FF0000"/>
                </a:solidFill>
              </a:rPr>
              <a:t>the</a:t>
            </a:r>
            <a:r>
              <a:rPr lang="de-DE" baseline="0" dirty="0" smtClean="0">
                <a:solidFill>
                  <a:srgbClr val="FF0000"/>
                </a:solidFill>
              </a:rPr>
              <a:t> </a:t>
            </a:r>
            <a:r>
              <a:rPr lang="de-DE" baseline="0" dirty="0" err="1" smtClean="0">
                <a:solidFill>
                  <a:srgbClr val="FF0000"/>
                </a:solidFill>
              </a:rPr>
              <a:t>participants</a:t>
            </a:r>
            <a:r>
              <a:rPr lang="de-DE" baseline="0" dirty="0" smtClean="0">
                <a:solidFill>
                  <a:srgbClr val="FF0000"/>
                </a:solidFill>
              </a:rPr>
              <a:t> </a:t>
            </a:r>
            <a:r>
              <a:rPr lang="de-DE" baseline="0" dirty="0" err="1" smtClean="0">
                <a:solidFill>
                  <a:srgbClr val="FF0000"/>
                </a:solidFill>
              </a:rPr>
              <a:t>to</a:t>
            </a:r>
            <a:r>
              <a:rPr lang="de-DE" baseline="0" dirty="0" smtClean="0">
                <a:solidFill>
                  <a:srgbClr val="FF0000"/>
                </a:solidFill>
              </a:rPr>
              <a:t> </a:t>
            </a:r>
            <a:r>
              <a:rPr lang="de-DE" baseline="0" dirty="0" err="1" smtClean="0">
                <a:solidFill>
                  <a:srgbClr val="FF0000"/>
                </a:solidFill>
              </a:rPr>
              <a:t>wear</a:t>
            </a:r>
            <a:r>
              <a:rPr lang="de-DE" baseline="0" dirty="0" smtClean="0">
                <a:solidFill>
                  <a:srgbClr val="FF0000"/>
                </a:solidFill>
              </a:rPr>
              <a:t> </a:t>
            </a:r>
            <a:r>
              <a:rPr lang="de-DE" baseline="0" dirty="0" err="1" smtClean="0">
                <a:solidFill>
                  <a:srgbClr val="FF0000"/>
                </a:solidFill>
              </a:rPr>
              <a:t>while</a:t>
            </a:r>
            <a:r>
              <a:rPr lang="de-DE" baseline="0" dirty="0" smtClean="0">
                <a:solidFill>
                  <a:srgbClr val="FF0000"/>
                </a:solidFill>
              </a:rPr>
              <a:t> </a:t>
            </a:r>
            <a:r>
              <a:rPr lang="de-DE" baseline="0" dirty="0" err="1" smtClean="0">
                <a:solidFill>
                  <a:srgbClr val="FF0000"/>
                </a:solidFill>
              </a:rPr>
              <a:t>giving</a:t>
            </a:r>
            <a:r>
              <a:rPr lang="de-DE" baseline="0" dirty="0" smtClean="0">
                <a:solidFill>
                  <a:srgbClr val="FF0000"/>
                </a:solidFill>
              </a:rPr>
              <a:t> </a:t>
            </a:r>
            <a:r>
              <a:rPr lang="de-DE" baseline="0" dirty="0" err="1" smtClean="0">
                <a:solidFill>
                  <a:srgbClr val="FF0000"/>
                </a:solidFill>
              </a:rPr>
              <a:t>the</a:t>
            </a:r>
            <a:r>
              <a:rPr lang="de-DE" baseline="0" dirty="0" smtClean="0">
                <a:solidFill>
                  <a:srgbClr val="FF0000"/>
                </a:solidFill>
              </a:rPr>
              <a:t> </a:t>
            </a:r>
            <a:r>
              <a:rPr lang="de-DE" baseline="0" dirty="0" err="1" smtClean="0">
                <a:solidFill>
                  <a:srgbClr val="FF0000"/>
                </a:solidFill>
              </a:rPr>
              <a:t>summaries</a:t>
            </a:r>
            <a:r>
              <a:rPr lang="de-DE" baseline="0" dirty="0" smtClean="0">
                <a:solidFill>
                  <a:srgbClr val="FF0000"/>
                </a:solidFill>
              </a:rPr>
              <a:t>. </a:t>
            </a:r>
            <a:r>
              <a:rPr lang="en-US" sz="1200" kern="1200" dirty="0" smtClean="0">
                <a:solidFill>
                  <a:schemeClr val="tx1"/>
                </a:solidFill>
                <a:effectLst/>
                <a:latin typeface="+mn-lt"/>
                <a:ea typeface="+mn-ea"/>
                <a:cs typeface="+mn-cs"/>
              </a:rPr>
              <a:t>This makes the activity fun and puts less pressure on the presenters.</a:t>
            </a:r>
          </a:p>
          <a:p>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17</a:t>
            </a:fld>
            <a:endParaRPr lang="en-US"/>
          </a:p>
        </p:txBody>
      </p:sp>
    </p:spTree>
    <p:extLst>
      <p:ext uri="{BB962C8B-B14F-4D97-AF65-F5344CB8AC3E}">
        <p14:creationId xmlns:p14="http://schemas.microsoft.com/office/powerpoint/2010/main" val="1366824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Welcome the participants to the first module of the training session. Explain that in this module, the group will discuss the concept of “leadership” and review strategies to improve their leadership techniques. Participants will also learn more about their personal leadership styles.</a:t>
            </a:r>
            <a:r>
              <a:rPr lang="en-US" dirty="0" smtClean="0">
                <a:effectLst/>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18</a:t>
            </a:fld>
            <a:endParaRPr lang="en-US"/>
          </a:p>
        </p:txBody>
      </p:sp>
    </p:spTree>
    <p:extLst>
      <p:ext uri="{BB962C8B-B14F-4D97-AF65-F5344CB8AC3E}">
        <p14:creationId xmlns:p14="http://schemas.microsoft.com/office/powerpoint/2010/main" val="2737882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Simply </a:t>
            </a:r>
            <a:r>
              <a:rPr lang="en-US" baseline="0" dirty="0" smtClean="0"/>
              <a:t>read the learning objectives; do not explain. This should take only 2 minutes.</a:t>
            </a:r>
          </a:p>
          <a:p>
            <a:pPr>
              <a:spcBef>
                <a:spcPts val="0"/>
              </a:spcBef>
              <a:buNone/>
            </a:pPr>
            <a:endParaRPr lang="en-US" baseline="0" dirty="0" smtClean="0"/>
          </a:p>
          <a:p>
            <a:pPr>
              <a:spcBef>
                <a:spcPts val="0"/>
              </a:spcBef>
              <a:buNone/>
            </a:pPr>
            <a:r>
              <a:rPr lang="en-US" sz="1200" kern="1200" dirty="0" smtClean="0">
                <a:solidFill>
                  <a:schemeClr val="tx1"/>
                </a:solidFill>
                <a:effectLst/>
                <a:latin typeface="+mn-lt"/>
                <a:ea typeface="+mn-ea"/>
                <a:cs typeface="+mn-cs"/>
              </a:rPr>
              <a:t>Ask the group who volunteered for the Module 1 Team Summary to raise their hands. They should be ready to give the short summary at the end of this Module.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19</a:t>
            </a:fld>
            <a:endParaRPr lang="en-US"/>
          </a:p>
        </p:txBody>
      </p:sp>
    </p:spTree>
    <p:extLst>
      <p:ext uri="{BB962C8B-B14F-4D97-AF65-F5344CB8AC3E}">
        <p14:creationId xmlns:p14="http://schemas.microsoft.com/office/powerpoint/2010/main" val="4049801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Ask participants to stand in a horizontal line. </a:t>
            </a:r>
            <a:r>
              <a:rPr lang="en-US" dirty="0" smtClean="0">
                <a:effectLst/>
              </a:rPr>
              <a:t>Explain that you will ask a series of questions, and they must step forward or backward depending on their answer. Tell them to be honest; there is no right or wrong answer. After each question, ask the participants why they answered the way they did.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Questions:</a:t>
            </a:r>
          </a:p>
          <a:p>
            <a:endParaRPr lang="en-US" sz="1200" b="1" kern="120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At work, are you more like a butterfly or a bee? </a:t>
            </a:r>
            <a:r>
              <a:rPr lang="en-US" sz="1200" kern="1200" dirty="0" smtClean="0">
                <a:solidFill>
                  <a:schemeClr val="tx1"/>
                </a:solidFill>
                <a:effectLst/>
                <a:latin typeface="+mn-lt"/>
                <a:ea typeface="+mn-ea"/>
                <a:cs typeface="+mn-cs"/>
              </a:rPr>
              <a:t>Step forward for "butterfly," and step backward for "bee."</a:t>
            </a:r>
          </a:p>
          <a:p>
            <a:pPr lvl="0"/>
            <a:endParaRPr lang="en-US" u="none" strike="noStrike" dirty="0" smtClean="0">
              <a:effectLst/>
            </a:endParaRPr>
          </a:p>
          <a:p>
            <a:pPr lvl="0"/>
            <a:r>
              <a:rPr lang="en-US" u="none" strike="noStrike" dirty="0" smtClean="0">
                <a:effectLst/>
              </a:rPr>
              <a:t>2. At work, are you more like a bus or a bicycle? </a:t>
            </a:r>
            <a:r>
              <a:rPr lang="en-US" sz="1200" kern="1200" dirty="0" smtClean="0">
                <a:solidFill>
                  <a:schemeClr val="tx1"/>
                </a:solidFill>
                <a:effectLst/>
                <a:latin typeface="+mn-lt"/>
                <a:ea typeface="+mn-ea"/>
                <a:cs typeface="+mn-cs"/>
              </a:rPr>
              <a:t>Step forward for "bus," and step backward for "bicycle."</a:t>
            </a:r>
            <a:r>
              <a:rPr lang="en-US" dirty="0" smtClean="0">
                <a:effectLst/>
              </a:rPr>
              <a:t> </a:t>
            </a:r>
            <a:endParaRPr lang="en-US" u="none" strike="noStrike" dirty="0" smtClean="0">
              <a:effectLst/>
            </a:endParaRPr>
          </a:p>
          <a:p>
            <a:pPr lvl="0"/>
            <a:r>
              <a:rPr lang="en-US" u="none" strike="noStrike" dirty="0" smtClean="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kern="1200" baseline="0" dirty="0" smtClean="0">
                <a:solidFill>
                  <a:schemeClr val="tx1"/>
                </a:solidFill>
                <a:effectLst/>
                <a:latin typeface="Zapf Dingbats"/>
                <a:ea typeface="+mn-ea"/>
                <a:cs typeface="+mn-cs"/>
              </a:rPr>
              <a:t>Customize by </a:t>
            </a:r>
            <a:r>
              <a:rPr lang="en-US" sz="1200" u="none" strike="noStrike" kern="1200" baseline="0" dirty="0" smtClean="0">
                <a:solidFill>
                  <a:schemeClr val="tx1"/>
                </a:solidFill>
                <a:effectLst/>
                <a:latin typeface="+mn-lt"/>
                <a:ea typeface="+mn-ea"/>
                <a:cs typeface="+mn-cs"/>
              </a:rPr>
              <a:t>adding</a:t>
            </a:r>
            <a:r>
              <a:rPr lang="en-US" u="none" strike="noStrike" baseline="0" dirty="0" smtClean="0">
                <a:effectLst/>
              </a:rPr>
              <a:t> your own questions.</a:t>
            </a:r>
            <a:endParaRPr lang="en-US" u="none" strike="noStrike" dirty="0" smtClean="0">
              <a:effectLst/>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Debrief:</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Explain that this is an effective icebreaker to use to get to know your colleagues and learn how they think. Every leader is different!</a:t>
            </a:r>
            <a:r>
              <a:rPr lang="en-US" dirty="0" smtClean="0">
                <a:effectLst/>
              </a:rPr>
              <a:t> </a:t>
            </a:r>
            <a:r>
              <a:rPr lang="en-US" u="none" strike="noStrike" dirty="0" smtClean="0">
                <a:effectLst/>
              </a:rPr>
              <a:t>Depending on the questions you ask, it is also a good way to start conversations about important topics with coworkers. </a:t>
            </a:r>
          </a:p>
          <a:p>
            <a:pPr>
              <a:spcBef>
                <a:spcPts val="0"/>
              </a:spcBef>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20</a:t>
            </a:fld>
            <a:endParaRPr lang="en-US"/>
          </a:p>
        </p:txBody>
      </p:sp>
    </p:spTree>
    <p:extLst>
      <p:ext uri="{BB962C8B-B14F-4D97-AF65-F5344CB8AC3E}">
        <p14:creationId xmlns:p14="http://schemas.microsoft.com/office/powerpoint/2010/main" val="3077028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Daniel </a:t>
            </a:r>
            <a:r>
              <a:rPr lang="en-US" sz="1200" b="0" i="0" u="none" strike="noStrike" cap="none" baseline="0" dirty="0" err="1" smtClean="0">
                <a:solidFill>
                  <a:schemeClr val="dk1"/>
                </a:solidFill>
                <a:latin typeface="Arial" panose="020B0604020202020204" pitchFamily="34" charset="0"/>
                <a:ea typeface="Calibri"/>
                <a:cs typeface="Arial" panose="020B0604020202020204" pitchFamily="34" charset="0"/>
                <a:sym typeface="Calibri"/>
              </a:rPr>
              <a:t>Goleman</a:t>
            </a: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 is an internationally </a:t>
            </a:r>
            <a:r>
              <a:rPr lang="en-US" sz="1200" dirty="0" smtClean="0">
                <a:solidFill>
                  <a:schemeClr val="dk1"/>
                </a:solidFill>
                <a:latin typeface="Arial" panose="020B0604020202020204" pitchFamily="34" charset="0"/>
                <a:ea typeface="Calibri"/>
                <a:cs typeface="Arial" panose="020B0604020202020204" pitchFamily="34" charset="0"/>
                <a:sym typeface="Calibri"/>
              </a:rPr>
              <a:t>renowned</a:t>
            </a: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 psychologist and author of </a:t>
            </a:r>
            <a:r>
              <a:rPr lang="en-US" sz="1200" b="0" i="1"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Emotional Intelligence, </a:t>
            </a: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a book that provided a new way of thinking about leadership.</a:t>
            </a: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The key point here is that leadership can happen anywhere in an organization; it does not have to be top down.</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21</a:t>
            </a:fld>
            <a:endParaRPr lang="en-US"/>
          </a:p>
        </p:txBody>
      </p:sp>
    </p:spTree>
    <p:extLst>
      <p:ext uri="{BB962C8B-B14F-4D97-AF65-F5344CB8AC3E}">
        <p14:creationId xmlns:p14="http://schemas.microsoft.com/office/powerpoint/2010/main" val="3207147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There</a:t>
            </a:r>
            <a:r>
              <a:rPr lang="en-US" b="0" baseline="0" dirty="0" smtClean="0"/>
              <a:t> is confusion between leadership and management, yet they go hand-in-hand. This quote helps distinguish between the two terms. The main point is leaders can be more successful if they engage others in defining the work and moving forward. You also need to be a manager because without a plan there is no great leadership.</a:t>
            </a:r>
            <a:endParaRPr lang="en-US" b="1" dirty="0"/>
          </a:p>
        </p:txBody>
      </p:sp>
      <p:sp>
        <p:nvSpPr>
          <p:cNvPr id="4" name="Slide Number Placeholder 3"/>
          <p:cNvSpPr>
            <a:spLocks noGrp="1"/>
          </p:cNvSpPr>
          <p:nvPr>
            <p:ph type="sldNum" sz="quarter" idx="10"/>
          </p:nvPr>
        </p:nvSpPr>
        <p:spPr/>
        <p:txBody>
          <a:bodyPr/>
          <a:lstStyle/>
          <a:p>
            <a:fld id="{5216740B-3F56-5B40-98F1-F1F65CEF6CDF}" type="slidenum">
              <a:rPr lang="en-US" smtClean="0"/>
              <a:t>22</a:t>
            </a:fld>
            <a:endParaRPr lang="en-US"/>
          </a:p>
        </p:txBody>
      </p:sp>
    </p:spTree>
    <p:extLst>
      <p:ext uri="{BB962C8B-B14F-4D97-AF65-F5344CB8AC3E}">
        <p14:creationId xmlns:p14="http://schemas.microsoft.com/office/powerpoint/2010/main" val="2366751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sz="1200" dirty="0" smtClean="0"/>
              <a:t>Review this chart with the group. Make the point that managers ask the question “How?” while leaders ask the questions “Why? and “For whom?”</a:t>
            </a:r>
          </a:p>
          <a:p>
            <a:pPr>
              <a:spcBef>
                <a:spcPts val="0"/>
              </a:spcBef>
              <a:buNone/>
            </a:pPr>
            <a:endParaRPr lang="en-US" sz="1200" dirty="0" smtClean="0"/>
          </a:p>
          <a:p>
            <a:pPr>
              <a:spcBef>
                <a:spcPts val="0"/>
              </a:spcBef>
              <a:buNone/>
            </a:pPr>
            <a:r>
              <a:rPr lang="en-US" sz="1200" dirty="0" smtClean="0"/>
              <a:t>Emphasize</a:t>
            </a:r>
            <a:r>
              <a:rPr lang="en-US" sz="1200" baseline="0" dirty="0" smtClean="0"/>
              <a:t> again that good leaders need to be good managers and that good managers need to be good leaders.</a:t>
            </a:r>
            <a:endParaRPr lang="en-US" sz="1200" dirty="0" smtClean="0"/>
          </a:p>
          <a:p>
            <a:pPr>
              <a:spcBef>
                <a:spcPts val="0"/>
              </a:spcBef>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23</a:t>
            </a:fld>
            <a:endParaRPr lang="en-US"/>
          </a:p>
        </p:txBody>
      </p:sp>
    </p:spTree>
    <p:extLst>
      <p:ext uri="{BB962C8B-B14F-4D97-AF65-F5344CB8AC3E}">
        <p14:creationId xmlns:p14="http://schemas.microsoft.com/office/powerpoint/2010/main" val="3720800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Briefly</a:t>
            </a:r>
            <a:r>
              <a:rPr lang="en-US" baseline="0" dirty="0" smtClean="0"/>
              <a:t> read the 6 leadership styles. The k</a:t>
            </a:r>
            <a:r>
              <a:rPr lang="en-US" dirty="0" smtClean="0"/>
              <a:t>ey messages are:</a:t>
            </a:r>
          </a:p>
          <a:p>
            <a:pPr marL="171450" indent="-171450">
              <a:spcBef>
                <a:spcPts val="0"/>
              </a:spcBef>
              <a:buFont typeface="Arial" panose="020B0604020202020204" pitchFamily="34" charset="0"/>
              <a:buChar char="•"/>
            </a:pPr>
            <a:r>
              <a:rPr lang="en-US" dirty="0" smtClean="0"/>
              <a:t>All styles are important.</a:t>
            </a:r>
          </a:p>
          <a:p>
            <a:pPr marL="171450" indent="-171450">
              <a:spcBef>
                <a:spcPts val="0"/>
              </a:spcBef>
              <a:buFont typeface="Arial" panose="020B0604020202020204" pitchFamily="34" charset="0"/>
              <a:buChar char="•"/>
            </a:pPr>
            <a:r>
              <a:rPr lang="en-US" dirty="0" smtClean="0"/>
              <a:t>Some styles</a:t>
            </a:r>
            <a:r>
              <a:rPr lang="en-US" baseline="0" dirty="0" smtClean="0"/>
              <a:t> are better in certain situations.</a:t>
            </a:r>
          </a:p>
          <a:p>
            <a:pPr marL="171450" indent="-171450">
              <a:spcBef>
                <a:spcPts val="0"/>
              </a:spcBef>
              <a:buFont typeface="Arial" panose="020B0604020202020204" pitchFamily="34" charset="0"/>
              <a:buChar char="•"/>
            </a:pPr>
            <a:r>
              <a:rPr lang="en-US" baseline="0" dirty="0" smtClean="0"/>
              <a:t>Most people have a variety of styles.</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24</a:t>
            </a:fld>
            <a:endParaRPr lang="en-US"/>
          </a:p>
        </p:txBody>
      </p:sp>
    </p:spTree>
    <p:extLst>
      <p:ext uri="{BB962C8B-B14F-4D97-AF65-F5344CB8AC3E}">
        <p14:creationId xmlns:p14="http://schemas.microsoft.com/office/powerpoint/2010/main" val="427040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After reviewing the</a:t>
            </a:r>
            <a:r>
              <a:rPr lang="en-US" sz="1200" baseline="0" dirty="0" smtClean="0"/>
              <a:t> Commanding</a:t>
            </a:r>
            <a:r>
              <a:rPr lang="en-US" sz="1200" dirty="0" smtClean="0"/>
              <a:t> style, ask the group:</a:t>
            </a:r>
            <a:r>
              <a:rPr lang="en-US" sz="1200" baseline="0" dirty="0" smtClean="0"/>
              <a:t> “</a:t>
            </a:r>
            <a:r>
              <a:rPr lang="en-US" sz="1200" dirty="0" smtClean="0"/>
              <a:t>Does this style have a more positive or negative influence on the workplace? Why?”</a:t>
            </a:r>
          </a:p>
          <a:p>
            <a:pPr rtl="0">
              <a:spcBef>
                <a:spcPts val="0"/>
              </a:spcBef>
              <a:buNone/>
            </a:pPr>
            <a:endParaRPr lang="en-US" sz="1200" dirty="0" smtClean="0"/>
          </a:p>
          <a:p>
            <a:r>
              <a:rPr lang="en-US" sz="1200" kern="1200" dirty="0" smtClean="0">
                <a:solidFill>
                  <a:schemeClr val="tx1"/>
                </a:solidFill>
                <a:effectLst/>
                <a:latin typeface="+mn-lt"/>
                <a:ea typeface="+mn-ea"/>
                <a:cs typeface="+mn-cs"/>
              </a:rPr>
              <a:t>For all the styles, you will ask this open-ended question and be prepared that people will have differing viewpoints. Your purpose is to encourage them to think about this style, not to judge what they say.</a:t>
            </a:r>
          </a:p>
          <a:p>
            <a:endParaRPr lang="en-US" sz="1200" kern="1200" dirty="0" smtClean="0">
              <a:solidFill>
                <a:schemeClr val="tx1"/>
              </a:solidFill>
              <a:effectLst/>
              <a:latin typeface="+mn-lt"/>
              <a:ea typeface="+mn-ea"/>
              <a:cs typeface="+mn-cs"/>
            </a:endParaRPr>
          </a:p>
          <a:p>
            <a:pPr rtl="0">
              <a:spcBef>
                <a:spcPts val="0"/>
              </a:spcBef>
              <a:buNone/>
            </a:pPr>
            <a:r>
              <a:rPr lang="en-US" sz="1200" dirty="0" smtClean="0"/>
              <a:t>This Commanding </a:t>
            </a:r>
            <a:r>
              <a:rPr lang="en-US" sz="1200" baseline="0" dirty="0" smtClean="0"/>
              <a:t>style is needed in emergency situations, when there is no time for discussion. </a:t>
            </a:r>
            <a:r>
              <a:rPr lang="en-US" sz="1200" kern="1200" dirty="0" smtClean="0">
                <a:solidFill>
                  <a:schemeClr val="tx1"/>
                </a:solidFill>
                <a:effectLst/>
                <a:latin typeface="+mn-lt"/>
                <a:ea typeface="+mn-ea"/>
                <a:cs typeface="+mn-cs"/>
              </a:rPr>
              <a:t>Usually, this style tends to have a negative influence because there is no possibility of discussion about what needs to be done. Individuals can either be intimidated or angry about this approach.</a:t>
            </a:r>
          </a:p>
        </p:txBody>
      </p:sp>
      <p:sp>
        <p:nvSpPr>
          <p:cNvPr id="4" name="Slide Number Placeholder 3"/>
          <p:cNvSpPr>
            <a:spLocks noGrp="1"/>
          </p:cNvSpPr>
          <p:nvPr>
            <p:ph type="sldNum" sz="quarter" idx="10"/>
          </p:nvPr>
        </p:nvSpPr>
        <p:spPr/>
        <p:txBody>
          <a:bodyPr/>
          <a:lstStyle/>
          <a:p>
            <a:fld id="{5216740B-3F56-5B40-98F1-F1F65CEF6CDF}" type="slidenum">
              <a:rPr lang="en-US" smtClean="0"/>
              <a:t>25</a:t>
            </a:fld>
            <a:endParaRPr lang="en-US"/>
          </a:p>
        </p:txBody>
      </p:sp>
    </p:spTree>
    <p:extLst>
      <p:ext uri="{BB962C8B-B14F-4D97-AF65-F5344CB8AC3E}">
        <p14:creationId xmlns:p14="http://schemas.microsoft.com/office/powerpoint/2010/main" val="1845306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After reviewing the Visionary style, ask the group: “Does this style have a more positive or negative influence on the workplace? Why?”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Usually, this style is positive because most individuals like to be part of a visionary and innovative organization.</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26</a:t>
            </a:fld>
            <a:endParaRPr lang="en-US"/>
          </a:p>
        </p:txBody>
      </p:sp>
    </p:spTree>
    <p:extLst>
      <p:ext uri="{BB962C8B-B14F-4D97-AF65-F5344CB8AC3E}">
        <p14:creationId xmlns:p14="http://schemas.microsoft.com/office/powerpoint/2010/main" val="3363918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After reviewing the Affiliative style, ask:” Does this style have a more positive or negative influence on the workplace? Why?”</a:t>
            </a:r>
          </a:p>
          <a:p>
            <a:pPr rtl="0">
              <a:spcBef>
                <a:spcPts val="0"/>
              </a:spcBef>
              <a:buNone/>
            </a:pPr>
            <a:endParaRPr lang="en-US" sz="1200" dirty="0" smtClean="0"/>
          </a:p>
          <a:p>
            <a:pPr>
              <a:spcBef>
                <a:spcPts val="0"/>
              </a:spcBef>
              <a:buNone/>
            </a:pPr>
            <a:r>
              <a:rPr lang="en-US" sz="1200" dirty="0" smtClean="0"/>
              <a:t>This style is usually positive because it encourages and develops the capacity of the workers,</a:t>
            </a:r>
            <a:r>
              <a:rPr lang="en-US" sz="1200" baseline="0" dirty="0" smtClean="0"/>
              <a:t> but it can also have weaknesses.</a:t>
            </a:r>
            <a:r>
              <a:rPr lang="en-US" sz="1200" dirty="0" smtClean="0"/>
              <a:t> </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27</a:t>
            </a:fld>
            <a:endParaRPr lang="en-US"/>
          </a:p>
        </p:txBody>
      </p:sp>
    </p:spTree>
    <p:extLst>
      <p:ext uri="{BB962C8B-B14F-4D97-AF65-F5344CB8AC3E}">
        <p14:creationId xmlns:p14="http://schemas.microsoft.com/office/powerpoint/2010/main" val="2267381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spcBef>
                <a:spcPts val="0"/>
              </a:spcBef>
              <a:buClr>
                <a:schemeClr val="dk1"/>
              </a:buClr>
              <a:buSzPct val="91666"/>
              <a:buFont typeface="Arial"/>
              <a:buNone/>
            </a:pPr>
            <a:r>
              <a:rPr lang="en-US" sz="1200" dirty="0" smtClean="0">
                <a:solidFill>
                  <a:schemeClr val="dk1"/>
                </a:solidFill>
              </a:rPr>
              <a:t>After reviewing the Democratic style, ask: “Does this style have a more positive or negative influence on the workplace? Why?”</a:t>
            </a:r>
          </a:p>
          <a:p>
            <a:pPr rtl="0">
              <a:spcBef>
                <a:spcPts val="0"/>
              </a:spcBef>
              <a:buNone/>
            </a:pPr>
            <a:endParaRPr lang="en-US" sz="1200" dirty="0" smtClean="0"/>
          </a:p>
          <a:p>
            <a:pPr>
              <a:spcBef>
                <a:spcPts val="0"/>
              </a:spcBef>
              <a:buNone/>
            </a:pPr>
            <a:r>
              <a:rPr lang="en-US" sz="1200" dirty="0" smtClean="0"/>
              <a:t>This is usually a positive style because it is collaborative and gets input from employees,</a:t>
            </a:r>
            <a:r>
              <a:rPr lang="en-US" sz="1200" baseline="0" dirty="0" smtClean="0"/>
              <a:t> but it can also have weaknesses.</a:t>
            </a:r>
            <a:endParaRPr lang="en-US" sz="1200" dirty="0"/>
          </a:p>
        </p:txBody>
      </p:sp>
      <p:sp>
        <p:nvSpPr>
          <p:cNvPr id="4" name="Slide Number Placeholder 3"/>
          <p:cNvSpPr>
            <a:spLocks noGrp="1"/>
          </p:cNvSpPr>
          <p:nvPr>
            <p:ph type="sldNum" sz="quarter" idx="10"/>
          </p:nvPr>
        </p:nvSpPr>
        <p:spPr/>
        <p:txBody>
          <a:bodyPr/>
          <a:lstStyle/>
          <a:p>
            <a:fld id="{5216740B-3F56-5B40-98F1-F1F65CEF6CDF}" type="slidenum">
              <a:rPr lang="en-US" smtClean="0"/>
              <a:t>28</a:t>
            </a:fld>
            <a:endParaRPr lang="en-US"/>
          </a:p>
        </p:txBody>
      </p:sp>
    </p:spTree>
    <p:extLst>
      <p:ext uri="{BB962C8B-B14F-4D97-AF65-F5344CB8AC3E}">
        <p14:creationId xmlns:p14="http://schemas.microsoft.com/office/powerpoint/2010/main" val="950135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After</a:t>
            </a:r>
            <a:r>
              <a:rPr lang="en-US" sz="1200" baseline="0" dirty="0" smtClean="0"/>
              <a:t> r</a:t>
            </a:r>
            <a:r>
              <a:rPr lang="en-US" sz="1200" dirty="0" smtClean="0"/>
              <a:t>eviewing the Pacesetting style,</a:t>
            </a:r>
            <a:r>
              <a:rPr lang="en-US" sz="1200" baseline="0" dirty="0" smtClean="0"/>
              <a:t> </a:t>
            </a:r>
            <a:r>
              <a:rPr lang="en-US" sz="1200" dirty="0" smtClean="0"/>
              <a:t>ask: “Does this style have a more negative or positive influence on the workplace? Why?”</a:t>
            </a:r>
          </a:p>
          <a:p>
            <a:pPr rtl="0">
              <a:spcBef>
                <a:spcPts val="0"/>
              </a:spcBef>
              <a:buNone/>
            </a:pPr>
            <a:endParaRPr lang="en-US" sz="1200" dirty="0" smtClean="0"/>
          </a:p>
          <a:p>
            <a:pPr rtl="0">
              <a:spcBef>
                <a:spcPts val="0"/>
              </a:spcBef>
              <a:buNone/>
            </a:pPr>
            <a:r>
              <a:rPr lang="en-US" sz="1200" dirty="0" smtClean="0"/>
              <a:t>This style is needed when a big project is due with many timelines.</a:t>
            </a:r>
            <a:r>
              <a:rPr lang="en-US" sz="1200" baseline="0" dirty="0" smtClean="0"/>
              <a:t> </a:t>
            </a:r>
            <a:r>
              <a:rPr lang="en-US" sz="1200" dirty="0" smtClean="0"/>
              <a:t>This style usually has a negative impact because the individuals push for too much too fast and are also quick to point out failure or mistakes.</a:t>
            </a:r>
          </a:p>
          <a:p>
            <a:pPr lvl="0" rtl="0">
              <a:spcBef>
                <a:spcPts val="0"/>
              </a:spcBef>
              <a:buClr>
                <a:schemeClr val="dk1"/>
              </a:buClr>
              <a:buSzPct val="91666"/>
              <a:buFont typeface="Arial"/>
              <a:buNone/>
            </a:pPr>
            <a:endParaRPr lang="en-US" sz="1200" dirty="0"/>
          </a:p>
        </p:txBody>
      </p:sp>
      <p:sp>
        <p:nvSpPr>
          <p:cNvPr id="4" name="Slide Number Placeholder 3"/>
          <p:cNvSpPr>
            <a:spLocks noGrp="1"/>
          </p:cNvSpPr>
          <p:nvPr>
            <p:ph type="sldNum" sz="quarter" idx="10"/>
          </p:nvPr>
        </p:nvSpPr>
        <p:spPr/>
        <p:txBody>
          <a:bodyPr/>
          <a:lstStyle/>
          <a:p>
            <a:fld id="{5216740B-3F56-5B40-98F1-F1F65CEF6CDF}" type="slidenum">
              <a:rPr lang="en-US" smtClean="0"/>
              <a:t>29</a:t>
            </a:fld>
            <a:endParaRPr lang="en-US"/>
          </a:p>
        </p:txBody>
      </p:sp>
    </p:spTree>
    <p:extLst>
      <p:ext uri="{BB962C8B-B14F-4D97-AF65-F5344CB8AC3E}">
        <p14:creationId xmlns:p14="http://schemas.microsoft.com/office/powerpoint/2010/main" val="5234123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After</a:t>
            </a:r>
            <a:r>
              <a:rPr lang="en-US" sz="1200" baseline="0" dirty="0" smtClean="0"/>
              <a:t> r</a:t>
            </a:r>
            <a:r>
              <a:rPr lang="en-US" sz="1200" dirty="0" smtClean="0"/>
              <a:t>eviewing the Coaching style, ask the group: “Does this style have a more positive or negative influence on the workplace? Why?”</a:t>
            </a:r>
          </a:p>
          <a:p>
            <a:pPr rtl="0">
              <a:spcBef>
                <a:spcPts val="0"/>
              </a:spcBef>
              <a:buNone/>
            </a:pPr>
            <a:endParaRPr lang="en-US" sz="1200" dirty="0" smtClean="0"/>
          </a:p>
          <a:p>
            <a:pPr>
              <a:spcBef>
                <a:spcPts val="0"/>
              </a:spcBef>
              <a:buNone/>
            </a:pPr>
            <a:r>
              <a:rPr lang="en-US" sz="1200" dirty="0" smtClean="0"/>
              <a:t>This style is usually positive because the individual seeks to help others become stronger and more productive employees,</a:t>
            </a:r>
            <a:r>
              <a:rPr lang="en-US" sz="1200" baseline="0" dirty="0" smtClean="0"/>
              <a:t> but it also has weaknesses.</a:t>
            </a:r>
            <a:endParaRPr lang="en-US" sz="1200" dirty="0"/>
          </a:p>
        </p:txBody>
      </p:sp>
      <p:sp>
        <p:nvSpPr>
          <p:cNvPr id="4" name="Slide Number Placeholder 3"/>
          <p:cNvSpPr>
            <a:spLocks noGrp="1"/>
          </p:cNvSpPr>
          <p:nvPr>
            <p:ph type="sldNum" sz="quarter" idx="10"/>
          </p:nvPr>
        </p:nvSpPr>
        <p:spPr/>
        <p:txBody>
          <a:bodyPr/>
          <a:lstStyle/>
          <a:p>
            <a:fld id="{5216740B-3F56-5B40-98F1-F1F65CEF6CDF}" type="slidenum">
              <a:rPr lang="en-US" smtClean="0"/>
              <a:t>30</a:t>
            </a:fld>
            <a:endParaRPr lang="en-US"/>
          </a:p>
        </p:txBody>
      </p:sp>
    </p:spTree>
    <p:extLst>
      <p:ext uri="{BB962C8B-B14F-4D97-AF65-F5344CB8AC3E}">
        <p14:creationId xmlns:p14="http://schemas.microsoft.com/office/powerpoint/2010/main" val="1570380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Pass out one leadership scenario card to each group. Every group should have a different scenario card. Instruct them to open their workbooks to handout 1.1.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Explain that each group will work together to determine how a supervisor with each leadership style would instruct their staff to solve the problem written on their card. They can refer to the accompanying page for more information about each style. They should write their answers under each style in their workbooks.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they have finished the activity, have a spokesperson from each group come to the front of the room to report on their answers.</a:t>
            </a:r>
          </a:p>
          <a:p>
            <a:pPr lvl="0"/>
            <a:endParaRPr lang="en-US" sz="120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After the activity is completed, ask the following questions: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What did you learn from this exercise?</a:t>
            </a:r>
          </a:p>
          <a:p>
            <a:pPr lvl="0"/>
            <a:r>
              <a:rPr lang="en-US" sz="1200" kern="1200" dirty="0" smtClean="0">
                <a:solidFill>
                  <a:schemeClr val="tx1"/>
                </a:solidFill>
                <a:effectLst/>
                <a:latin typeface="+mn-lt"/>
                <a:ea typeface="+mn-ea"/>
                <a:cs typeface="+mn-cs"/>
              </a:rPr>
              <a:t>Which style was the most difficult to understand?</a:t>
            </a:r>
          </a:p>
          <a:p>
            <a:pPr lvl="0"/>
            <a:r>
              <a:rPr lang="en-US" sz="1200" kern="1200" dirty="0" smtClean="0">
                <a:solidFill>
                  <a:schemeClr val="tx1"/>
                </a:solidFill>
                <a:effectLst/>
                <a:latin typeface="+mn-lt"/>
                <a:ea typeface="+mn-ea"/>
                <a:cs typeface="+mn-cs"/>
              </a:rPr>
              <a:t>Which style was the easiest to understand?</a:t>
            </a:r>
          </a:p>
          <a:p>
            <a:pPr lvl="0"/>
            <a:r>
              <a:rPr lang="en-US" sz="1200" kern="1200" dirty="0" smtClean="0">
                <a:solidFill>
                  <a:schemeClr val="tx1"/>
                </a:solidFill>
                <a:effectLst/>
                <a:latin typeface="+mn-lt"/>
                <a:ea typeface="+mn-ea"/>
                <a:cs typeface="+mn-cs"/>
              </a:rPr>
              <a:t>Give one example of how one leadership style would respond to your scenario.</a:t>
            </a:r>
          </a:p>
          <a:p>
            <a:pPr lvl="0"/>
            <a:endParaRPr lang="en-US" sz="1200" kern="1200" dirty="0" smtClean="0">
              <a:solidFill>
                <a:schemeClr val="tx1"/>
              </a:solidFill>
              <a:effectLst/>
              <a:latin typeface="+mn-lt"/>
              <a:ea typeface="+mn-ea"/>
              <a:cs typeface="+mn-cs"/>
            </a:endParaRPr>
          </a:p>
          <a:p>
            <a:pPr rtl="0">
              <a:spcBef>
                <a:spcPts val="0"/>
              </a:spcBef>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31</a:t>
            </a:fld>
            <a:endParaRPr lang="en-US"/>
          </a:p>
        </p:txBody>
      </p:sp>
    </p:spTree>
    <p:extLst>
      <p:ext uri="{BB962C8B-B14F-4D97-AF65-F5344CB8AC3E}">
        <p14:creationId xmlns:p14="http://schemas.microsoft.com/office/powerpoint/2010/main" val="28213134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Ask participants to open to handout 1.2 of their workbook. Explain that each person will rate each leadership style according to how much they use it </a:t>
            </a:r>
            <a:r>
              <a:rPr lang="en-US" b="1" dirty="0" smtClean="0">
                <a:effectLst/>
              </a:rPr>
              <a:t>at work.</a:t>
            </a:r>
            <a:r>
              <a:rPr lang="en-US" dirty="0" smtClean="0">
                <a:effectLst/>
              </a:rPr>
              <a:t> </a:t>
            </a:r>
          </a:p>
          <a:p>
            <a:r>
              <a:rPr lang="en-US" dirty="0" smtClean="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Instruct the participants </a:t>
            </a:r>
            <a:r>
              <a:rPr lang="en-US" sz="1200" kern="1200" dirty="0" smtClean="0">
                <a:solidFill>
                  <a:schemeClr val="dk1"/>
                </a:solidFill>
                <a:effectLst/>
                <a:latin typeface="Arial" panose="020B0604020202020204" pitchFamily="34" charset="0"/>
                <a:ea typeface="+mn-ea"/>
                <a:cs typeface="Arial" panose="020B0604020202020204" pitchFamily="34" charset="0"/>
                <a:sym typeface="Calibri"/>
              </a:rPr>
              <a:t>to</a:t>
            </a:r>
            <a:r>
              <a:rPr lang="en-US" sz="1200" kern="1200" baseline="0" dirty="0" smtClean="0">
                <a:solidFill>
                  <a:schemeClr val="dk1"/>
                </a:solidFill>
                <a:effectLst/>
                <a:latin typeface="Arial" panose="020B0604020202020204" pitchFamily="34" charset="0"/>
                <a:ea typeface="+mn-ea"/>
                <a:cs typeface="Arial" panose="020B0604020202020204" pitchFamily="34" charset="0"/>
                <a:sym typeface="Calibri"/>
              </a:rPr>
              <a:t> r</a:t>
            </a:r>
            <a:r>
              <a:rPr lang="en-US" sz="1200" dirty="0" smtClean="0">
                <a:solidFill>
                  <a:schemeClr val="dk1"/>
                </a:solidFill>
                <a:latin typeface="Arial" panose="020B0604020202020204" pitchFamily="34" charset="0"/>
                <a:ea typeface="Calibri"/>
                <a:cs typeface="Arial" panose="020B0604020202020204" pitchFamily="34" charset="0"/>
                <a:sym typeface="Calibri"/>
              </a:rPr>
              <a:t>ate each leadership style according to how often you they use it at work. You will most likely have two styles rated highest and two rated lowest.</a:t>
            </a:r>
          </a:p>
          <a:p>
            <a:r>
              <a:rPr lang="en-US" sz="1200" kern="1200" dirty="0" smtClean="0">
                <a:solidFill>
                  <a:schemeClr val="tx1"/>
                </a:solidFill>
                <a:effectLst/>
                <a:latin typeface="+mn-lt"/>
                <a:ea typeface="+mn-ea"/>
                <a:cs typeface="+mn-cs"/>
              </a:rPr>
              <a:t>The total must add up to 100! Use the example on the slide to help explain the activity.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Remind the participants that they have multiple styles, and as leaders they will need to use all the styles at different times. Remind them that there is no right or wrong answer and that they will not have to share their answers with the group.</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32</a:t>
            </a:fld>
            <a:endParaRPr lang="en-US"/>
          </a:p>
        </p:txBody>
      </p:sp>
    </p:spTree>
    <p:extLst>
      <p:ext uri="{BB962C8B-B14F-4D97-AF65-F5344CB8AC3E}">
        <p14:creationId xmlns:p14="http://schemas.microsoft.com/office/powerpoint/2010/main" val="72526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**Take out this activity if you are running behind schedule**</a:t>
            </a:r>
          </a:p>
          <a:p>
            <a:r>
              <a:rPr lang="en-US" sz="1200" kern="1200" dirty="0" smtClean="0">
                <a:solidFill>
                  <a:schemeClr val="tx1"/>
                </a:solidFill>
                <a:effectLst/>
                <a:latin typeface="+mn-lt"/>
                <a:ea typeface="+mn-ea"/>
                <a:cs typeface="+mn-cs"/>
              </a:rPr>
              <a:t>Pair each participant with a partner at their table and ask them to discuss the following:</a:t>
            </a:r>
          </a:p>
          <a:p>
            <a:pPr marL="228600" indent="-228600">
              <a:buAutoNum type="arabicPeriod"/>
            </a:pPr>
            <a:r>
              <a:rPr lang="en-US" sz="1200" kern="1200" dirty="0" smtClean="0">
                <a:solidFill>
                  <a:schemeClr val="tx1"/>
                </a:solidFill>
                <a:effectLst/>
                <a:latin typeface="+mn-lt"/>
                <a:ea typeface="+mn-ea"/>
                <a:cs typeface="+mn-cs"/>
              </a:rPr>
              <a:t>What are your two preferred leadership styles? Give an example of a situation when you used one of the styles.</a:t>
            </a:r>
          </a:p>
          <a:p>
            <a:pPr marL="228600" indent="-228600">
              <a:buAutoNum type="arabicPeriod"/>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Which leadership style would you like to practice more?</a:t>
            </a:r>
          </a:p>
          <a:p>
            <a:endParaRPr lang="en-US" sz="1200" dirty="0" smtClean="0">
              <a:solidFill>
                <a:schemeClr val="dk1"/>
              </a:solidFill>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33</a:t>
            </a:fld>
            <a:endParaRPr lang="en-US"/>
          </a:p>
        </p:txBody>
      </p:sp>
    </p:spTree>
    <p:extLst>
      <p:ext uri="{BB962C8B-B14F-4D97-AF65-F5344CB8AC3E}">
        <p14:creationId xmlns:p14="http://schemas.microsoft.com/office/powerpoint/2010/main" val="2579783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Instructions:</a:t>
            </a:r>
            <a:endParaRPr lang="en-US" sz="1200" kern="1200" dirty="0" smtClean="0">
              <a:solidFill>
                <a:schemeClr val="tx1"/>
              </a:solidFill>
              <a:effectLst/>
              <a:latin typeface="+mn-lt"/>
              <a:ea typeface="+mn-ea"/>
              <a:cs typeface="+mn-cs"/>
            </a:endParaRPr>
          </a:p>
          <a:p>
            <a:pPr lvl="0"/>
            <a:r>
              <a:rPr lang="en-US" u="none" strike="noStrike" dirty="0" smtClean="0">
                <a:effectLst/>
              </a:rPr>
              <a:t>1. Each table will work together as a group. Name one person in each group as the “observer.”   </a:t>
            </a:r>
          </a:p>
          <a:p>
            <a:r>
              <a:rPr lang="en-US" dirty="0" smtClean="0">
                <a:effectLst/>
              </a:rPr>
              <a:t> </a:t>
            </a:r>
          </a:p>
          <a:p>
            <a:pPr lvl="0"/>
            <a:r>
              <a:rPr lang="en-US" u="none" strike="noStrike" dirty="0" smtClean="0">
                <a:effectLst/>
              </a:rPr>
              <a:t>2. Explain that the groups will be given a situation and need to work together to decide how to best solve the issue. </a:t>
            </a:r>
          </a:p>
          <a:p>
            <a:r>
              <a:rPr lang="en-US" dirty="0" smtClean="0">
                <a:effectLst/>
              </a:rPr>
              <a:t> </a:t>
            </a:r>
          </a:p>
          <a:p>
            <a:pPr lvl="0"/>
            <a:r>
              <a:rPr lang="en-US" u="none" strike="noStrike" dirty="0" smtClean="0">
                <a:effectLst/>
              </a:rPr>
              <a:t>3. One trainer will take the “observers” outside the room and tell them to look at Handout 1.3. Ask them to observe the styles exhibited by the group members during the exercise. They should write down the names of the participants under the different styles. They must write every group member’s name down at least once. The observers do not participate in this exercise; they only observe behaviors to try to understand their group members' leadership styles.</a:t>
            </a:r>
          </a:p>
          <a:p>
            <a:pPr lvl="0"/>
            <a:endParaRPr lang="en-US" u="none" strike="noStrike" dirty="0" smtClean="0">
              <a:effectLst/>
            </a:endParaRPr>
          </a:p>
          <a:p>
            <a:pPr lvl="0"/>
            <a:r>
              <a:rPr lang="en-US" u="none" strike="noStrike" dirty="0" smtClean="0">
                <a:effectLst/>
              </a:rPr>
              <a:t>4. Inside the room without the observers: display slide 1.19 and read the scenario out loud to the groups.</a:t>
            </a:r>
          </a:p>
          <a:p>
            <a:pPr lvl="0"/>
            <a:endParaRPr lang="en-US" u="none" strike="noStrike" dirty="0" smtClean="0">
              <a:effectLst/>
            </a:endParaRPr>
          </a:p>
          <a:p>
            <a:pPr lvl="0"/>
            <a:r>
              <a:rPr lang="en-US" u="none" strike="noStrike" dirty="0" smtClean="0">
                <a:effectLst/>
              </a:rPr>
              <a:t>5. Bring the observers back into the room and ask them to watch their group members work together on the scenario and observe their behaviors to understand their leadership styles.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b="1" dirty="0" smtClean="0">
                <a:effectLst/>
              </a:rPr>
              <a:t> </a:t>
            </a:r>
            <a:endParaRPr lang="en-US" dirty="0" smtClean="0">
              <a:effectLst/>
            </a:endParaRPr>
          </a:p>
          <a:p>
            <a:r>
              <a:rPr lang="en-US" b="1" dirty="0" smtClean="0">
                <a:effectLst/>
              </a:rPr>
              <a:t>Feedback: </a:t>
            </a:r>
            <a:endParaRPr lang="en-US" dirty="0" smtClean="0">
              <a:effectLst/>
            </a:endParaRPr>
          </a:p>
          <a:p>
            <a:r>
              <a:rPr lang="en-US" sz="1200" kern="1200" dirty="0" smtClean="0">
                <a:solidFill>
                  <a:schemeClr val="tx1"/>
                </a:solidFill>
                <a:effectLst/>
                <a:latin typeface="+mn-lt"/>
                <a:ea typeface="+mn-ea"/>
                <a:cs typeface="+mn-cs"/>
              </a:rPr>
              <a:t>Display slide 1.20 and ask the observers to give their group members feedback about the styles they observed in their small groups.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34</a:t>
            </a:fld>
            <a:endParaRPr lang="en-US"/>
          </a:p>
        </p:txBody>
      </p:sp>
    </p:spTree>
    <p:extLst>
      <p:ext uri="{BB962C8B-B14F-4D97-AF65-F5344CB8AC3E}">
        <p14:creationId xmlns:p14="http://schemas.microsoft.com/office/powerpoint/2010/main" val="29029888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sz="1200" dirty="0" smtClean="0"/>
              <a:t>During this group exercise, the observers do not participate, they only observe behaviors to try to understand leadership styles.</a:t>
            </a:r>
            <a:endParaRPr lang="en-US" sz="1200" dirty="0"/>
          </a:p>
        </p:txBody>
      </p:sp>
      <p:sp>
        <p:nvSpPr>
          <p:cNvPr id="4" name="Slide Number Placeholder 3"/>
          <p:cNvSpPr>
            <a:spLocks noGrp="1"/>
          </p:cNvSpPr>
          <p:nvPr>
            <p:ph type="sldNum" sz="quarter" idx="10"/>
          </p:nvPr>
        </p:nvSpPr>
        <p:spPr/>
        <p:txBody>
          <a:bodyPr/>
          <a:lstStyle/>
          <a:p>
            <a:fld id="{5216740B-3F56-5B40-98F1-F1F65CEF6CDF}" type="slidenum">
              <a:rPr lang="en-US" smtClean="0"/>
              <a:t>35</a:t>
            </a:fld>
            <a:endParaRPr lang="en-US"/>
          </a:p>
        </p:txBody>
      </p:sp>
    </p:spTree>
    <p:extLst>
      <p:ext uri="{BB962C8B-B14F-4D97-AF65-F5344CB8AC3E}">
        <p14:creationId xmlns:p14="http://schemas.microsoft.com/office/powerpoint/2010/main" val="719099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rgbClr val="273B68"/>
                </a:solidFill>
                <a:latin typeface="Arial" panose="020B0604020202020204" pitchFamily="34" charset="0"/>
                <a:ea typeface="Calibri"/>
                <a:cs typeface="Arial" panose="020B0604020202020204" pitchFamily="34" charset="0"/>
                <a:sym typeface="Calibri"/>
              </a:rPr>
              <a:t>If you have extra time, give each group one minute to report back on two ideas that they had for the television station visit.</a:t>
            </a:r>
          </a:p>
          <a:p>
            <a:pPr>
              <a:spcBef>
                <a:spcPts val="0"/>
              </a:spcBef>
              <a:buNone/>
            </a:pPr>
            <a:endParaRPr lang="en-US" sz="1200" dirty="0"/>
          </a:p>
        </p:txBody>
      </p:sp>
      <p:sp>
        <p:nvSpPr>
          <p:cNvPr id="4" name="Slide Number Placeholder 3"/>
          <p:cNvSpPr>
            <a:spLocks noGrp="1"/>
          </p:cNvSpPr>
          <p:nvPr>
            <p:ph type="sldNum" sz="quarter" idx="10"/>
          </p:nvPr>
        </p:nvSpPr>
        <p:spPr/>
        <p:txBody>
          <a:bodyPr/>
          <a:lstStyle/>
          <a:p>
            <a:fld id="{5216740B-3F56-5B40-98F1-F1F65CEF6CDF}" type="slidenum">
              <a:rPr lang="en-US" smtClean="0"/>
              <a:t>36</a:t>
            </a:fld>
            <a:endParaRPr lang="en-US"/>
          </a:p>
        </p:txBody>
      </p:sp>
    </p:spTree>
    <p:extLst>
      <p:ext uri="{BB962C8B-B14F-4D97-AF65-F5344CB8AC3E}">
        <p14:creationId xmlns:p14="http://schemas.microsoft.com/office/powerpoint/2010/main" val="2699777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Instructions: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Give participants a few minutes to review the information about leadership styles in the previous handouts in their workbooks. </a:t>
            </a:r>
          </a:p>
          <a:p>
            <a:r>
              <a:rPr lang="en-US" sz="1200" kern="1200" dirty="0" smtClean="0">
                <a:solidFill>
                  <a:schemeClr val="tx1"/>
                </a:solidFill>
                <a:effectLst/>
                <a:latin typeface="+mn-lt"/>
                <a:ea typeface="+mn-ea"/>
                <a:cs typeface="+mn-cs"/>
              </a:rPr>
              <a:t>2. Ask participants to complete Handout 1.4 by choosing the two leadership styles that they use the most frequently and the two they use least frequently.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Facilitation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Ask for volunteers to share their answers to the first two questions. Then ask: "What style do you use infrequently that perhaps you should use more? Why should you use it? When should you use it?”</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37</a:t>
            </a:fld>
            <a:endParaRPr lang="en-US"/>
          </a:p>
        </p:txBody>
      </p:sp>
    </p:spTree>
    <p:extLst>
      <p:ext uri="{BB962C8B-B14F-4D97-AF65-F5344CB8AC3E}">
        <p14:creationId xmlns:p14="http://schemas.microsoft.com/office/powerpoint/2010/main" val="959491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The participants should take</a:t>
            </a:r>
            <a:r>
              <a:rPr lang="en-US" sz="1200" baseline="0" dirty="0" smtClean="0"/>
              <a:t> time to update their leadership profile for Module 1 in the Participant Handbook. The group in charge of the team summary can also use this time to prepare.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38</a:t>
            </a:fld>
            <a:endParaRPr lang="en-US"/>
          </a:p>
        </p:txBody>
      </p:sp>
    </p:spTree>
    <p:extLst>
      <p:ext uri="{BB962C8B-B14F-4D97-AF65-F5344CB8AC3E}">
        <p14:creationId xmlns:p14="http://schemas.microsoft.com/office/powerpoint/2010/main" val="11112146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group in charge of the Team Summary should come to the front of the room and summarize 3 to 5 lessons learned from the module</a:t>
            </a:r>
            <a:r>
              <a:rPr lang="en-US" sz="1200" kern="1200" baseline="0" dirty="0" smtClean="0">
                <a:solidFill>
                  <a:schemeClr val="tx1"/>
                </a:solidFill>
                <a:effectLst/>
                <a:latin typeface="+mn-lt"/>
                <a:ea typeface="+mn-ea"/>
                <a:cs typeface="+mn-cs"/>
              </a:rPr>
              <a:t> t</a:t>
            </a:r>
            <a:r>
              <a:rPr lang="en-US" sz="1200" baseline="0" dirty="0" smtClean="0"/>
              <a:t>hey should have briefly discussed this with each other first, then present their lessons to the training group). </a:t>
            </a:r>
            <a:r>
              <a:rPr lang="en-US" sz="1200" kern="1200" dirty="0" smtClean="0">
                <a:solidFill>
                  <a:schemeClr val="tx1"/>
                </a:solidFill>
                <a:effectLst/>
                <a:latin typeface="+mn-lt"/>
                <a:ea typeface="+mn-ea"/>
                <a:cs typeface="+mn-cs"/>
              </a:rPr>
              <a:t>You should facilitate by asking open-ended questions.</a:t>
            </a:r>
          </a:p>
          <a:p>
            <a:r>
              <a:rPr lang="en-US" sz="1200" kern="1200" dirty="0" smtClean="0">
                <a:solidFill>
                  <a:schemeClr val="tx1"/>
                </a:solidFill>
                <a:effectLst/>
                <a:latin typeface="+mn-lt"/>
                <a:ea typeface="+mn-ea"/>
                <a:cs typeface="+mn-cs"/>
              </a:rPr>
              <a:t> </a:t>
            </a:r>
          </a:p>
          <a:p>
            <a:r>
              <a:rPr lang="en-US" sz="1200" kern="1200" baseline="0" dirty="0" smtClean="0">
                <a:solidFill>
                  <a:schemeClr val="tx1"/>
                </a:solidFill>
                <a:effectLst/>
                <a:latin typeface="+mn-lt"/>
                <a:ea typeface="+mn-ea"/>
                <a:cs typeface="+mn-cs"/>
              </a:rPr>
              <a:t>If </a:t>
            </a:r>
            <a:r>
              <a:rPr lang="en-US" sz="1200" baseline="0" dirty="0" smtClean="0"/>
              <a:t>the listed lessons learned are not mentioned, you can thank the group and then mention the forgotten items.</a:t>
            </a:r>
          </a:p>
          <a:p>
            <a:pPr rtl="0">
              <a:spcBef>
                <a:spcPts val="0"/>
              </a:spcBef>
              <a:buNone/>
            </a:pPr>
            <a:endParaRPr lang="en-US" sz="1200" baseline="0" dirty="0" smtClean="0"/>
          </a:p>
          <a:p>
            <a:pPr rtl="0">
              <a:spcBef>
                <a:spcPts val="0"/>
              </a:spcBef>
              <a:buNone/>
            </a:pPr>
            <a:r>
              <a:rPr lang="en-US" sz="1200" b="1" baseline="0" dirty="0" smtClean="0"/>
              <a:t>Lessons Learned</a:t>
            </a:r>
          </a:p>
          <a:p>
            <a:pPr rtl="0">
              <a:spcBef>
                <a:spcPts val="0"/>
              </a:spcBef>
              <a:buNone/>
            </a:pPr>
            <a:endParaRPr lang="en-US" sz="1200" b="1" baseline="0" dirty="0" smtClean="0"/>
          </a:p>
          <a:p>
            <a:pPr marL="228600" indent="-228600" rtl="0">
              <a:spcBef>
                <a:spcPts val="0"/>
              </a:spcBef>
              <a:buAutoNum type="arabicPeriod"/>
            </a:pPr>
            <a:r>
              <a:rPr lang="en-US" sz="1200" b="1" baseline="0" dirty="0" smtClean="0"/>
              <a:t>There are many leadership styles.</a:t>
            </a:r>
          </a:p>
          <a:p>
            <a:pPr marL="228600" indent="-228600" rtl="0">
              <a:spcBef>
                <a:spcPts val="0"/>
              </a:spcBef>
              <a:buAutoNum type="arabicPeriod"/>
            </a:pPr>
            <a:r>
              <a:rPr lang="en-US" sz="1200" b="1" baseline="0" dirty="0" smtClean="0"/>
              <a:t>There is no “best” leadership style; instead leadership styles change depending on the situation.</a:t>
            </a:r>
          </a:p>
          <a:p>
            <a:pPr marL="228600" indent="-228600" rtl="0">
              <a:spcBef>
                <a:spcPts val="0"/>
              </a:spcBef>
              <a:buAutoNum type="arabicPeriod"/>
            </a:pPr>
            <a:r>
              <a:rPr lang="en-US" sz="1200" b="1" baseline="0" dirty="0" smtClean="0"/>
              <a:t>Everyone has 1 to 3 stronger leadership styles.</a:t>
            </a:r>
          </a:p>
          <a:p>
            <a:pPr marL="228600" indent="-228600" rtl="0">
              <a:spcBef>
                <a:spcPts val="0"/>
              </a:spcBef>
              <a:buAutoNum type="arabicPeriod"/>
            </a:pPr>
            <a:r>
              <a:rPr lang="en-US" sz="1200" b="1" baseline="0" dirty="0" smtClean="0"/>
              <a:t>It is difficult for us to assess our own leadership style. We should ask colleagues and friends for their opinions.</a:t>
            </a:r>
          </a:p>
          <a:p>
            <a:pPr marL="228600" indent="-228600" rtl="0">
              <a:spcBef>
                <a:spcPts val="0"/>
              </a:spcBef>
              <a:buAutoNum type="arabicPeriod"/>
            </a:pPr>
            <a:r>
              <a:rPr lang="en-US" sz="1200" b="1" baseline="0" dirty="0" smtClean="0"/>
              <a:t>We should always carefully define a problem before rushing to solve it.</a:t>
            </a:r>
          </a:p>
          <a:p>
            <a:pPr marL="228600" indent="-228600" rtl="0">
              <a:spcBef>
                <a:spcPts val="0"/>
              </a:spcBef>
              <a:buAutoNum type="arabicPeriod"/>
            </a:pP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39</a:t>
            </a:fld>
            <a:endParaRPr lang="en-US"/>
          </a:p>
        </p:txBody>
      </p:sp>
    </p:spTree>
    <p:extLst>
      <p:ext uri="{BB962C8B-B14F-4D97-AF65-F5344CB8AC3E}">
        <p14:creationId xmlns:p14="http://schemas.microsoft.com/office/powerpoint/2010/main" val="1395667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the participants to module 2 of the training. This module will explore innovation in libraries.</a:t>
            </a: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40</a:t>
            </a:fld>
            <a:endParaRPr lang="en-US"/>
          </a:p>
        </p:txBody>
      </p:sp>
    </p:spTree>
    <p:extLst>
      <p:ext uri="{BB962C8B-B14F-4D97-AF65-F5344CB8AC3E}">
        <p14:creationId xmlns:p14="http://schemas.microsoft.com/office/powerpoint/2010/main" val="17072686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Simply </a:t>
            </a:r>
            <a:r>
              <a:rPr lang="en-US" baseline="0" dirty="0" smtClean="0"/>
              <a:t>read the learning objectives; do not explain. This should take only 2 minutes.</a:t>
            </a:r>
          </a:p>
          <a:p>
            <a:pPr>
              <a:spcBef>
                <a:spcPts val="0"/>
              </a:spcBef>
              <a:buNone/>
            </a:pPr>
            <a:endParaRPr lang="en-US" baseline="0" dirty="0" smtClean="0"/>
          </a:p>
          <a:p>
            <a:pPr>
              <a:spcBef>
                <a:spcPts val="0"/>
              </a:spcBef>
              <a:buNone/>
            </a:pPr>
            <a:r>
              <a:rPr lang="en-US" sz="1200" kern="1200" dirty="0" smtClean="0">
                <a:solidFill>
                  <a:schemeClr val="tx1"/>
                </a:solidFill>
                <a:effectLst/>
                <a:latin typeface="+mn-lt"/>
                <a:ea typeface="+mn-ea"/>
                <a:cs typeface="+mn-cs"/>
              </a:rPr>
              <a:t>Ask the group who volunteered for the Module 2 Team Summary to raise their hands. They should be ready to give the short summary at the end of this Module.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41</a:t>
            </a:fld>
            <a:endParaRPr lang="en-US"/>
          </a:p>
        </p:txBody>
      </p:sp>
    </p:spTree>
    <p:extLst>
      <p:ext uri="{BB962C8B-B14F-4D97-AF65-F5344CB8AC3E}">
        <p14:creationId xmlns:p14="http://schemas.microsoft.com/office/powerpoint/2010/main" val="38414661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Give each group enough paper for everyone in the group. Ask participants to open their workbooks to Handout 2.1 for information on making a paper airplane. Tell</a:t>
            </a:r>
            <a:r>
              <a:rPr lang="en-US" sz="1200" kern="1200" baseline="0" dirty="0" smtClean="0">
                <a:solidFill>
                  <a:schemeClr val="tx1"/>
                </a:solidFill>
                <a:effectLst/>
                <a:latin typeface="+mn-lt"/>
                <a:ea typeface="+mn-ea"/>
                <a:cs typeface="+mn-cs"/>
              </a:rPr>
              <a:t> them they have 5 minutes to make the plane, that it must resemble a plane, and that they </a:t>
            </a:r>
            <a:r>
              <a:rPr lang="en-US" sz="1200" kern="1200" dirty="0" err="1" smtClean="0">
                <a:solidFill>
                  <a:schemeClr val="tx1"/>
                </a:solidFill>
                <a:effectLst/>
                <a:latin typeface="+mn-lt"/>
                <a:ea typeface="+mn-ea"/>
                <a:cs typeface="+mn-cs"/>
              </a:rPr>
              <a:t>they</a:t>
            </a:r>
            <a:r>
              <a:rPr lang="en-US" sz="1200" kern="1200" dirty="0" smtClean="0">
                <a:solidFill>
                  <a:schemeClr val="tx1"/>
                </a:solidFill>
                <a:effectLst/>
                <a:latin typeface="+mn-lt"/>
                <a:ea typeface="+mn-ea"/>
                <a:cs typeface="+mn-cs"/>
              </a:rPr>
              <a:t> do not have to use the instructions in Handout 2.1.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Use</a:t>
            </a:r>
            <a:r>
              <a:rPr lang="en-US" sz="1200" kern="1200" baseline="0" dirty="0" smtClean="0">
                <a:solidFill>
                  <a:schemeClr val="tx1"/>
                </a:solidFill>
                <a:effectLst/>
                <a:latin typeface="+mn-lt"/>
                <a:ea typeface="+mn-ea"/>
                <a:cs typeface="+mn-cs"/>
              </a:rPr>
              <a:t> the target provided in the Supplemental Materials or d</a:t>
            </a:r>
            <a:r>
              <a:rPr lang="en-US" sz="1200" kern="1200" dirty="0" smtClean="0">
                <a:solidFill>
                  <a:schemeClr val="tx1"/>
                </a:solidFill>
                <a:effectLst/>
                <a:latin typeface="+mn-lt"/>
                <a:ea typeface="+mn-ea"/>
                <a:cs typeface="+mn-cs"/>
              </a:rPr>
              <a:t>etermine a target in the room (this could</a:t>
            </a:r>
            <a:r>
              <a:rPr lang="en-US" sz="1200" kern="1200" baseline="0" dirty="0" smtClean="0">
                <a:solidFill>
                  <a:schemeClr val="tx1"/>
                </a:solidFill>
                <a:effectLst/>
                <a:latin typeface="+mn-lt"/>
                <a:ea typeface="+mn-ea"/>
                <a:cs typeface="+mn-cs"/>
              </a:rPr>
              <a:t> be any object, such as a poster, chair, flip chart, etc.). They </a:t>
            </a:r>
            <a:r>
              <a:rPr lang="en-US" sz="1200" kern="1200" dirty="0" smtClean="0">
                <a:solidFill>
                  <a:schemeClr val="tx1"/>
                </a:solidFill>
                <a:effectLst/>
                <a:latin typeface="+mn-lt"/>
                <a:ea typeface="+mn-ea"/>
                <a:cs typeface="+mn-cs"/>
              </a:rPr>
              <a:t>will then launch a paper airplane and try to hit the target.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Let each group decide if they want to create multiple airplanes or only one or two.</a:t>
            </a:r>
          </a:p>
          <a:p>
            <a:pPr marL="0" marR="0" lvl="0" indent="0" algn="l" rtl="0">
              <a:spcBef>
                <a:spcPts val="0"/>
              </a:spcBef>
              <a:buSzPct val="25000"/>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42</a:t>
            </a:fld>
            <a:endParaRPr lang="en-US"/>
          </a:p>
        </p:txBody>
      </p:sp>
    </p:spTree>
    <p:extLst>
      <p:ext uri="{BB962C8B-B14F-4D97-AF65-F5344CB8AC3E}">
        <p14:creationId xmlns:p14="http://schemas.microsoft.com/office/powerpoint/2010/main" val="3109399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Ask the following questions:</a:t>
            </a:r>
          </a:p>
          <a:p>
            <a:pPr lvl="0"/>
            <a:r>
              <a:rPr lang="en-US" sz="1200" kern="1200" dirty="0" smtClean="0">
                <a:solidFill>
                  <a:schemeClr val="tx1"/>
                </a:solidFill>
                <a:effectLst/>
                <a:latin typeface="+mn-lt"/>
                <a:ea typeface="+mn-ea"/>
                <a:cs typeface="+mn-cs"/>
              </a:rPr>
              <a:t>1. What happened in your group? Who took leadership?</a:t>
            </a:r>
          </a:p>
          <a:p>
            <a:pPr lvl="0"/>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What strategies did you use?</a:t>
            </a:r>
          </a:p>
          <a:p>
            <a:pPr lvl="0"/>
            <a:r>
              <a:rPr lang="en-US" sz="1200" kern="1200" dirty="0" smtClean="0">
                <a:solidFill>
                  <a:schemeClr val="tx1"/>
                </a:solidFill>
                <a:effectLst/>
                <a:latin typeface="+mn-lt"/>
                <a:ea typeface="+mn-ea"/>
                <a:cs typeface="+mn-cs"/>
              </a:rPr>
              <a:t>3. Did you work individually or in teams?</a:t>
            </a:r>
          </a:p>
          <a:p>
            <a:pPr lvl="0"/>
            <a:r>
              <a:rPr lang="en-US" sz="1200" kern="1200" dirty="0" smtClean="0">
                <a:solidFill>
                  <a:schemeClr val="tx1"/>
                </a:solidFill>
                <a:effectLst/>
                <a:latin typeface="+mn-lt"/>
                <a:ea typeface="+mn-ea"/>
                <a:cs typeface="+mn-cs"/>
              </a:rPr>
              <a:t>4. How innovative were you in creating your designs?</a:t>
            </a:r>
          </a:p>
          <a:p>
            <a:pPr lvl="0"/>
            <a:endParaRPr lang="en-US" sz="1200" kern="1200" dirty="0" smtClean="0">
              <a:solidFill>
                <a:schemeClr val="tx1"/>
              </a:solidFill>
              <a:effectLst/>
              <a:latin typeface="+mn-lt"/>
              <a:ea typeface="+mn-ea"/>
              <a:cs typeface="+mn-cs"/>
            </a:endParaRPr>
          </a:p>
          <a:p>
            <a:pPr lvl="0"/>
            <a:r>
              <a:rPr lang="en-US" dirty="0" smtClean="0">
                <a:effectLst/>
              </a:rPr>
              <a:t>Be sure that you explain that competition does not always encourage teamwork and can, at times, become a barrier to innovation.  </a:t>
            </a:r>
          </a:p>
          <a:p>
            <a:pPr marL="0" marR="0" lvl="0" indent="0" algn="l" rtl="0">
              <a:spcBef>
                <a:spcPts val="0"/>
              </a:spcBef>
              <a:buSzPct val="25000"/>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43</a:t>
            </a:fld>
            <a:endParaRPr lang="en-US"/>
          </a:p>
        </p:txBody>
      </p:sp>
    </p:spTree>
    <p:extLst>
      <p:ext uri="{BB962C8B-B14F-4D97-AF65-F5344CB8AC3E}">
        <p14:creationId xmlns:p14="http://schemas.microsoft.com/office/powerpoint/2010/main" val="15141837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Ask participants how they could define and take ownership of the problem. Here are some answers you might anticipate.</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a:t>
            </a: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SzPct val="25000"/>
              <a:buNone/>
            </a:pPr>
            <a:r>
              <a:rPr lang="en-US" sz="1200" dirty="0" smtClean="0">
                <a:solidFill>
                  <a:schemeClr val="dk1"/>
                </a:solidFill>
                <a:latin typeface="Arial" panose="020B0604020202020204" pitchFamily="34" charset="0"/>
                <a:ea typeface="Calibri"/>
                <a:cs typeface="Arial" panose="020B0604020202020204" pitchFamily="34" charset="0"/>
                <a:sym typeface="Calibri"/>
              </a:rPr>
              <a:t>They could rephrase the problem such as:  There is trash in the morning in front of the library; we need trash containers in the front area. Or many users would like to enter into the library earlier; we need to think about the opening the library earlier. List their answers on a flip</a:t>
            </a:r>
            <a:r>
              <a:rPr lang="en-US" sz="1200" baseline="0" dirty="0" smtClean="0">
                <a:solidFill>
                  <a:schemeClr val="dk1"/>
                </a:solidFill>
                <a:latin typeface="Arial" panose="020B0604020202020204" pitchFamily="34" charset="0"/>
                <a:ea typeface="Calibri"/>
                <a:cs typeface="Arial" panose="020B0604020202020204" pitchFamily="34" charset="0"/>
                <a:sym typeface="Calibri"/>
              </a:rPr>
              <a:t> </a:t>
            </a:r>
            <a:r>
              <a:rPr lang="en-US" sz="1200" dirty="0" smtClean="0">
                <a:solidFill>
                  <a:schemeClr val="dk1"/>
                </a:solidFill>
                <a:latin typeface="Arial" panose="020B0604020202020204" pitchFamily="34" charset="0"/>
                <a:ea typeface="Calibri"/>
                <a:cs typeface="Arial" panose="020B0604020202020204" pitchFamily="34" charset="0"/>
                <a:sym typeface="Calibri"/>
              </a:rPr>
              <a:t>chart.</a:t>
            </a:r>
          </a:p>
          <a:p>
            <a:pPr marL="0" marR="0" lvl="0" indent="0" algn="l" rtl="0">
              <a:spcBef>
                <a:spcPts val="0"/>
              </a:spcBef>
              <a:buSzPct val="25000"/>
              <a:buNone/>
            </a:pPr>
            <a:endParaRPr lang="en-US" sz="120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200" kern="1200" dirty="0" smtClean="0">
                <a:solidFill>
                  <a:schemeClr val="tx1"/>
                </a:solidFill>
                <a:effectLst/>
                <a:latin typeface="+mn-lt"/>
                <a:ea typeface="+mn-ea"/>
                <a:cs typeface="+mn-cs"/>
              </a:rPr>
              <a:t>Announce that we will return to this problem, so participants should think about possible solutions as we watch the YouTube videos. </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44</a:t>
            </a:fld>
            <a:endParaRPr lang="en-US"/>
          </a:p>
        </p:txBody>
      </p:sp>
    </p:spTree>
    <p:extLst>
      <p:ext uri="{BB962C8B-B14F-4D97-AF65-F5344CB8AC3E}">
        <p14:creationId xmlns:p14="http://schemas.microsoft.com/office/powerpoint/2010/main" val="19996415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b="0" i="0" u="none" strike="noStrike" kern="1200" dirty="0" smtClean="0">
                <a:solidFill>
                  <a:schemeClr val="tx1"/>
                </a:solidFill>
                <a:effectLst/>
                <a:latin typeface="+mn-lt"/>
                <a:ea typeface="+mn-ea"/>
                <a:cs typeface="+mn-cs"/>
              </a:rPr>
              <a:t>Let’s take a look at what innovation can look like around us. We are going to watch 2 short videos that will help us begin thinking about what innovations we see in our daily lives. </a:t>
            </a:r>
          </a:p>
          <a:p>
            <a:pPr rtl="0">
              <a:spcBef>
                <a:spcPts val="0"/>
              </a:spcBef>
              <a:buNone/>
            </a:pPr>
            <a:endParaRPr lang="en-US" sz="1200" b="0" i="0" u="none" strike="noStrike" kern="1200" dirty="0" smtClean="0">
              <a:solidFill>
                <a:schemeClr val="tx1"/>
              </a:solidFill>
              <a:effectLst/>
              <a:latin typeface="+mn-lt"/>
              <a:ea typeface="+mn-ea"/>
              <a:cs typeface="+mn-cs"/>
            </a:endParaRPr>
          </a:p>
          <a:p>
            <a:pPr rtl="0">
              <a:spcBef>
                <a:spcPts val="0"/>
              </a:spcBef>
              <a:buNone/>
            </a:pPr>
            <a:r>
              <a:rPr lang="en-US" sz="1200" b="0" i="0" u="none" strike="noStrike" kern="1200" dirty="0" smtClean="0">
                <a:solidFill>
                  <a:schemeClr val="tx1"/>
                </a:solidFill>
                <a:effectLst/>
                <a:latin typeface="+mn-lt"/>
                <a:ea typeface="+mn-ea"/>
                <a:cs typeface="+mn-cs"/>
              </a:rPr>
              <a:t>Play the videos and then ask:</a:t>
            </a:r>
          </a:p>
          <a:p>
            <a:pPr rtl="0">
              <a:spcBef>
                <a:spcPts val="0"/>
              </a:spcBef>
              <a:buNone/>
            </a:pPr>
            <a:endParaRPr lang="en-US" dirty="0" smtClean="0"/>
          </a:p>
          <a:p>
            <a:pPr marL="457200" indent="-457200">
              <a:spcBef>
                <a:spcPts val="560"/>
              </a:spcBef>
              <a:buSzPct val="100000"/>
            </a:pPr>
            <a:r>
              <a:rPr lang="en-US" sz="1200" dirty="0" smtClean="0">
                <a:solidFill>
                  <a:schemeClr val="dk1"/>
                </a:solidFill>
                <a:latin typeface="Arial" panose="020B0604020202020204" pitchFamily="34" charset="0"/>
                <a:ea typeface="Calibri"/>
                <a:cs typeface="Arial" panose="020B0604020202020204" pitchFamily="34" charset="0"/>
                <a:sym typeface="Calibri"/>
              </a:rPr>
              <a:t>	1. What was the problem in these videos?</a:t>
            </a:r>
          </a:p>
          <a:p>
            <a:pPr marL="457200" indent="-457200">
              <a:spcBef>
                <a:spcPts val="560"/>
              </a:spcBef>
              <a:buSzPct val="100000"/>
            </a:pPr>
            <a:r>
              <a:rPr lang="en-US" sz="1200" dirty="0" smtClean="0">
                <a:solidFill>
                  <a:schemeClr val="dk1"/>
                </a:solidFill>
                <a:latin typeface="Arial" panose="020B0604020202020204" pitchFamily="34" charset="0"/>
                <a:ea typeface="Calibri"/>
                <a:cs typeface="Arial" panose="020B0604020202020204" pitchFamily="34" charset="0"/>
                <a:sym typeface="Calibri"/>
              </a:rPr>
              <a:t>	2. Who took responsibility?</a:t>
            </a:r>
          </a:p>
          <a:p>
            <a:pPr marL="457200" indent="-457200">
              <a:spcBef>
                <a:spcPts val="560"/>
              </a:spcBef>
              <a:buSzPct val="100000"/>
            </a:pPr>
            <a:r>
              <a:rPr lang="en-US" sz="1200" dirty="0" smtClean="0">
                <a:solidFill>
                  <a:schemeClr val="dk1"/>
                </a:solidFill>
                <a:latin typeface="Arial" panose="020B0604020202020204" pitchFamily="34" charset="0"/>
                <a:ea typeface="Calibri"/>
                <a:cs typeface="Arial" panose="020B0604020202020204" pitchFamily="34" charset="0"/>
                <a:sym typeface="Calibri"/>
              </a:rPr>
              <a:t>	3. What was the solution?</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45</a:t>
            </a:fld>
            <a:endParaRPr lang="en-US"/>
          </a:p>
        </p:txBody>
      </p:sp>
    </p:spTree>
    <p:extLst>
      <p:ext uri="{BB962C8B-B14F-4D97-AF65-F5344CB8AC3E}">
        <p14:creationId xmlns:p14="http://schemas.microsoft.com/office/powerpoint/2010/main" val="1092546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idea is to have the group think of interesting and creative ways of getting readers to use the trash cans. You are looking for ideas like: painting, placement, using them as a basketball hoop, etc. Give everyone one piece of flip chart paper and markers to use.</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46</a:t>
            </a:fld>
            <a:endParaRPr lang="en-US"/>
          </a:p>
        </p:txBody>
      </p:sp>
    </p:spTree>
    <p:extLst>
      <p:ext uri="{BB962C8B-B14F-4D97-AF65-F5344CB8AC3E}">
        <p14:creationId xmlns:p14="http://schemas.microsoft.com/office/powerpoint/2010/main" val="11099576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chemeClr val="dk1"/>
                </a:solidFill>
                <a:latin typeface="Arial"/>
                <a:ea typeface="Arial"/>
                <a:cs typeface="Arial"/>
                <a:sym typeface="Arial"/>
              </a:rPr>
              <a:t>This short lecture (no more than 7 to 10 minutes) should reinforce that librarians can be innovative in solving day-to-day problems in the library. In addition, many of the problems can be resolved without a lot of resources.</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47</a:t>
            </a:fld>
            <a:endParaRPr lang="en-US"/>
          </a:p>
        </p:txBody>
      </p:sp>
    </p:spTree>
    <p:extLst>
      <p:ext uri="{BB962C8B-B14F-4D97-AF65-F5344CB8AC3E}">
        <p14:creationId xmlns:p14="http://schemas.microsoft.com/office/powerpoint/2010/main" val="7960828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dirty="0" smtClean="0">
                <a:solidFill>
                  <a:schemeClr val="dk1"/>
                </a:solidFill>
              </a:rPr>
              <a:t>Before we discuss innovation in libraries, let’s look back. Here is a pretty typical U.S. public library, probably about 60 years ago.  What do you notice?</a:t>
            </a:r>
          </a:p>
          <a:p>
            <a:pPr marL="0" marR="0" lvl="0" indent="0" algn="l" rtl="0">
              <a:lnSpc>
                <a:spcPct val="100000"/>
              </a:lnSpc>
              <a:spcBef>
                <a:spcPts val="0"/>
              </a:spcBef>
              <a:spcAft>
                <a:spcPts val="0"/>
              </a:spcAft>
              <a:buClr>
                <a:schemeClr val="dk1"/>
              </a:buClr>
              <a:buFont typeface="Arial"/>
              <a:buNone/>
            </a:pPr>
            <a:endParaRPr lang="en-US" sz="1200" dirty="0" smtClean="0">
              <a:solidFill>
                <a:schemeClr val="dk1"/>
              </a:solidFill>
            </a:endParaRPr>
          </a:p>
          <a:p>
            <a:pPr marL="0" marR="0" lvl="0" indent="0" algn="l" rtl="0">
              <a:lnSpc>
                <a:spcPct val="100000"/>
              </a:lnSpc>
              <a:spcBef>
                <a:spcPts val="0"/>
              </a:spcBef>
              <a:spcAft>
                <a:spcPts val="0"/>
              </a:spcAft>
              <a:buClr>
                <a:schemeClr val="dk1"/>
              </a:buClr>
              <a:buSzPct val="25000"/>
              <a:buFont typeface="Arial"/>
              <a:buNone/>
            </a:pPr>
            <a:r>
              <a:rPr lang="en-US" sz="1200" dirty="0" smtClean="0">
                <a:solidFill>
                  <a:schemeClr val="dk1"/>
                </a:solidFill>
              </a:rPr>
              <a:t>The group will probably say: books, quiet, librarian behind the desk, etc.</a:t>
            </a:r>
          </a:p>
          <a:p>
            <a:pPr marL="0" marR="0" lvl="0" indent="0" algn="l" rtl="0">
              <a:lnSpc>
                <a:spcPct val="100000"/>
              </a:lnSpc>
              <a:spcBef>
                <a:spcPts val="0"/>
              </a:spcBef>
              <a:spcAft>
                <a:spcPts val="0"/>
              </a:spcAft>
              <a:buClr>
                <a:schemeClr val="dk1"/>
              </a:buClr>
              <a:buSzPct val="25000"/>
              <a:buFont typeface="Arial"/>
              <a:buNone/>
            </a:pPr>
            <a:endParaRPr lang="en-US" sz="1200" dirty="0" smtClean="0">
              <a:solidFill>
                <a:schemeClr val="dk1"/>
              </a:solidFill>
            </a:endParaRPr>
          </a:p>
          <a:p>
            <a:pPr marL="0" marR="0" lvl="0" indent="0" algn="l" rtl="0">
              <a:lnSpc>
                <a:spcPct val="100000"/>
              </a:lnSpc>
              <a:spcBef>
                <a:spcPts val="0"/>
              </a:spcBef>
              <a:spcAft>
                <a:spcPts val="0"/>
              </a:spcAft>
              <a:buClr>
                <a:schemeClr val="dk1"/>
              </a:buClr>
              <a:buSzPct val="25000"/>
              <a:buFont typeface="Arial"/>
              <a:buNone/>
            </a:pPr>
            <a:r>
              <a:rPr lang="en-US" sz="1200" dirty="0" smtClean="0">
                <a:solidFill>
                  <a:schemeClr val="dk1"/>
                </a:solidFill>
              </a:rPr>
              <a:t>Emphasize that this</a:t>
            </a:r>
            <a:r>
              <a:rPr lang="en-US" sz="1200" baseline="0" dirty="0" smtClean="0">
                <a:solidFill>
                  <a:schemeClr val="dk1"/>
                </a:solidFill>
              </a:rPr>
              <a:t> is a library of the past. Today we will be talking about modern libraries that focus on what their users need.</a:t>
            </a:r>
            <a:endParaRPr lang="en-US" sz="1200" dirty="0" smtClean="0">
              <a:solidFill>
                <a:schemeClr val="dk1"/>
              </a:solidFill>
            </a:endParaRPr>
          </a:p>
          <a:p>
            <a:pPr marL="0" marR="0" lvl="0" indent="0" algn="l" rtl="0">
              <a:lnSpc>
                <a:spcPct val="100000"/>
              </a:lnSpc>
              <a:spcBef>
                <a:spcPts val="0"/>
              </a:spcBef>
              <a:spcAft>
                <a:spcPts val="0"/>
              </a:spcAft>
              <a:buClr>
                <a:schemeClr val="dk1"/>
              </a:buClr>
              <a:buFont typeface="Calibri"/>
              <a:buNone/>
            </a:pPr>
            <a:endParaRPr lang="en-US" sz="1200" b="0"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Font typeface="Arial"/>
              <a:buNone/>
            </a:pPr>
            <a:endParaRPr lang="en-US" sz="1200" b="1" i="0" u="none" strike="noStrike" cap="none" baseline="0" dirty="0" smtClean="0">
              <a:solidFill>
                <a:schemeClr val="dk1"/>
              </a:solidFill>
              <a:latin typeface="Arial"/>
              <a:ea typeface="Arial"/>
              <a:cs typeface="Arial"/>
              <a:sym typeface="Arial"/>
            </a:endParaRPr>
          </a:p>
          <a:p>
            <a:pPr marL="0" marR="0" lvl="0" indent="0" algn="l" rtl="0">
              <a:spcBef>
                <a:spcPts val="0"/>
              </a:spcBef>
              <a:buClr>
                <a:schemeClr val="dk1"/>
              </a:buClr>
              <a:buFont typeface="Calibri"/>
              <a:buNone/>
            </a:pPr>
            <a:endParaRPr lang="en-US" sz="1200" b="0" i="0" u="none" strike="noStrike" cap="none" baseline="0" dirty="0" smtClean="0">
              <a:solidFill>
                <a:schemeClr val="dk1"/>
              </a:solidFill>
              <a:latin typeface="Arial"/>
              <a:ea typeface="Arial"/>
              <a:cs typeface="Arial"/>
              <a:sym typeface="Arial"/>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48</a:t>
            </a:fld>
            <a:endParaRPr lang="en-US"/>
          </a:p>
        </p:txBody>
      </p:sp>
    </p:spTree>
    <p:extLst>
      <p:ext uri="{BB962C8B-B14F-4D97-AF65-F5344CB8AC3E}">
        <p14:creationId xmlns:p14="http://schemas.microsoft.com/office/powerpoint/2010/main" val="17506927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200" dirty="0" smtClean="0">
                <a:solidFill>
                  <a:schemeClr val="dk1"/>
                </a:solidFill>
              </a:rPr>
              <a:t>Here is the universal sign for libraries.  What does this sign say about libraries?</a:t>
            </a:r>
          </a:p>
          <a:p>
            <a:pPr marL="0" marR="0" lvl="0" indent="0" algn="l" rtl="0">
              <a:spcBef>
                <a:spcPts val="0"/>
              </a:spcBef>
              <a:buClr>
                <a:schemeClr val="dk1"/>
              </a:buClr>
              <a:buFont typeface="Calibri"/>
              <a:buNone/>
            </a:pPr>
            <a:endParaRPr lang="en-US" sz="1200" dirty="0" smtClean="0">
              <a:solidFill>
                <a:schemeClr val="dk1"/>
              </a:solidFill>
            </a:endParaRPr>
          </a:p>
          <a:p>
            <a:pPr marL="0" marR="0" lvl="0" indent="0" algn="l" rtl="0">
              <a:spcBef>
                <a:spcPts val="0"/>
              </a:spcBef>
              <a:buClr>
                <a:schemeClr val="dk1"/>
              </a:buClr>
              <a:buSzPct val="25000"/>
              <a:buFont typeface="Calibri"/>
              <a:buNone/>
            </a:pPr>
            <a:r>
              <a:rPr lang="en-US" sz="1200" dirty="0" smtClean="0">
                <a:solidFill>
                  <a:schemeClr val="dk1"/>
                </a:solidFill>
              </a:rPr>
              <a:t>Hopefully, the group will say: libraries are about books.</a:t>
            </a:r>
          </a:p>
          <a:p>
            <a:pPr marL="0" marR="0" lvl="0" indent="0" algn="l" rtl="0">
              <a:spcBef>
                <a:spcPts val="0"/>
              </a:spcBef>
              <a:buClr>
                <a:schemeClr val="dk1"/>
              </a:buClr>
              <a:buFont typeface="Calibri"/>
              <a:buNone/>
            </a:pPr>
            <a:endParaRPr lang="en-US" sz="1200" dirty="0" smtClean="0">
              <a:solidFill>
                <a:schemeClr val="dk1"/>
              </a:solidFill>
            </a:endParaRPr>
          </a:p>
          <a:p>
            <a:pPr marL="0" marR="0" lvl="0" indent="0" algn="l" rtl="0">
              <a:spcBef>
                <a:spcPts val="0"/>
              </a:spcBef>
              <a:buClr>
                <a:schemeClr val="dk1"/>
              </a:buClr>
              <a:buSzPct val="25000"/>
              <a:buFont typeface="Calibri"/>
              <a:buNone/>
            </a:pPr>
            <a:r>
              <a:rPr lang="en-US" sz="1200" dirty="0" smtClean="0">
                <a:solidFill>
                  <a:schemeClr val="dk1"/>
                </a:solidFill>
              </a:rPr>
              <a:t>In fact, innovative libraries are no longer only about books. They are about services and making sure that their users have access to the information that they need.</a:t>
            </a:r>
            <a:r>
              <a:rPr lang="en-US" sz="1200" baseline="0" dirty="0" smtClean="0">
                <a:solidFill>
                  <a:schemeClr val="dk1"/>
                </a:solidFill>
              </a:rPr>
              <a:t> </a:t>
            </a:r>
            <a:r>
              <a:rPr lang="en-US" sz="1200" dirty="0" smtClean="0">
                <a:solidFill>
                  <a:schemeClr val="dk1"/>
                </a:solidFill>
              </a:rPr>
              <a:t>So let’s look at some innovative libraries.</a:t>
            </a:r>
          </a:p>
          <a:p>
            <a:pPr marL="0" marR="0" lvl="0" indent="0" algn="l" rtl="0">
              <a:spcBef>
                <a:spcPts val="0"/>
              </a:spcBef>
              <a:buClr>
                <a:schemeClr val="dk1"/>
              </a:buClr>
              <a:buSzPct val="25000"/>
              <a:buFont typeface="Calibri"/>
              <a:buNone/>
            </a:pPr>
            <a:endParaRPr lang="en-US" sz="1200" dirty="0" smtClean="0">
              <a:solidFill>
                <a:schemeClr val="dk1"/>
              </a:solidFill>
            </a:endParaRP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49</a:t>
            </a:fld>
            <a:endParaRPr lang="en-US"/>
          </a:p>
        </p:txBody>
      </p:sp>
    </p:spTree>
    <p:extLst>
      <p:ext uri="{BB962C8B-B14F-4D97-AF65-F5344CB8AC3E}">
        <p14:creationId xmlns:p14="http://schemas.microsoft.com/office/powerpoint/2010/main" val="18696879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0" dirty="0" smtClean="0"/>
              <a:t>Innovation is </a:t>
            </a:r>
            <a:r>
              <a:rPr lang="en-US" sz="1200" i="0" kern="1200" dirty="0" smtClean="0">
                <a:solidFill>
                  <a:schemeClr val="tx1"/>
                </a:solidFill>
                <a:effectLst/>
                <a:latin typeface="+mn-lt"/>
                <a:ea typeface="+mn-ea"/>
                <a:cs typeface="+mn-cs"/>
              </a:rPr>
              <a:t>about providing better services or programs for the users. It does not require expensive equipment or funding, and just because something is expensive or new does not mean it is innovative. Innovations solve a need and are useful to the community.</a:t>
            </a:r>
            <a:endParaRPr lang="en-US" i="0" baseline="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50</a:t>
            </a:fld>
            <a:endParaRPr lang="en-US"/>
          </a:p>
        </p:txBody>
      </p:sp>
    </p:spTree>
    <p:extLst>
      <p:ext uri="{BB962C8B-B14F-4D97-AF65-F5344CB8AC3E}">
        <p14:creationId xmlns:p14="http://schemas.microsoft.com/office/powerpoint/2010/main" val="33666284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Innovation</a:t>
            </a:r>
            <a:r>
              <a:rPr lang="en-US" sz="1200" baseline="0" dirty="0" smtClean="0"/>
              <a:t> can happen anywhere in a library. But we will examine three areas for possible innovation: services </a:t>
            </a:r>
            <a:r>
              <a:rPr lang="en-US" sz="1200" dirty="0" smtClean="0"/>
              <a:t>for everyone; technology hub in a digital world; and welcoming libraries:</a:t>
            </a:r>
            <a:r>
              <a:rPr lang="en-US" sz="1200" baseline="0" dirty="0" smtClean="0"/>
              <a:t> </a:t>
            </a:r>
            <a:r>
              <a:rPr lang="en-US" sz="1200" dirty="0" smtClean="0"/>
              <a:t>friendly spaces, collections, policies,</a:t>
            </a:r>
            <a:r>
              <a:rPr lang="en-US" sz="1200" baseline="0" dirty="0" smtClean="0"/>
              <a:t> and staff</a:t>
            </a:r>
            <a:r>
              <a:rPr lang="en-US" sz="1200" dirty="0" smtClean="0"/>
              <a:t>. Let’s look more closely at these trends.</a:t>
            </a:r>
          </a:p>
          <a:p>
            <a:pPr rtl="0">
              <a:spcBef>
                <a:spcPts val="0"/>
              </a:spcBef>
              <a:buNone/>
            </a:pPr>
            <a:endParaRPr lang="en-US" sz="1200" dirty="0" smtClean="0"/>
          </a:p>
          <a:p>
            <a:pPr>
              <a:spcBef>
                <a:spcPts val="0"/>
              </a:spcBef>
              <a:buNone/>
            </a:pPr>
            <a:r>
              <a:rPr lang="en-US" sz="1200" dirty="0" smtClean="0"/>
              <a:t>Many times librarians think that they need a bigger budget if they are going to be innovative. But in fact, innovation is a mindset. It is simply thinking about what can be done in a new way.</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51</a:t>
            </a:fld>
            <a:endParaRPr lang="en-US"/>
          </a:p>
        </p:txBody>
      </p:sp>
    </p:spTree>
    <p:extLst>
      <p:ext uri="{BB962C8B-B14F-4D97-AF65-F5344CB8AC3E}">
        <p14:creationId xmlns:p14="http://schemas.microsoft.com/office/powerpoint/2010/main" val="29914213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200" dirty="0" smtClean="0">
                <a:solidFill>
                  <a:schemeClr val="dk1"/>
                </a:solidFill>
              </a:rPr>
              <a:t>This is a picture of a community library in Nepal. The problem the librarians faced was that farmers wanted information about animal diseases. The information in the library was contained in books that were not always easy to understand. </a:t>
            </a:r>
          </a:p>
          <a:p>
            <a:pPr marL="0" marR="0" lvl="0" indent="0" algn="l" rtl="0">
              <a:spcBef>
                <a:spcPts val="0"/>
              </a:spcBef>
              <a:buClr>
                <a:schemeClr val="dk1"/>
              </a:buClr>
              <a:buSzPct val="25000"/>
              <a:buFont typeface="Calibri"/>
              <a:buNone/>
            </a:pPr>
            <a:endParaRPr lang="en-US" sz="1200" dirty="0" smtClean="0">
              <a:solidFill>
                <a:schemeClr val="dk1"/>
              </a:solidFill>
            </a:endParaRPr>
          </a:p>
          <a:p>
            <a:pPr marL="0" marR="0" lvl="0" indent="0" algn="l" rtl="0">
              <a:spcBef>
                <a:spcPts val="0"/>
              </a:spcBef>
              <a:buClr>
                <a:schemeClr val="dk1"/>
              </a:buClr>
              <a:buSzPct val="25000"/>
              <a:buFont typeface="Calibri"/>
              <a:buNone/>
            </a:pPr>
            <a:r>
              <a:rPr lang="en-US" sz="1200" dirty="0" smtClean="0">
                <a:solidFill>
                  <a:schemeClr val="dk1"/>
                </a:solidFill>
              </a:rPr>
              <a:t>The librarians solved this by arranging for a local veterinarian to come and give information to the farmers and the community right outside the library. So you could say that even the animals benefit from the library.</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52</a:t>
            </a:fld>
            <a:endParaRPr lang="en-US"/>
          </a:p>
        </p:txBody>
      </p:sp>
    </p:spTree>
    <p:extLst>
      <p:ext uri="{BB962C8B-B14F-4D97-AF65-F5344CB8AC3E}">
        <p14:creationId xmlns:p14="http://schemas.microsoft.com/office/powerpoint/2010/main" val="36186693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200" kern="1200" dirty="0" smtClean="0">
                <a:solidFill>
                  <a:schemeClr val="tx1"/>
                </a:solidFill>
                <a:effectLst/>
                <a:latin typeface="+mn-lt"/>
                <a:ea typeface="+mn-ea"/>
                <a:cs typeface="+mn-cs"/>
              </a:rPr>
              <a:t>This is a community library in Myanmar. The problem here was that street youth in the community were unable to attend school or visit the library. Instead,</a:t>
            </a:r>
            <a:r>
              <a:rPr lang="en-US" sz="1200" kern="1200" baseline="0" dirty="0" smtClean="0">
                <a:solidFill>
                  <a:schemeClr val="tx1"/>
                </a:solidFill>
                <a:effectLst/>
                <a:latin typeface="+mn-lt"/>
                <a:ea typeface="+mn-ea"/>
                <a:cs typeface="+mn-cs"/>
              </a:rPr>
              <a:t> they work collecting bottles during the day for money.</a:t>
            </a:r>
          </a:p>
          <a:p>
            <a:pPr marL="0" marR="0" lvl="0" indent="0" algn="l" rtl="0">
              <a:spcBef>
                <a:spcPts val="0"/>
              </a:spcBef>
              <a:buClr>
                <a:schemeClr val="dk1"/>
              </a:buClr>
              <a:buSzPct val="25000"/>
              <a:buFont typeface="Calibri"/>
              <a:buNone/>
            </a:pPr>
            <a:endParaRPr lang="en-US" sz="1200" kern="1200" baseline="0" dirty="0" smtClean="0">
              <a:solidFill>
                <a:schemeClr val="tx1"/>
              </a:solidFill>
              <a:effectLst/>
              <a:latin typeface="+mn-lt"/>
              <a:ea typeface="+mn-ea"/>
              <a:cs typeface="+mn-cs"/>
            </a:endParaRPr>
          </a:p>
          <a:p>
            <a:pPr marL="0" marR="0" lvl="0" indent="0" algn="l" rtl="0">
              <a:spcBef>
                <a:spcPts val="0"/>
              </a:spcBef>
              <a:buClr>
                <a:schemeClr val="dk1"/>
              </a:buClr>
              <a:buSzPct val="25000"/>
              <a:buFont typeface="Calibri"/>
              <a:buNone/>
            </a:pPr>
            <a:r>
              <a:rPr lang="en-US" sz="1200" kern="1200" baseline="0" dirty="0" smtClean="0">
                <a:solidFill>
                  <a:schemeClr val="tx1"/>
                </a:solidFill>
                <a:effectLst/>
                <a:latin typeface="+mn-lt"/>
                <a:ea typeface="+mn-ea"/>
                <a:cs typeface="+mn-cs"/>
              </a:rPr>
              <a:t>The librarians solved this by setting up a small table with tablets outside of the library. The children could stop outside for 15 to 20 minutes. </a:t>
            </a:r>
            <a:r>
              <a:rPr lang="en-US" sz="1200" kern="1200" dirty="0" smtClean="0">
                <a:solidFill>
                  <a:schemeClr val="tx1"/>
                </a:solidFill>
                <a:effectLst/>
                <a:latin typeface="+mn-lt"/>
                <a:ea typeface="+mn-ea"/>
                <a:cs typeface="+mn-cs"/>
              </a:rPr>
              <a:t>They were able to play educational games and have fun with the library’s tablets, which make them excited about using the library.</a:t>
            </a:r>
          </a:p>
          <a:p>
            <a:pPr marL="0" marR="0" lvl="0" indent="0" algn="l" rtl="0">
              <a:spcBef>
                <a:spcPts val="0"/>
              </a:spcBef>
              <a:buClr>
                <a:schemeClr val="dk1"/>
              </a:buClr>
              <a:buSzPct val="25000"/>
              <a:buFont typeface="Calibri"/>
              <a:buNone/>
            </a:pPr>
            <a:endParaRPr lang="en-US" sz="1200" kern="1200" dirty="0" smtClean="0">
              <a:solidFill>
                <a:schemeClr val="tx1"/>
              </a:solidFill>
              <a:effectLst/>
              <a:latin typeface="+mn-lt"/>
              <a:ea typeface="+mn-ea"/>
              <a:cs typeface="+mn-cs"/>
            </a:endParaRPr>
          </a:p>
          <a:p>
            <a:pPr marL="0" marR="0" lvl="0" indent="0" algn="l" rtl="0">
              <a:spcBef>
                <a:spcPts val="0"/>
              </a:spcBef>
              <a:buClr>
                <a:schemeClr val="dk1"/>
              </a:buClr>
              <a:buSzPct val="25000"/>
              <a:buFont typeface="Calibri"/>
              <a:buNone/>
            </a:pPr>
            <a:endParaRPr lang="en-US" sz="1200" dirty="0">
              <a:solidFill>
                <a:schemeClr val="dk1"/>
              </a:solidFill>
            </a:endParaRPr>
          </a:p>
        </p:txBody>
      </p:sp>
      <p:sp>
        <p:nvSpPr>
          <p:cNvPr id="4" name="Slide Number Placeholder 3"/>
          <p:cNvSpPr>
            <a:spLocks noGrp="1"/>
          </p:cNvSpPr>
          <p:nvPr>
            <p:ph type="sldNum" sz="quarter" idx="10"/>
          </p:nvPr>
        </p:nvSpPr>
        <p:spPr/>
        <p:txBody>
          <a:bodyPr/>
          <a:lstStyle/>
          <a:p>
            <a:fld id="{5216740B-3F56-5B40-98F1-F1F65CEF6CDF}" type="slidenum">
              <a:rPr lang="en-US" smtClean="0"/>
              <a:t>53</a:t>
            </a:fld>
            <a:endParaRPr lang="en-US"/>
          </a:p>
        </p:txBody>
      </p:sp>
    </p:spTree>
    <p:extLst>
      <p:ext uri="{BB962C8B-B14F-4D97-AF65-F5344CB8AC3E}">
        <p14:creationId xmlns:p14="http://schemas.microsoft.com/office/powerpoint/2010/main" val="33093143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200" dirty="0" smtClean="0">
                <a:solidFill>
                  <a:schemeClr val="dk1"/>
                </a:solidFill>
              </a:rPr>
              <a:t>This example comes</a:t>
            </a:r>
            <a:r>
              <a:rPr lang="en-US" sz="1200" baseline="0" dirty="0" smtClean="0">
                <a:solidFill>
                  <a:schemeClr val="dk1"/>
                </a:solidFill>
              </a:rPr>
              <a:t> from Finland. They are facing a problem of how to welcome refugee groups into the library.</a:t>
            </a:r>
          </a:p>
          <a:p>
            <a:pPr marL="0" marR="0" lvl="0" indent="0" algn="l" rtl="0">
              <a:spcBef>
                <a:spcPts val="0"/>
              </a:spcBef>
              <a:buClr>
                <a:schemeClr val="dk1"/>
              </a:buClr>
              <a:buSzPct val="25000"/>
              <a:buFont typeface="Calibri"/>
              <a:buNone/>
            </a:pPr>
            <a:endParaRPr lang="en-US" sz="1200" baseline="0" dirty="0" smtClean="0">
              <a:solidFill>
                <a:schemeClr val="dk1"/>
              </a:solidFill>
            </a:endParaRPr>
          </a:p>
          <a:p>
            <a:pPr marL="0" marR="0" lvl="0" indent="0" algn="l" rtl="0">
              <a:spcBef>
                <a:spcPts val="0"/>
              </a:spcBef>
              <a:buClr>
                <a:schemeClr val="dk1"/>
              </a:buClr>
              <a:buSzPct val="25000"/>
              <a:buFont typeface="Calibri"/>
              <a:buNone/>
            </a:pPr>
            <a:r>
              <a:rPr lang="en-US" sz="1200" baseline="0" dirty="0" smtClean="0">
                <a:solidFill>
                  <a:schemeClr val="dk1"/>
                </a:solidFill>
              </a:rPr>
              <a:t>They talked to many local refugees and realized they could attract more refugees by holding a weekly language café where refugees can learn Finnish with library staff and volunteers. </a:t>
            </a:r>
          </a:p>
          <a:p>
            <a:pPr marL="0" marR="0" lvl="0" indent="0" algn="l" rtl="0">
              <a:spcBef>
                <a:spcPts val="0"/>
              </a:spcBef>
              <a:buClr>
                <a:schemeClr val="dk1"/>
              </a:buClr>
              <a:buSzPct val="25000"/>
              <a:buFont typeface="Calibri"/>
              <a:buNone/>
            </a:pPr>
            <a:endParaRPr lang="en-US" sz="1200" baseline="0" dirty="0" smtClean="0">
              <a:solidFill>
                <a:schemeClr val="dk1"/>
              </a:solidFill>
            </a:endParaRPr>
          </a:p>
          <a:p>
            <a:pPr marL="0" marR="0" lvl="0" indent="0" algn="l" rtl="0">
              <a:spcBef>
                <a:spcPts val="0"/>
              </a:spcBef>
              <a:buClr>
                <a:schemeClr val="dk1"/>
              </a:buClr>
              <a:buSzPct val="25000"/>
              <a:buFont typeface="Calibri"/>
              <a:buNone/>
            </a:pPr>
            <a:endParaRPr lang="en-US" sz="1200" dirty="0">
              <a:solidFill>
                <a:schemeClr val="dk1"/>
              </a:solidFill>
            </a:endParaRPr>
          </a:p>
        </p:txBody>
      </p:sp>
      <p:sp>
        <p:nvSpPr>
          <p:cNvPr id="4" name="Slide Number Placeholder 3"/>
          <p:cNvSpPr>
            <a:spLocks noGrp="1"/>
          </p:cNvSpPr>
          <p:nvPr>
            <p:ph type="sldNum" sz="quarter" idx="10"/>
          </p:nvPr>
        </p:nvSpPr>
        <p:spPr/>
        <p:txBody>
          <a:bodyPr/>
          <a:lstStyle/>
          <a:p>
            <a:fld id="{5216740B-3F56-5B40-98F1-F1F65CEF6CDF}" type="slidenum">
              <a:rPr lang="en-US" smtClean="0"/>
              <a:t>54</a:t>
            </a:fld>
            <a:endParaRPr lang="en-US"/>
          </a:p>
        </p:txBody>
      </p:sp>
    </p:spTree>
    <p:extLst>
      <p:ext uri="{BB962C8B-B14F-4D97-AF65-F5344CB8AC3E}">
        <p14:creationId xmlns:p14="http://schemas.microsoft.com/office/powerpoint/2010/main" val="17040240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200" kern="1200" dirty="0" smtClean="0">
                <a:solidFill>
                  <a:schemeClr val="tx1"/>
                </a:solidFill>
                <a:effectLst/>
                <a:latin typeface="+mn-lt"/>
                <a:ea typeface="+mn-ea"/>
                <a:cs typeface="+mn-cs"/>
              </a:rPr>
              <a:t>Now, let’s travel to Namibia. This public library faced a problem of how to engage children with technology. To solve it, they created a technology lab designed especially for students. It requires little adult supervision and is located in the children’s area of the library.</a:t>
            </a:r>
            <a:r>
              <a:rPr lang="en-US" dirty="0" smtClean="0">
                <a:effectLst/>
              </a:rPr>
              <a:t> </a:t>
            </a:r>
            <a:endParaRPr lang="en-US" sz="1200" dirty="0">
              <a:solidFill>
                <a:schemeClr val="dk1"/>
              </a:solidFill>
            </a:endParaRPr>
          </a:p>
        </p:txBody>
      </p:sp>
      <p:sp>
        <p:nvSpPr>
          <p:cNvPr id="4" name="Slide Number Placeholder 3"/>
          <p:cNvSpPr>
            <a:spLocks noGrp="1"/>
          </p:cNvSpPr>
          <p:nvPr>
            <p:ph type="sldNum" sz="quarter" idx="10"/>
          </p:nvPr>
        </p:nvSpPr>
        <p:spPr/>
        <p:txBody>
          <a:bodyPr/>
          <a:lstStyle/>
          <a:p>
            <a:fld id="{5216740B-3F56-5B40-98F1-F1F65CEF6CDF}" type="slidenum">
              <a:rPr lang="en-US" smtClean="0"/>
              <a:t>55</a:t>
            </a:fld>
            <a:endParaRPr lang="en-US"/>
          </a:p>
        </p:txBody>
      </p:sp>
    </p:spTree>
    <p:extLst>
      <p:ext uri="{BB962C8B-B14F-4D97-AF65-F5344CB8AC3E}">
        <p14:creationId xmlns:p14="http://schemas.microsoft.com/office/powerpoint/2010/main" val="42754151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chemeClr val="dk1"/>
                </a:solidFill>
              </a:rPr>
              <a:t>This example comes from Romania. They realized that teenagers were not going to the library. They solved this problem by creating programs specifically designed with teenagers interests in mind. Teens all over the world want to develop content and are looking for places where they can learn how to use the equipment. The library provides not only the equipment and the space but also teaches users how to use the equipment. You can imagine that soon we will see many YouTube videos from </a:t>
            </a:r>
            <a:r>
              <a:rPr lang="en-US" sz="1200" b="0" i="0" u="none" strike="noStrike" cap="none" baseline="0" dirty="0" err="1" smtClean="0">
                <a:solidFill>
                  <a:schemeClr val="dk1"/>
                </a:solidFill>
              </a:rPr>
              <a:t>Cluj</a:t>
            </a:r>
            <a:r>
              <a:rPr lang="en-US" sz="1200" b="0" i="0" u="none" strike="noStrike" cap="none" baseline="0" dirty="0" smtClean="0">
                <a:solidFill>
                  <a:schemeClr val="dk1"/>
                </a:solidFill>
              </a:rPr>
              <a:t>!</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56</a:t>
            </a:fld>
            <a:endParaRPr lang="en-US"/>
          </a:p>
        </p:txBody>
      </p:sp>
    </p:spTree>
    <p:extLst>
      <p:ext uri="{BB962C8B-B14F-4D97-AF65-F5344CB8AC3E}">
        <p14:creationId xmlns:p14="http://schemas.microsoft.com/office/powerpoint/2010/main" val="19607134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community library in the Philippines realized that many elderly</a:t>
            </a:r>
            <a:r>
              <a:rPr lang="en-US" baseline="0" dirty="0" smtClean="0"/>
              <a:t> users had little contact with family members living in other countries. </a:t>
            </a:r>
            <a:r>
              <a:rPr lang="en-US" dirty="0" smtClean="0"/>
              <a:t>They solved this by installing Skype on their computers and teaching the senior citizens to </a:t>
            </a:r>
            <a:r>
              <a:rPr lang="en-US" baseline="0" dirty="0" smtClean="0"/>
              <a:t>communicate with their family on Facebook and Skype.</a:t>
            </a:r>
          </a:p>
          <a:p>
            <a:endParaRPr lang="en-US"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57</a:t>
            </a:fld>
            <a:endParaRPr lang="en-US"/>
          </a:p>
        </p:txBody>
      </p:sp>
    </p:spTree>
    <p:extLst>
      <p:ext uri="{BB962C8B-B14F-4D97-AF65-F5344CB8AC3E}">
        <p14:creationId xmlns:p14="http://schemas.microsoft.com/office/powerpoint/2010/main" val="8456166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library noticed that they didn’t have a space that</a:t>
            </a:r>
            <a:r>
              <a:rPr lang="en-US" baseline="0" dirty="0" smtClean="0"/>
              <a:t> met the needs of small children. They decided to use equipment and resources that they already had to create an inexpensive children’s corner.</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58</a:t>
            </a:fld>
            <a:endParaRPr lang="en-US"/>
          </a:p>
        </p:txBody>
      </p:sp>
    </p:spTree>
    <p:extLst>
      <p:ext uri="{BB962C8B-B14F-4D97-AF65-F5344CB8AC3E}">
        <p14:creationId xmlns:p14="http://schemas.microsoft.com/office/powerpoint/2010/main" val="28175558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problem that many libraries around the world face is that users want to receive information in different formats. They</a:t>
            </a:r>
            <a:r>
              <a:rPr lang="en-US" sz="1200" kern="1200" baseline="0" dirty="0" smtClean="0">
                <a:solidFill>
                  <a:schemeClr val="tx1"/>
                </a:solidFill>
                <a:effectLst/>
                <a:latin typeface="+mn-lt"/>
                <a:ea typeface="+mn-ea"/>
                <a:cs typeface="+mn-cs"/>
              </a:rPr>
              <a:t> don’t just want paper books anymore.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One way to solve this is by </a:t>
            </a:r>
            <a:r>
              <a:rPr lang="en-US" sz="1200" kern="1200" dirty="0" smtClean="0">
                <a:solidFill>
                  <a:schemeClr val="tx1"/>
                </a:solidFill>
                <a:effectLst/>
                <a:latin typeface="+mn-lt"/>
                <a:ea typeface="+mn-ea"/>
                <a:cs typeface="+mn-cs"/>
              </a:rPr>
              <a:t>acquiring collections in electronic formats. </a:t>
            </a:r>
          </a:p>
          <a:p>
            <a:endParaRPr lang="en-US"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59</a:t>
            </a:fld>
            <a:endParaRPr lang="en-US"/>
          </a:p>
        </p:txBody>
      </p:sp>
    </p:spTree>
    <p:extLst>
      <p:ext uri="{BB962C8B-B14F-4D97-AF65-F5344CB8AC3E}">
        <p14:creationId xmlns:p14="http://schemas.microsoft.com/office/powerpoint/2010/main" val="27485942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kern="1200" dirty="0" smtClean="0">
                <a:solidFill>
                  <a:schemeClr val="tx1"/>
                </a:solidFill>
                <a:effectLst/>
                <a:latin typeface="+mn-lt"/>
                <a:ea typeface="+mn-ea"/>
                <a:cs typeface="+mn-cs"/>
              </a:rPr>
              <a:t>Another problem many libraries are facing</a:t>
            </a:r>
            <a:r>
              <a:rPr lang="en-US" sz="1200" kern="1200" baseline="0" dirty="0" smtClean="0">
                <a:solidFill>
                  <a:schemeClr val="tx1"/>
                </a:solidFill>
                <a:effectLst/>
                <a:latin typeface="+mn-lt"/>
                <a:ea typeface="+mn-ea"/>
                <a:cs typeface="+mn-cs"/>
              </a:rPr>
              <a:t> is policies that are not user-friendly. </a:t>
            </a:r>
            <a:r>
              <a:rPr lang="en-US" sz="1200" kern="1200" dirty="0" smtClean="0">
                <a:solidFill>
                  <a:schemeClr val="tx1"/>
                </a:solidFill>
                <a:effectLst/>
                <a:latin typeface="+mn-lt"/>
                <a:ea typeface="+mn-ea"/>
                <a:cs typeface="+mn-cs"/>
              </a:rPr>
              <a:t>Many libraries are now reviewing their library policies to determine if the policies support the image of a friendly library. They want to get away from the stereotype of the librarian who is always asking everyone to be quiet. The modern library is a place for both quiet and noisy users. This means signs and policies have to be changed.</a:t>
            </a:r>
            <a:endParaRPr lang="en-US" sz="8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endParaRPr>
          </a:p>
          <a:p>
            <a:endParaRPr lang="en-US"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60</a:t>
            </a:fld>
            <a:endParaRPr lang="en-US"/>
          </a:p>
        </p:txBody>
      </p:sp>
    </p:spTree>
    <p:extLst>
      <p:ext uri="{BB962C8B-B14F-4D97-AF65-F5344CB8AC3E}">
        <p14:creationId xmlns:p14="http://schemas.microsoft.com/office/powerpoint/2010/main" val="11723870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Font typeface="Calibri"/>
              <a:buNone/>
            </a:pPr>
            <a:r>
              <a:rPr lang="en-US" sz="1200" kern="1200" dirty="0" smtClean="0">
                <a:solidFill>
                  <a:schemeClr val="tx1"/>
                </a:solidFill>
                <a:effectLst/>
                <a:latin typeface="+mn-lt"/>
                <a:ea typeface="+mn-ea"/>
                <a:cs typeface="+mn-cs"/>
              </a:rPr>
              <a:t>The last problem is that users are reluctant to approach librarians seated behind the desk. We can solve this by conducting customer service training that encourages librarians to be more proactive with users. We should be willing to leave our desks and physical libraries to reach out to users.</a:t>
            </a:r>
          </a:p>
          <a:p>
            <a:pPr marL="0" marR="0" lvl="0" indent="0" algn="l" rtl="0">
              <a:spcBef>
                <a:spcPts val="0"/>
              </a:spcBef>
              <a:buClr>
                <a:schemeClr val="dk1"/>
              </a:buClr>
              <a:buFont typeface="Calibri"/>
              <a:buNone/>
            </a:pPr>
            <a:endPar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endParaRPr>
          </a:p>
          <a:p>
            <a:endParaRPr lang="en-US"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61</a:t>
            </a:fld>
            <a:endParaRPr lang="en-US"/>
          </a:p>
        </p:txBody>
      </p:sp>
    </p:spTree>
    <p:extLst>
      <p:ext uri="{BB962C8B-B14F-4D97-AF65-F5344CB8AC3E}">
        <p14:creationId xmlns:p14="http://schemas.microsoft.com/office/powerpoint/2010/main" val="39106696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002060"/>
                </a:solidFill>
              </a:rPr>
              <a:t>Participants will work with their team to brainstorm an example of innovative solutions to problems at your libraries. They must describe:</a:t>
            </a:r>
          </a:p>
          <a:p>
            <a:endParaRPr lang="en-US" sz="1200" dirty="0" smtClean="0">
              <a:solidFill>
                <a:srgbClr val="002060"/>
              </a:solidFill>
            </a:endParaRPr>
          </a:p>
          <a:p>
            <a:pPr marL="457200" indent="-457200">
              <a:buAutoNum type="arabicPeriod"/>
            </a:pPr>
            <a:r>
              <a:rPr lang="en-US" sz="1200" dirty="0" smtClean="0">
                <a:solidFill>
                  <a:srgbClr val="002060"/>
                </a:solidFill>
              </a:rPr>
              <a:t>The problem</a:t>
            </a:r>
          </a:p>
          <a:p>
            <a:pPr marL="457200" indent="-457200">
              <a:buAutoNum type="arabicPeriod"/>
            </a:pPr>
            <a:endParaRPr lang="en-US" sz="100" dirty="0" smtClean="0">
              <a:solidFill>
                <a:srgbClr val="002060"/>
              </a:solidFill>
            </a:endParaRPr>
          </a:p>
          <a:p>
            <a:pPr marL="457200" indent="-457200">
              <a:buAutoNum type="arabicPeriod"/>
            </a:pPr>
            <a:r>
              <a:rPr lang="en-US" sz="1200" dirty="0" smtClean="0">
                <a:solidFill>
                  <a:srgbClr val="002060"/>
                </a:solidFill>
              </a:rPr>
              <a:t>How they know this is a problem</a:t>
            </a:r>
          </a:p>
          <a:p>
            <a:pPr marL="457200" indent="-457200">
              <a:buAutoNum type="arabicPeriod"/>
            </a:pPr>
            <a:endParaRPr lang="en-US" sz="800" dirty="0" smtClean="0">
              <a:solidFill>
                <a:srgbClr val="002060"/>
              </a:solidFill>
            </a:endParaRPr>
          </a:p>
          <a:p>
            <a:pPr marL="457200" indent="-457200">
              <a:buAutoNum type="arabicPeriod"/>
            </a:pPr>
            <a:r>
              <a:rPr lang="en-US" sz="1200" dirty="0" smtClean="0">
                <a:solidFill>
                  <a:srgbClr val="002060"/>
                </a:solidFill>
              </a:rPr>
              <a:t>The user group</a:t>
            </a:r>
          </a:p>
          <a:p>
            <a:pPr marL="457200" indent="-457200">
              <a:buAutoNum type="arabicPeriod"/>
            </a:pPr>
            <a:endParaRPr lang="en-US" sz="800" dirty="0" smtClean="0">
              <a:solidFill>
                <a:srgbClr val="002060"/>
              </a:solidFill>
            </a:endParaRPr>
          </a:p>
          <a:p>
            <a:pPr marL="457200" indent="-457200">
              <a:buAutoNum type="arabicPeriod"/>
            </a:pPr>
            <a:r>
              <a:rPr lang="en-US" sz="1200" dirty="0" smtClean="0">
                <a:solidFill>
                  <a:srgbClr val="002060"/>
                </a:solidFill>
              </a:rPr>
              <a:t>The solution</a:t>
            </a:r>
          </a:p>
          <a:p>
            <a:pPr>
              <a:spcBef>
                <a:spcPts val="0"/>
              </a:spcBef>
              <a:buNone/>
            </a:pPr>
            <a:endParaRPr lang="en-US" dirty="0" smtClean="0"/>
          </a:p>
          <a:p>
            <a:pPr>
              <a:spcBef>
                <a:spcPts val="0"/>
              </a:spcBef>
              <a:buNone/>
            </a:pPr>
            <a:r>
              <a:rPr lang="en-US" dirty="0" smtClean="0"/>
              <a:t>Give the group</a:t>
            </a:r>
            <a:r>
              <a:rPr lang="en-US" baseline="0" dirty="0" smtClean="0"/>
              <a:t> 10 minutes to discuss and write with their group. Then, ask each team to briefly explain their example to the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62</a:t>
            </a:fld>
            <a:endParaRPr lang="en-US"/>
          </a:p>
        </p:txBody>
      </p:sp>
    </p:spTree>
    <p:extLst>
      <p:ext uri="{BB962C8B-B14F-4D97-AF65-F5344CB8AC3E}">
        <p14:creationId xmlns:p14="http://schemas.microsoft.com/office/powerpoint/2010/main" val="15477521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63</a:t>
            </a:fld>
            <a:endParaRPr lang="en-US"/>
          </a:p>
        </p:txBody>
      </p:sp>
    </p:spTree>
    <p:extLst>
      <p:ext uri="{BB962C8B-B14F-4D97-AF65-F5344CB8AC3E}">
        <p14:creationId xmlns:p14="http://schemas.microsoft.com/office/powerpoint/2010/main" val="11376916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Each participant should complete the self-assessment, Handout 2.3.</a:t>
            </a:r>
            <a:r>
              <a:rPr lang="en-US" baseline="0" dirty="0" smtClean="0"/>
              <a:t> </a:t>
            </a:r>
            <a:r>
              <a:rPr lang="en-US" dirty="0" smtClean="0"/>
              <a:t>When completed,</a:t>
            </a:r>
            <a:r>
              <a:rPr lang="en-US" baseline="0" dirty="0" smtClean="0"/>
              <a:t> </a:t>
            </a:r>
            <a:r>
              <a:rPr lang="en-US" dirty="0" smtClean="0"/>
              <a:t>ask them to add up the points. </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64</a:t>
            </a:fld>
            <a:endParaRPr lang="en-US"/>
          </a:p>
        </p:txBody>
      </p:sp>
    </p:spTree>
    <p:extLst>
      <p:ext uri="{BB962C8B-B14F-4D97-AF65-F5344CB8AC3E}">
        <p14:creationId xmlns:p14="http://schemas.microsoft.com/office/powerpoint/2010/main" val="28104688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Read</a:t>
            </a:r>
            <a:r>
              <a:rPr lang="en-US" baseline="0" dirty="0" smtClean="0"/>
              <a:t> the scoring scale. </a:t>
            </a:r>
            <a:r>
              <a:rPr lang="en-US" dirty="0" smtClean="0"/>
              <a:t>Ask the group</a:t>
            </a:r>
            <a:r>
              <a:rPr lang="en-US" baseline="0" dirty="0" smtClean="0"/>
              <a:t> if they think their results are accurate. Did they learn anything about themselves during this activity? Suggest that they ask their coworkers to complete the assessment for them to see how others view them.</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65</a:t>
            </a:fld>
            <a:endParaRPr lang="en-US"/>
          </a:p>
        </p:txBody>
      </p:sp>
    </p:spTree>
    <p:extLst>
      <p:ext uri="{BB962C8B-B14F-4D97-AF65-F5344CB8AC3E}">
        <p14:creationId xmlns:p14="http://schemas.microsoft.com/office/powerpoint/2010/main" val="11142814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Pass out a package of balloons and a roll of tape to each group, but tell them not to touch it until the activity starts. </a:t>
            </a:r>
          </a:p>
          <a:p>
            <a:r>
              <a:rPr lang="en-US" sz="1200" kern="1200" dirty="0" smtClean="0">
                <a:solidFill>
                  <a:schemeClr val="tx1"/>
                </a:solidFill>
                <a:effectLst/>
                <a:latin typeface="+mn-lt"/>
                <a:ea typeface="+mn-ea"/>
                <a:cs typeface="+mn-cs"/>
              </a:rPr>
              <a:t>2.  Explain that each team will compete to build the tallest, freestanding, self-supporting balloon tower. They will have 10 minutes to work together to build the tower, and they can use the first few minutes to brainstorm.</a:t>
            </a:r>
          </a:p>
          <a:p>
            <a:r>
              <a:rPr lang="en-US" sz="1200" kern="1200" dirty="0" smtClean="0">
                <a:solidFill>
                  <a:schemeClr val="tx1"/>
                </a:solidFill>
                <a:effectLst/>
                <a:latin typeface="+mn-lt"/>
                <a:ea typeface="+mn-ea"/>
                <a:cs typeface="+mn-cs"/>
              </a:rPr>
              <a:t>3. After explaining the rules, tell them they can begin working.</a:t>
            </a:r>
          </a:p>
          <a:p>
            <a:r>
              <a:rPr lang="en-US" sz="1200" kern="1200" dirty="0" smtClean="0">
                <a:solidFill>
                  <a:schemeClr val="tx1"/>
                </a:solidFill>
                <a:effectLst/>
                <a:latin typeface="+mn-lt"/>
                <a:ea typeface="+mn-ea"/>
                <a:cs typeface="+mn-cs"/>
              </a:rPr>
              <a:t>4. At the end of 10 minutes, stop the action. Make sure that the group lets go of the tower as soon as you say “stop!” If they do not let go, their group will be disqualified.</a:t>
            </a:r>
          </a:p>
          <a:p>
            <a:r>
              <a:rPr lang="en-US" sz="1200" kern="1200" dirty="0" smtClean="0">
                <a:solidFill>
                  <a:schemeClr val="tx1"/>
                </a:solidFill>
                <a:effectLst/>
                <a:latin typeface="+mn-lt"/>
                <a:ea typeface="+mn-ea"/>
                <a:cs typeface="+mn-cs"/>
              </a:rPr>
              <a:t>5. Walk around and evaluate each balloon tower to determine which team built the tallest.</a:t>
            </a:r>
            <a:r>
              <a:rPr lang="en-US" dirty="0" smtClean="0">
                <a:effectLst/>
              </a:rPr>
              <a:t> </a:t>
            </a:r>
          </a:p>
          <a:p>
            <a:endParaRPr lang="en-US" sz="1200" b="1" i="0" u="none" strike="noStrike"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rPr>
              <a:t>Facilitate:</a:t>
            </a:r>
            <a:endParaRPr lang="en-US" b="0" dirty="0" smtClean="0">
              <a:effectLst/>
            </a:endParaRPr>
          </a:p>
          <a:p>
            <a:r>
              <a:rPr lang="en-US" sz="1200" b="0" i="0" u="none" strike="noStrike" kern="1200" dirty="0" smtClean="0">
                <a:solidFill>
                  <a:schemeClr val="tx1"/>
                </a:solidFill>
                <a:effectLst/>
                <a:latin typeface="+mn-lt"/>
                <a:ea typeface="+mn-ea"/>
                <a:cs typeface="+mn-cs"/>
              </a:rPr>
              <a:t>Ask each team to talk about the strategies they used when building the towers. Did each person in the group have a specific role? What worked well for them? What didn’t work well for them?</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66</a:t>
            </a:fld>
            <a:endParaRPr lang="en-US"/>
          </a:p>
        </p:txBody>
      </p:sp>
    </p:spTree>
    <p:extLst>
      <p:ext uri="{BB962C8B-B14F-4D97-AF65-F5344CB8AC3E}">
        <p14:creationId xmlns:p14="http://schemas.microsoft.com/office/powerpoint/2010/main" val="37391050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Explain that each participant will leave the training with an action plan. The first step to creating their action plan is to develop an innovative idea.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Ask the group to complete Handout 2.4 in their workbooks and answer the following questions:</a:t>
            </a:r>
          </a:p>
          <a:p>
            <a:r>
              <a:rPr lang="en-US" sz="1200" kern="1200" dirty="0" smtClean="0">
                <a:solidFill>
                  <a:schemeClr val="tx1"/>
                </a:solidFill>
                <a:effectLst/>
                <a:latin typeface="+mn-lt"/>
                <a:ea typeface="+mn-ea"/>
                <a:cs typeface="+mn-cs"/>
              </a:rPr>
              <a:t>What problem are you addressing? How do you know that this is a problem?</a:t>
            </a:r>
          </a:p>
          <a:p>
            <a:r>
              <a:rPr lang="en-US" sz="1200" kern="1200" dirty="0" smtClean="0">
                <a:solidFill>
                  <a:schemeClr val="tx1"/>
                </a:solidFill>
                <a:effectLst/>
                <a:latin typeface="+mn-lt"/>
                <a:ea typeface="+mn-ea"/>
                <a:cs typeface="+mn-cs"/>
              </a:rPr>
              <a:t>Which user group will benefit from this innovation?</a:t>
            </a:r>
          </a:p>
          <a:p>
            <a:r>
              <a:rPr lang="en-US" sz="1200" kern="1200" dirty="0" smtClean="0">
                <a:solidFill>
                  <a:schemeClr val="tx1"/>
                </a:solidFill>
                <a:effectLst/>
                <a:latin typeface="+mn-lt"/>
                <a:ea typeface="+mn-ea"/>
                <a:cs typeface="+mn-cs"/>
              </a:rPr>
              <a:t>What is your innovative idea?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person should have a trainer or another participant review and approve their idea when they finish. Walk around the room to answer questions while they’re working. Provide feedback on the following:</a:t>
            </a:r>
          </a:p>
          <a:p>
            <a:r>
              <a:rPr lang="en-US" sz="1200" kern="1200" dirty="0" smtClean="0">
                <a:solidFill>
                  <a:schemeClr val="tx1"/>
                </a:solidFill>
                <a:effectLst/>
                <a:latin typeface="+mn-lt"/>
                <a:ea typeface="+mn-ea"/>
                <a:cs typeface="+mn-cs"/>
              </a:rPr>
              <a:t>                 1. Is the Idea Innovative?</a:t>
            </a:r>
          </a:p>
          <a:p>
            <a:r>
              <a:rPr lang="en-US" sz="1200" kern="1200" dirty="0" smtClean="0">
                <a:solidFill>
                  <a:schemeClr val="tx1"/>
                </a:solidFill>
                <a:effectLst/>
                <a:latin typeface="+mn-lt"/>
                <a:ea typeface="+mn-ea"/>
                <a:cs typeface="+mn-cs"/>
              </a:rPr>
              <a:t>                 2. Is the idea realistic?</a:t>
            </a:r>
          </a:p>
          <a:p>
            <a:r>
              <a:rPr lang="en-US" sz="1200" kern="1200" dirty="0" smtClean="0">
                <a:solidFill>
                  <a:schemeClr val="tx1"/>
                </a:solidFill>
                <a:effectLst/>
                <a:latin typeface="+mn-lt"/>
                <a:ea typeface="+mn-ea"/>
                <a:cs typeface="+mn-cs"/>
              </a:rPr>
              <a:t>                 3. Why is the idea important?</a:t>
            </a:r>
          </a:p>
          <a:p>
            <a:r>
              <a:rPr lang="en-US" sz="1200" kern="1200" dirty="0" smtClean="0">
                <a:solidFill>
                  <a:schemeClr val="tx1"/>
                </a:solidFill>
                <a:effectLst/>
                <a:latin typeface="+mn-lt"/>
                <a:ea typeface="+mn-ea"/>
                <a:cs typeface="+mn-cs"/>
              </a:rPr>
              <a:t>                 4. How will it benefit their users?</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67</a:t>
            </a:fld>
            <a:endParaRPr lang="en-US"/>
          </a:p>
        </p:txBody>
      </p:sp>
    </p:spTree>
    <p:extLst>
      <p:ext uri="{BB962C8B-B14F-4D97-AF65-F5344CB8AC3E}">
        <p14:creationId xmlns:p14="http://schemas.microsoft.com/office/powerpoint/2010/main" val="118288135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The participants should take</a:t>
            </a:r>
            <a:r>
              <a:rPr lang="en-US" sz="1200" baseline="0" dirty="0" smtClean="0"/>
              <a:t> time to update their leadership profile for Module 2 in the Participant Handbook. The group in charge of the team summary can also use this time to prepare.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68</a:t>
            </a:fld>
            <a:endParaRPr lang="en-US"/>
          </a:p>
        </p:txBody>
      </p:sp>
    </p:spTree>
    <p:extLst>
      <p:ext uri="{BB962C8B-B14F-4D97-AF65-F5344CB8AC3E}">
        <p14:creationId xmlns:p14="http://schemas.microsoft.com/office/powerpoint/2010/main" val="19622257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group in charge of the Team Summary should come to the front of the room and summarize 3 to 5 lessons learned from the module</a:t>
            </a:r>
            <a:r>
              <a:rPr lang="en-US" sz="1200" kern="1200" baseline="0" dirty="0" smtClean="0">
                <a:solidFill>
                  <a:schemeClr val="tx1"/>
                </a:solidFill>
                <a:effectLst/>
                <a:latin typeface="+mn-lt"/>
                <a:ea typeface="+mn-ea"/>
                <a:cs typeface="+mn-cs"/>
              </a:rPr>
              <a:t> t</a:t>
            </a:r>
            <a:r>
              <a:rPr lang="en-US" sz="1200" baseline="0" dirty="0" smtClean="0"/>
              <a:t>hey should have briefly discussed this with each other first, then present their lessons to the training group). </a:t>
            </a:r>
            <a:r>
              <a:rPr lang="en-US" sz="1200" kern="1200" dirty="0" smtClean="0">
                <a:solidFill>
                  <a:schemeClr val="tx1"/>
                </a:solidFill>
                <a:effectLst/>
                <a:latin typeface="+mn-lt"/>
                <a:ea typeface="+mn-ea"/>
                <a:cs typeface="+mn-cs"/>
              </a:rPr>
              <a:t>You should facilitate by asking open-ended questions.</a:t>
            </a:r>
          </a:p>
          <a:p>
            <a:r>
              <a:rPr lang="en-US" sz="1200" kern="1200" dirty="0" smtClean="0">
                <a:solidFill>
                  <a:schemeClr val="tx1"/>
                </a:solidFill>
                <a:effectLst/>
                <a:latin typeface="+mn-lt"/>
                <a:ea typeface="+mn-ea"/>
                <a:cs typeface="+mn-cs"/>
              </a:rPr>
              <a:t> </a:t>
            </a:r>
          </a:p>
          <a:p>
            <a:r>
              <a:rPr lang="en-US" sz="1200" kern="1200" baseline="0" dirty="0" smtClean="0">
                <a:solidFill>
                  <a:schemeClr val="tx1"/>
                </a:solidFill>
                <a:effectLst/>
                <a:latin typeface="+mn-lt"/>
                <a:ea typeface="+mn-ea"/>
                <a:cs typeface="+mn-cs"/>
              </a:rPr>
              <a:t>If </a:t>
            </a:r>
            <a:r>
              <a:rPr lang="en-US" sz="1200" baseline="0" dirty="0" smtClean="0"/>
              <a:t>the listed lessons learned are not mentioned, you can thank the group and then mention the forgotten items.</a:t>
            </a:r>
          </a:p>
          <a:p>
            <a:endParaRPr lang="en-US" sz="1200" baseline="0" dirty="0" smtClean="0"/>
          </a:p>
          <a:p>
            <a:pPr rtl="0">
              <a:spcBef>
                <a:spcPts val="0"/>
              </a:spcBef>
              <a:buNone/>
            </a:pPr>
            <a:r>
              <a:rPr lang="en-US" sz="1200" b="1" baseline="0" dirty="0" smtClean="0"/>
              <a:t>Lessons Learned:</a:t>
            </a:r>
          </a:p>
          <a:p>
            <a:pPr marL="228600" indent="-228600" rtl="0">
              <a:spcBef>
                <a:spcPts val="0"/>
              </a:spcBef>
              <a:buFont typeface="+mj-lt"/>
              <a:buAutoNum type="arabicPeriod"/>
            </a:pPr>
            <a:r>
              <a:rPr lang="en-US" sz="1200" b="0" baseline="0" dirty="0" smtClean="0"/>
              <a:t>Everyone can be an innovator.</a:t>
            </a:r>
          </a:p>
          <a:p>
            <a:pPr marL="228600" indent="-228600" rtl="0">
              <a:spcBef>
                <a:spcPts val="0"/>
              </a:spcBef>
              <a:buFont typeface="+mj-lt"/>
              <a:buAutoNum type="arabicPeriod"/>
            </a:pPr>
            <a:r>
              <a:rPr lang="en-US" sz="1200" b="0" baseline="0" dirty="0" smtClean="0"/>
              <a:t>Innovations solve a problem.</a:t>
            </a:r>
          </a:p>
          <a:p>
            <a:pPr marL="228600" indent="-228600" rtl="0">
              <a:spcBef>
                <a:spcPts val="0"/>
              </a:spcBef>
              <a:buFont typeface="+mj-lt"/>
              <a:buAutoNum type="arabicPeriod"/>
            </a:pPr>
            <a:r>
              <a:rPr lang="en-US" sz="1200" b="0" baseline="0" dirty="0" smtClean="0"/>
              <a:t>Innovations are about the users.</a:t>
            </a:r>
          </a:p>
          <a:p>
            <a:pPr marL="228600" indent="-228600" rtl="0">
              <a:spcBef>
                <a:spcPts val="0"/>
              </a:spcBef>
              <a:buFont typeface="+mj-lt"/>
              <a:buAutoNum type="arabicPeriod"/>
            </a:pPr>
            <a:r>
              <a:rPr lang="en-US" sz="1200" b="0" baseline="0" dirty="0" smtClean="0"/>
              <a:t>Good innovations do not always require funding.</a:t>
            </a:r>
            <a:endParaRPr lang="en-US" sz="1200" b="0" dirty="0" smtClean="0"/>
          </a:p>
          <a:p>
            <a:pPr rtl="0">
              <a:spcBef>
                <a:spcPts val="0"/>
              </a:spcBef>
              <a:buNone/>
            </a:pPr>
            <a:endParaRPr lang="en-US" sz="1200" baseline="0" dirty="0" smtClean="0"/>
          </a:p>
        </p:txBody>
      </p:sp>
      <p:sp>
        <p:nvSpPr>
          <p:cNvPr id="4" name="Slide Number Placeholder 3"/>
          <p:cNvSpPr>
            <a:spLocks noGrp="1"/>
          </p:cNvSpPr>
          <p:nvPr>
            <p:ph type="sldNum" sz="quarter" idx="10"/>
          </p:nvPr>
        </p:nvSpPr>
        <p:spPr/>
        <p:txBody>
          <a:bodyPr/>
          <a:lstStyle/>
          <a:p>
            <a:fld id="{5216740B-3F56-5B40-98F1-F1F65CEF6CDF}" type="slidenum">
              <a:rPr lang="en-US" smtClean="0"/>
              <a:t>69</a:t>
            </a:fld>
            <a:endParaRPr lang="en-US"/>
          </a:p>
        </p:txBody>
      </p:sp>
    </p:spTree>
    <p:extLst>
      <p:ext uri="{BB962C8B-B14F-4D97-AF65-F5344CB8AC3E}">
        <p14:creationId xmlns:p14="http://schemas.microsoft.com/office/powerpoint/2010/main" val="32798323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Welcome the participants to Module 4. Explain that in this module effective communication technique will be explored. Participants will discover the communication style that most associate with and will learn how to communicate with people who have different styles.</a:t>
            </a:r>
            <a:r>
              <a:rPr lang="en-US" dirty="0" smtClean="0">
                <a:effectLst/>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70</a:t>
            </a:fld>
            <a:endParaRPr lang="en-US"/>
          </a:p>
        </p:txBody>
      </p:sp>
    </p:spTree>
    <p:extLst>
      <p:ext uri="{BB962C8B-B14F-4D97-AF65-F5344CB8AC3E}">
        <p14:creationId xmlns:p14="http://schemas.microsoft.com/office/powerpoint/2010/main" val="11496813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Simply </a:t>
            </a:r>
            <a:r>
              <a:rPr lang="en-US" baseline="0" dirty="0" smtClean="0"/>
              <a:t>read the learning objectives; do not explain. This should take only 2 minutes.</a:t>
            </a:r>
          </a:p>
          <a:p>
            <a:pPr>
              <a:spcBef>
                <a:spcPts val="0"/>
              </a:spcBef>
              <a:buNone/>
            </a:pPr>
            <a:endParaRPr lang="en-US" baseline="0" dirty="0" smtClean="0"/>
          </a:p>
          <a:p>
            <a:pPr>
              <a:spcBef>
                <a:spcPts val="0"/>
              </a:spcBef>
              <a:buNone/>
            </a:pPr>
            <a:r>
              <a:rPr lang="en-US" sz="1200" kern="1200" dirty="0" smtClean="0">
                <a:solidFill>
                  <a:schemeClr val="tx1"/>
                </a:solidFill>
                <a:effectLst/>
                <a:latin typeface="+mn-lt"/>
                <a:ea typeface="+mn-ea"/>
                <a:cs typeface="+mn-cs"/>
              </a:rPr>
              <a:t>Ask the group who volunteered for the Module 4 Team Summary to raise their hands. They should be ready to give the short summary at the end of this Module. </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71</a:t>
            </a:fld>
            <a:endParaRPr lang="en-US"/>
          </a:p>
        </p:txBody>
      </p:sp>
    </p:spTree>
    <p:extLst>
      <p:ext uri="{BB962C8B-B14F-4D97-AF65-F5344CB8AC3E}">
        <p14:creationId xmlns:p14="http://schemas.microsoft.com/office/powerpoint/2010/main" val="34541122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Make sure each participant has a piece of paper and pen/pencil.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Choose one participant to be the “communicator” for this activity.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communicator come to the front of the room, and give him or her the Picture 1 handout. Make sure that the rest of the participants cannot see the picture.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communicator must describe the picture without giving any hints about it’s use to the rest of the participants and give them verbal instructions about how to draw the picture. The participants must draw what the communicator describes. (For example, when describing the bed, it’s acceptable to say: “It’s a rectangle with four straight lines coming from each corner.” It is not acceptable to say: “You sleep on this.”</a:t>
            </a:r>
          </a:p>
          <a:p>
            <a:r>
              <a:rPr lang="en-US" sz="1200" kern="1200" dirty="0" smtClean="0">
                <a:solidFill>
                  <a:schemeClr val="tx1"/>
                </a:solidFill>
                <a:effectLst/>
                <a:latin typeface="+mn-lt"/>
                <a:ea typeface="+mn-ea"/>
                <a:cs typeface="+mn-cs"/>
              </a:rPr>
              <a:t>Choose a new communicator and repeat the activity with Picture 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After</a:t>
            </a:r>
            <a:r>
              <a:rPr lang="en-US" sz="1200" kern="1200" baseline="0" dirty="0" smtClean="0">
                <a:solidFill>
                  <a:schemeClr val="tx1"/>
                </a:solidFill>
                <a:effectLst/>
                <a:latin typeface="+mn-lt"/>
                <a:ea typeface="+mn-ea"/>
                <a:cs typeface="+mn-cs"/>
              </a:rPr>
              <a:t> the activity with Picture 2, ask the participants:</a:t>
            </a: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What was difficult or frustrating for you during this exercise?</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What did you learn about communication during this exercise?</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How can you apply what you learned to the workplace?</a:t>
            </a:r>
          </a:p>
          <a:p>
            <a:pPr>
              <a:spcBef>
                <a:spcPts val="0"/>
              </a:spcBef>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72</a:t>
            </a:fld>
            <a:endParaRPr lang="en-US"/>
          </a:p>
        </p:txBody>
      </p:sp>
    </p:spTree>
    <p:extLst>
      <p:ext uri="{BB962C8B-B14F-4D97-AF65-F5344CB8AC3E}">
        <p14:creationId xmlns:p14="http://schemas.microsoft.com/office/powerpoint/2010/main" val="9543711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Again, work with the entire group to solve this problem,</a:t>
            </a:r>
            <a:r>
              <a:rPr lang="en-US" baseline="0" dirty="0" smtClean="0"/>
              <a:t> but focus on Steps 1 and 2 and list all their answers on the flip chart.</a:t>
            </a:r>
          </a:p>
          <a:p>
            <a:pPr>
              <a:spcBef>
                <a:spcPts val="0"/>
              </a:spcBef>
              <a:buNone/>
            </a:pPr>
            <a:endParaRPr lang="en-US" baseline="0" dirty="0" smtClean="0"/>
          </a:p>
          <a:p>
            <a:pPr>
              <a:spcBef>
                <a:spcPts val="0"/>
              </a:spcBef>
              <a:buNone/>
            </a:pPr>
            <a:r>
              <a:rPr lang="en-US" baseline="0" dirty="0" smtClean="0"/>
              <a:t>Step 1 – Define the problem.</a:t>
            </a:r>
          </a:p>
          <a:p>
            <a:pPr marL="171450" indent="-171450">
              <a:spcBef>
                <a:spcPts val="0"/>
              </a:spcBef>
              <a:buFont typeface="Arial" panose="020B0604020202020204" pitchFamily="34" charset="0"/>
              <a:buChar char="•"/>
            </a:pPr>
            <a:endParaRPr lang="en-US" baseline="0" dirty="0" smtClean="0"/>
          </a:p>
          <a:p>
            <a:pPr marL="0" indent="0">
              <a:spcBef>
                <a:spcPts val="0"/>
              </a:spcBef>
              <a:buFont typeface="Arial" panose="020B0604020202020204" pitchFamily="34" charset="0"/>
              <a:buNone/>
            </a:pPr>
            <a:r>
              <a:rPr lang="en-US" baseline="0" dirty="0" smtClean="0"/>
              <a:t>Step 2 – Take responsibility and avoid blame.</a:t>
            </a:r>
          </a:p>
          <a:p>
            <a:pPr marL="0" indent="0">
              <a:spcBef>
                <a:spcPts val="0"/>
              </a:spcBef>
              <a:buFont typeface="Arial" panose="020B0604020202020204" pitchFamily="34" charset="0"/>
              <a:buNone/>
            </a:pPr>
            <a:endParaRPr lang="en-US" baseline="0" dirty="0" smtClean="0"/>
          </a:p>
          <a:p>
            <a:pPr marL="0" indent="0">
              <a:spcBef>
                <a:spcPts val="0"/>
              </a:spcBef>
              <a:buFont typeface="Arial" panose="020B0604020202020204" pitchFamily="34" charset="0"/>
              <a:buNone/>
            </a:pPr>
            <a:r>
              <a:rPr lang="en-US" baseline="0" dirty="0" smtClean="0"/>
              <a:t>Ask for suggestions for solving this problem.</a:t>
            </a:r>
          </a:p>
          <a:p>
            <a:pPr marL="171450" indent="-171450">
              <a:spcBef>
                <a:spcPts val="0"/>
              </a:spcBef>
              <a:buFont typeface="Arial" panose="020B0604020202020204"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73</a:t>
            </a:fld>
            <a:endParaRPr lang="en-US"/>
          </a:p>
        </p:txBody>
      </p:sp>
    </p:spTree>
    <p:extLst>
      <p:ext uri="{BB962C8B-B14F-4D97-AF65-F5344CB8AC3E}">
        <p14:creationId xmlns:p14="http://schemas.microsoft.com/office/powerpoint/2010/main" val="33450043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Read the description of the action style. Does anyone in the group think this sounds like them?</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74</a:t>
            </a:fld>
            <a:endParaRPr lang="en-US"/>
          </a:p>
        </p:txBody>
      </p:sp>
    </p:spTree>
    <p:extLst>
      <p:ext uri="{BB962C8B-B14F-4D97-AF65-F5344CB8AC3E}">
        <p14:creationId xmlns:p14="http://schemas.microsoft.com/office/powerpoint/2010/main" val="35015599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Read the description of the process style. Does</a:t>
            </a:r>
            <a:r>
              <a:rPr lang="en-US" baseline="0" dirty="0" smtClean="0"/>
              <a:t> anyone in the group think this sounds like them?</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75</a:t>
            </a:fld>
            <a:endParaRPr lang="en-US"/>
          </a:p>
        </p:txBody>
      </p:sp>
    </p:spTree>
    <p:extLst>
      <p:ext uri="{BB962C8B-B14F-4D97-AF65-F5344CB8AC3E}">
        <p14:creationId xmlns:p14="http://schemas.microsoft.com/office/powerpoint/2010/main" val="407414383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Read the description of the people style. Does</a:t>
            </a:r>
            <a:r>
              <a:rPr lang="en-US" baseline="0" dirty="0" smtClean="0"/>
              <a:t> anyone in the group think this sounds like them?</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76</a:t>
            </a:fld>
            <a:endParaRPr lang="en-US"/>
          </a:p>
        </p:txBody>
      </p:sp>
    </p:spTree>
    <p:extLst>
      <p:ext uri="{BB962C8B-B14F-4D97-AF65-F5344CB8AC3E}">
        <p14:creationId xmlns:p14="http://schemas.microsoft.com/office/powerpoint/2010/main" val="26887288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Read the description of the Idea style. Does</a:t>
            </a:r>
            <a:r>
              <a:rPr lang="en-US" baseline="0" dirty="0" smtClean="0"/>
              <a:t> anyone in the group think this sounds like them?</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77</a:t>
            </a:fld>
            <a:endParaRPr lang="en-US"/>
          </a:p>
        </p:txBody>
      </p:sp>
    </p:spTree>
    <p:extLst>
      <p:ext uri="{BB962C8B-B14F-4D97-AF65-F5344CB8AC3E}">
        <p14:creationId xmlns:p14="http://schemas.microsoft.com/office/powerpoint/2010/main" val="12108486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None/>
            </a:pP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The key lesson is that the participants need to be able to change their style to accommodate others.</a:t>
            </a:r>
            <a:endParaRPr lang="en-US" sz="1200" b="0" i="0" u="none" strike="noStrike" cap="none" baseline="0" dirty="0">
              <a:solidFill>
                <a:schemeClr val="dk1"/>
              </a:solidFill>
              <a:latin typeface="Arial" panose="020B0604020202020204" pitchFamily="34" charset="0"/>
              <a:ea typeface="Calibri"/>
              <a:cs typeface="Arial" panose="020B0604020202020204" pitchFamily="34" charset="0"/>
              <a:sym typeface="Calibri"/>
            </a:endParaRPr>
          </a:p>
        </p:txBody>
      </p:sp>
      <p:sp>
        <p:nvSpPr>
          <p:cNvPr id="4" name="Slide Number Placeholder 3"/>
          <p:cNvSpPr>
            <a:spLocks noGrp="1"/>
          </p:cNvSpPr>
          <p:nvPr>
            <p:ph type="sldNum" sz="quarter" idx="10"/>
          </p:nvPr>
        </p:nvSpPr>
        <p:spPr/>
        <p:txBody>
          <a:bodyPr/>
          <a:lstStyle/>
          <a:p>
            <a:fld id="{5216740B-3F56-5B40-98F1-F1F65CEF6CDF}" type="slidenum">
              <a:rPr lang="en-US" smtClean="0"/>
              <a:t>78</a:t>
            </a:fld>
            <a:endParaRPr lang="en-US"/>
          </a:p>
        </p:txBody>
      </p:sp>
    </p:spTree>
    <p:extLst>
      <p:ext uri="{BB962C8B-B14F-4D97-AF65-F5344CB8AC3E}">
        <p14:creationId xmlns:p14="http://schemas.microsoft.com/office/powerpoint/2010/main" val="36540762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Tell the participants that they will assess their communication styles using Handout 4.1. Explain that when they complete the assessment, they should think of how they communicate at work.</a:t>
            </a:r>
            <a:endParaRPr lang="en-US" baseline="0" dirty="0" smtClean="0"/>
          </a:p>
          <a:p>
            <a:endParaRPr lang="en-US" baseline="0" dirty="0" smtClean="0"/>
          </a:p>
          <a:p>
            <a:r>
              <a:rPr lang="en-US" baseline="0" dirty="0" smtClean="0"/>
              <a:t>You can either have everyone take the assessment at the same time, or you can let everyone go at their own pace and raise their hands if they do not understand something.</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79</a:t>
            </a:fld>
            <a:endParaRPr lang="en-US"/>
          </a:p>
        </p:txBody>
      </p:sp>
    </p:spTree>
    <p:extLst>
      <p:ext uri="{BB962C8B-B14F-4D97-AF65-F5344CB8AC3E}">
        <p14:creationId xmlns:p14="http://schemas.microsoft.com/office/powerpoint/2010/main" val="5344993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how to complete the scoring sheet. This can be confusing to participants. T</a:t>
            </a:r>
            <a:r>
              <a:rPr lang="en-US" baseline="0" dirty="0" smtClean="0"/>
              <a:t>hey need to circle the numbers of all the responses they selected and add up the totals for each style (1 point per answer). They should have 40 responses, no more than 20 per style. For participants who end up with two equal styles, tell them to listen carefully to the style description and decide which style best describes their behavior at work.</a:t>
            </a:r>
          </a:p>
          <a:p>
            <a:endParaRPr lang="en-US" baseline="0" dirty="0" smtClean="0"/>
          </a:p>
          <a:p>
            <a:r>
              <a:rPr lang="en-US" sz="1200" kern="1200" dirty="0" smtClean="0">
                <a:solidFill>
                  <a:schemeClr val="tx1"/>
                </a:solidFill>
                <a:effectLst/>
                <a:latin typeface="+mn-lt"/>
                <a:ea typeface="+mn-ea"/>
                <a:cs typeface="+mn-cs"/>
              </a:rPr>
              <a:t>After</a:t>
            </a:r>
            <a:r>
              <a:rPr lang="en-US" sz="1200" kern="1200" baseline="0" dirty="0" smtClean="0">
                <a:solidFill>
                  <a:schemeClr val="tx1"/>
                </a:solidFill>
                <a:effectLst/>
                <a:latin typeface="+mn-lt"/>
                <a:ea typeface="+mn-ea"/>
                <a:cs typeface="+mn-cs"/>
              </a:rPr>
              <a:t> they complete the scoring, a</a:t>
            </a:r>
            <a:r>
              <a:rPr lang="en-US" sz="1200" kern="1200" dirty="0" smtClean="0">
                <a:solidFill>
                  <a:schemeClr val="tx1"/>
                </a:solidFill>
                <a:effectLst/>
                <a:latin typeface="+mn-lt"/>
                <a:ea typeface="+mn-ea"/>
                <a:cs typeface="+mn-cs"/>
              </a:rPr>
              <a:t>sk the group if they feel that their results are accurate. Reassure those who don’t that the instrument is generally accurate but not as precise as we would like.</a:t>
            </a:r>
            <a:r>
              <a:rPr lang="en-US" dirty="0" smtClean="0">
                <a:effectLst/>
              </a:rPr>
              <a:t> </a:t>
            </a:r>
            <a:r>
              <a:rPr lang="en-US" sz="1200" kern="1200" dirty="0" smtClean="0">
                <a:solidFill>
                  <a:schemeClr val="tx1"/>
                </a:solidFill>
                <a:effectLst/>
                <a:latin typeface="+mn-lt"/>
                <a:ea typeface="+mn-ea"/>
                <a:cs typeface="+mn-cs"/>
              </a:rPr>
              <a:t>Any participants who think they don’t fit the style they receive in the assessment should meet to discuss that with you after the session. Let all participants know that the next lecture will provide more information about communication styles.</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80</a:t>
            </a:fld>
            <a:endParaRPr lang="en-US"/>
          </a:p>
        </p:txBody>
      </p:sp>
    </p:spTree>
    <p:extLst>
      <p:ext uri="{BB962C8B-B14F-4D97-AF65-F5344CB8AC3E}">
        <p14:creationId xmlns:p14="http://schemas.microsoft.com/office/powerpoint/2010/main" val="22840393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aseline="0" dirty="0" smtClean="0"/>
              <a:t>Now let’s go a little more deeply into the Action style. The next two slides are about the Action style. First, ask all those who have an Action style to stand up.</a:t>
            </a:r>
          </a:p>
          <a:p>
            <a:pPr>
              <a:spcBef>
                <a:spcPts val="0"/>
              </a:spcBef>
              <a:buNone/>
            </a:pPr>
            <a:endParaRPr lang="en-US" baseline="0" dirty="0" smtClean="0"/>
          </a:p>
          <a:p>
            <a:pPr>
              <a:spcBef>
                <a:spcPts val="0"/>
              </a:spcBef>
              <a:buNone/>
            </a:pPr>
            <a:r>
              <a:rPr lang="en-US" baseline="0" dirty="0" smtClean="0"/>
              <a:t>Read the words on this slide, which are associated with this style, and ask your Action people if this sounds like them. The next slide has additional Action words.</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81</a:t>
            </a:fld>
            <a:endParaRPr lang="en-US"/>
          </a:p>
        </p:txBody>
      </p:sp>
    </p:spTree>
    <p:extLst>
      <p:ext uri="{BB962C8B-B14F-4D97-AF65-F5344CB8AC3E}">
        <p14:creationId xmlns:p14="http://schemas.microsoft.com/office/powerpoint/2010/main" val="28137582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Read the words associated with this style and ask your Action people if this sounds like them. Would they add any words?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someone feels that they are not in the right style, explain that this instrument is not precise and while it generally does a good job, it is not always accurate. Then say that you will meet with the individual during break to discuss what style he/she feels is the closest match.</a:t>
            </a:r>
            <a:endParaRPr lang="en-US" dirty="0" smtClean="0"/>
          </a:p>
          <a:p>
            <a:pPr>
              <a:spcBef>
                <a:spcPts val="0"/>
              </a:spcBef>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82</a:t>
            </a:fld>
            <a:endParaRPr lang="en-US"/>
          </a:p>
        </p:txBody>
      </p:sp>
    </p:spTree>
    <p:extLst>
      <p:ext uri="{BB962C8B-B14F-4D97-AF65-F5344CB8AC3E}">
        <p14:creationId xmlns:p14="http://schemas.microsoft.com/office/powerpoint/2010/main" val="103969382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dirty="0" smtClean="0"/>
              <a:t>T</a:t>
            </a:r>
            <a:r>
              <a:rPr lang="en-US" baseline="0" dirty="0" smtClean="0"/>
              <a:t>he next two slides provide information about the Process style. Ask all those who have a Process style to stand up.</a:t>
            </a:r>
          </a:p>
          <a:p>
            <a:pPr>
              <a:spcBef>
                <a:spcPts val="0"/>
              </a:spcBef>
              <a:buNone/>
            </a:pPr>
            <a:endParaRPr lang="en-US" baseline="0" dirty="0" smtClean="0"/>
          </a:p>
          <a:p>
            <a:pPr>
              <a:spcBef>
                <a:spcPts val="0"/>
              </a:spcBef>
              <a:buNone/>
            </a:pPr>
            <a:r>
              <a:rPr lang="en-US" baseline="0" dirty="0" smtClean="0"/>
              <a:t>Read the words on this slide, which are associated with this style, and ask your Process people if this sounds like them. The next slide has additional Process words.</a:t>
            </a:r>
          </a:p>
        </p:txBody>
      </p:sp>
      <p:sp>
        <p:nvSpPr>
          <p:cNvPr id="4" name="Slide Number Placeholder 3"/>
          <p:cNvSpPr>
            <a:spLocks noGrp="1"/>
          </p:cNvSpPr>
          <p:nvPr>
            <p:ph type="sldNum" sz="quarter" idx="10"/>
          </p:nvPr>
        </p:nvSpPr>
        <p:spPr/>
        <p:txBody>
          <a:bodyPr/>
          <a:lstStyle/>
          <a:p>
            <a:fld id="{5216740B-3F56-5B40-98F1-F1F65CEF6CDF}" type="slidenum">
              <a:rPr lang="en-US" smtClean="0"/>
              <a:t>83</a:t>
            </a:fld>
            <a:endParaRPr lang="en-US"/>
          </a:p>
        </p:txBody>
      </p:sp>
    </p:spTree>
    <p:extLst>
      <p:ext uri="{BB962C8B-B14F-4D97-AF65-F5344CB8AC3E}">
        <p14:creationId xmlns:p14="http://schemas.microsoft.com/office/powerpoint/2010/main" val="18662487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Read the words associated with this style and ask your Process people if this sounds like them. Would they add any words?</a:t>
            </a:r>
          </a:p>
          <a:p>
            <a:pPr>
              <a:spcBef>
                <a:spcPts val="0"/>
              </a:spcBef>
              <a:buNone/>
            </a:pP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84</a:t>
            </a:fld>
            <a:endParaRPr lang="en-US"/>
          </a:p>
        </p:txBody>
      </p:sp>
    </p:spTree>
    <p:extLst>
      <p:ext uri="{BB962C8B-B14F-4D97-AF65-F5344CB8AC3E}">
        <p14:creationId xmlns:p14="http://schemas.microsoft.com/office/powerpoint/2010/main" val="18158580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aseline="0" dirty="0" smtClean="0"/>
              <a:t>Now let’s go a little more deeply into the People style. The next two slides are about the Action style. First, ask all those who have an People style to stand up.</a:t>
            </a:r>
          </a:p>
          <a:p>
            <a:pPr>
              <a:spcBef>
                <a:spcPts val="0"/>
              </a:spcBef>
              <a:buNone/>
            </a:pPr>
            <a:endParaRPr lang="en-US" baseline="0" dirty="0" smtClean="0"/>
          </a:p>
          <a:p>
            <a:pPr>
              <a:spcBef>
                <a:spcPts val="0"/>
              </a:spcBef>
              <a:buNone/>
            </a:pPr>
            <a:r>
              <a:rPr lang="en-US" baseline="0" dirty="0" smtClean="0"/>
              <a:t>Read the words on this slide, which are associated with this style, and ask your People </a:t>
            </a:r>
            <a:r>
              <a:rPr lang="en-US" baseline="0" dirty="0" err="1" smtClean="0"/>
              <a:t>people</a:t>
            </a:r>
            <a:r>
              <a:rPr lang="en-US" baseline="0" dirty="0" smtClean="0"/>
              <a:t> if this sounds like them. The next slide has additional People words.</a:t>
            </a:r>
          </a:p>
        </p:txBody>
      </p:sp>
      <p:sp>
        <p:nvSpPr>
          <p:cNvPr id="4" name="Slide Number Placeholder 3"/>
          <p:cNvSpPr>
            <a:spLocks noGrp="1"/>
          </p:cNvSpPr>
          <p:nvPr>
            <p:ph type="sldNum" sz="quarter" idx="10"/>
          </p:nvPr>
        </p:nvSpPr>
        <p:spPr/>
        <p:txBody>
          <a:bodyPr/>
          <a:lstStyle/>
          <a:p>
            <a:fld id="{5216740B-3F56-5B40-98F1-F1F65CEF6CDF}" type="slidenum">
              <a:rPr lang="en-US" smtClean="0"/>
              <a:t>85</a:t>
            </a:fld>
            <a:endParaRPr lang="en-US"/>
          </a:p>
        </p:txBody>
      </p:sp>
    </p:spTree>
    <p:extLst>
      <p:ext uri="{BB962C8B-B14F-4D97-AF65-F5344CB8AC3E}">
        <p14:creationId xmlns:p14="http://schemas.microsoft.com/office/powerpoint/2010/main" val="421534788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Read the words associated with this style and ask your People </a:t>
            </a:r>
            <a:r>
              <a:rPr lang="en-US" baseline="0" dirty="0" err="1" smtClean="0"/>
              <a:t>people</a:t>
            </a:r>
            <a:r>
              <a:rPr lang="en-US" baseline="0" dirty="0" smtClean="0"/>
              <a:t> if this sounds like them. Would they add any words?</a:t>
            </a:r>
          </a:p>
          <a:p>
            <a:pPr>
              <a:spcBef>
                <a:spcPts val="0"/>
              </a:spcBef>
              <a:buNone/>
            </a:pPr>
            <a:endParaRPr lang="en-US" dirty="0" smtClean="0"/>
          </a:p>
          <a:p>
            <a:pPr>
              <a:spcBef>
                <a:spcPts val="0"/>
              </a:spcBef>
              <a:buNone/>
            </a:pP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86</a:t>
            </a:fld>
            <a:endParaRPr lang="en-US"/>
          </a:p>
        </p:txBody>
      </p:sp>
    </p:spTree>
    <p:extLst>
      <p:ext uri="{BB962C8B-B14F-4D97-AF65-F5344CB8AC3E}">
        <p14:creationId xmlns:p14="http://schemas.microsoft.com/office/powerpoint/2010/main" val="118988792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aseline="0" dirty="0" smtClean="0"/>
              <a:t>Now let’s go a little more deeply into the Idea style. The next two slides are about the Idea style. First, ask all those who have an Idea style to stand up.</a:t>
            </a:r>
          </a:p>
          <a:p>
            <a:pPr>
              <a:spcBef>
                <a:spcPts val="0"/>
              </a:spcBef>
              <a:buNone/>
            </a:pPr>
            <a:endParaRPr lang="en-US" baseline="0" dirty="0" smtClean="0"/>
          </a:p>
          <a:p>
            <a:pPr>
              <a:spcBef>
                <a:spcPts val="0"/>
              </a:spcBef>
              <a:buNone/>
            </a:pPr>
            <a:r>
              <a:rPr lang="en-US" baseline="0" dirty="0" smtClean="0"/>
              <a:t>Read the words on this slide, which are associated with this style, and ask your Idea people if this sounds like them. The next slide has additional Idea words.</a:t>
            </a:r>
          </a:p>
        </p:txBody>
      </p:sp>
      <p:sp>
        <p:nvSpPr>
          <p:cNvPr id="4" name="Slide Number Placeholder 3"/>
          <p:cNvSpPr>
            <a:spLocks noGrp="1"/>
          </p:cNvSpPr>
          <p:nvPr>
            <p:ph type="sldNum" sz="quarter" idx="10"/>
          </p:nvPr>
        </p:nvSpPr>
        <p:spPr/>
        <p:txBody>
          <a:bodyPr/>
          <a:lstStyle/>
          <a:p>
            <a:fld id="{5216740B-3F56-5B40-98F1-F1F65CEF6CDF}" type="slidenum">
              <a:rPr lang="en-US" smtClean="0"/>
              <a:t>87</a:t>
            </a:fld>
            <a:endParaRPr lang="en-US"/>
          </a:p>
        </p:txBody>
      </p:sp>
    </p:spTree>
    <p:extLst>
      <p:ext uri="{BB962C8B-B14F-4D97-AF65-F5344CB8AC3E}">
        <p14:creationId xmlns:p14="http://schemas.microsoft.com/office/powerpoint/2010/main" val="15801370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Read the words associated with this style and ask your Idea people if this sounds like them. Would they add any words?</a:t>
            </a:r>
          </a:p>
          <a:p>
            <a:pPr>
              <a:spcBef>
                <a:spcPts val="0"/>
              </a:spcBef>
              <a:buNone/>
            </a:pPr>
            <a:endParaRPr lang="en-US" dirty="0" smtClean="0"/>
          </a:p>
          <a:p>
            <a:pPr>
              <a:spcBef>
                <a:spcPts val="0"/>
              </a:spcBef>
              <a:buNone/>
            </a:pP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88</a:t>
            </a:fld>
            <a:endParaRPr lang="en-US"/>
          </a:p>
        </p:txBody>
      </p:sp>
    </p:spTree>
    <p:extLst>
      <p:ext uri="{BB962C8B-B14F-4D97-AF65-F5344CB8AC3E}">
        <p14:creationId xmlns:p14="http://schemas.microsoft.com/office/powerpoint/2010/main" val="36467869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Ask participants to divide into 4 groups based on their communication style. If a person has more than one style, ask them to choose the group representing the style they most associate with.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Ask each group to consider the two questions listed on </a:t>
            </a:r>
            <a:r>
              <a:rPr lang="en-US" sz="1200" kern="1200" dirty="0" err="1" smtClean="0">
                <a:solidFill>
                  <a:schemeClr val="tx1"/>
                </a:solidFill>
                <a:effectLst/>
                <a:latin typeface="+mn-lt"/>
                <a:ea typeface="+mn-ea"/>
                <a:cs typeface="+mn-cs"/>
              </a:rPr>
              <a:t>on</a:t>
            </a:r>
            <a:r>
              <a:rPr lang="en-US" sz="1200" kern="1200" baseline="0" dirty="0" smtClean="0">
                <a:solidFill>
                  <a:schemeClr val="tx1"/>
                </a:solidFill>
                <a:effectLst/>
                <a:latin typeface="+mn-lt"/>
                <a:ea typeface="+mn-ea"/>
                <a:cs typeface="+mn-cs"/>
              </a:rPr>
              <a:t> this slide </a:t>
            </a:r>
            <a:r>
              <a:rPr lang="en-US" sz="1200" kern="1200" dirty="0" smtClean="0">
                <a:solidFill>
                  <a:schemeClr val="tx1"/>
                </a:solidFill>
                <a:effectLst/>
                <a:latin typeface="+mn-lt"/>
                <a:ea typeface="+mn-ea"/>
                <a:cs typeface="+mn-cs"/>
              </a:rPr>
              <a:t>and to write their answers on the flip chart paper provided. After 10 minutes, bring all 4 groups back together for the debriefing.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Feedback</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Ask each group to appoint a spokesperson to bring the paper to the front of the room and present their ideas. Tape each paper to the wall and give each group 2 to 3 minutes to go over the two questions they answered. Point out information that exemplifies each style.</a:t>
            </a:r>
            <a:r>
              <a:rPr lang="en-US" sz="1200" kern="1200" baseline="0" dirty="0" smtClean="0">
                <a:solidFill>
                  <a:schemeClr val="tx1"/>
                </a:solidFill>
                <a:effectLst/>
                <a:latin typeface="+mn-lt"/>
                <a:ea typeface="+mn-ea"/>
                <a:cs typeface="+mn-cs"/>
              </a:rPr>
              <a:t> </a:t>
            </a:r>
            <a:r>
              <a:rPr lang="en-US" baseline="0" dirty="0" smtClean="0"/>
              <a:t>Some of the groups will have similar comments. </a:t>
            </a:r>
          </a:p>
          <a:p>
            <a:pPr>
              <a:spcBef>
                <a:spcPts val="0"/>
              </a:spcBef>
              <a:buNone/>
            </a:pPr>
            <a:endParaRPr lang="en-US" baseline="0" dirty="0" smtClean="0"/>
          </a:p>
          <a:p>
            <a:r>
              <a:rPr lang="en-US" sz="1200" b="1" kern="1200" dirty="0" smtClean="0">
                <a:solidFill>
                  <a:schemeClr val="tx1"/>
                </a:solidFill>
                <a:effectLst/>
                <a:latin typeface="+mn-lt"/>
                <a:ea typeface="+mn-ea"/>
                <a:cs typeface="+mn-cs"/>
              </a:rPr>
              <a:t>Points to highlight if listed on the ACTION sheet: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Organized</a:t>
            </a:r>
          </a:p>
          <a:p>
            <a:pPr lvl="0"/>
            <a:r>
              <a:rPr lang="en-US" sz="1200" kern="1200" dirty="0" smtClean="0">
                <a:solidFill>
                  <a:schemeClr val="tx1"/>
                </a:solidFill>
                <a:effectLst/>
                <a:latin typeface="+mn-lt"/>
                <a:ea typeface="+mn-ea"/>
                <a:cs typeface="+mn-cs"/>
              </a:rPr>
              <a:t>Clear and well-written agenda</a:t>
            </a:r>
          </a:p>
          <a:p>
            <a:pPr lvl="0"/>
            <a:r>
              <a:rPr lang="en-US" sz="1200" kern="1200" dirty="0" smtClean="0">
                <a:solidFill>
                  <a:schemeClr val="tx1"/>
                </a:solidFill>
                <a:effectLst/>
                <a:latin typeface="+mn-lt"/>
                <a:ea typeface="+mn-ea"/>
                <a:cs typeface="+mn-cs"/>
              </a:rPr>
              <a:t>No need to hear everyone’s opinion</a:t>
            </a:r>
          </a:p>
          <a:p>
            <a:pPr lvl="0"/>
            <a:r>
              <a:rPr lang="en-US" sz="1200" kern="1200" dirty="0" smtClean="0">
                <a:solidFill>
                  <a:schemeClr val="tx1"/>
                </a:solidFill>
                <a:effectLst/>
                <a:latin typeface="+mn-lt"/>
                <a:ea typeface="+mn-ea"/>
                <a:cs typeface="+mn-cs"/>
              </a:rPr>
              <a:t>Want to make a decision</a:t>
            </a:r>
          </a:p>
          <a:p>
            <a:pPr lvl="0"/>
            <a:r>
              <a:rPr lang="en-US" sz="1200" kern="1200" dirty="0" smtClean="0">
                <a:solidFill>
                  <a:schemeClr val="tx1"/>
                </a:solidFill>
                <a:effectLst/>
                <a:latin typeface="+mn-lt"/>
                <a:ea typeface="+mn-ea"/>
                <a:cs typeface="+mn-cs"/>
              </a:rPr>
              <a:t>Short</a:t>
            </a:r>
          </a:p>
          <a:p>
            <a:pPr lvl="0"/>
            <a:r>
              <a:rPr lang="en-US" sz="1200" kern="1200" dirty="0" smtClean="0">
                <a:solidFill>
                  <a:schemeClr val="tx1"/>
                </a:solidFill>
                <a:effectLst/>
                <a:latin typeface="+mn-lt"/>
                <a:ea typeface="+mn-ea"/>
                <a:cs typeface="+mn-cs"/>
              </a:rPr>
              <a:t>No side conversations</a:t>
            </a:r>
          </a:p>
          <a:p>
            <a:pPr lvl="0"/>
            <a:r>
              <a:rPr lang="en-US" sz="1200" kern="1200" dirty="0" smtClean="0">
                <a:solidFill>
                  <a:schemeClr val="tx1"/>
                </a:solidFill>
                <a:effectLst/>
                <a:latin typeface="+mn-lt"/>
                <a:ea typeface="+mn-ea"/>
                <a:cs typeface="+mn-cs"/>
              </a:rPr>
              <a:t>No wasting time</a:t>
            </a:r>
          </a:p>
          <a:p>
            <a:pPr lvl="0"/>
            <a:r>
              <a:rPr lang="en-US" sz="1200" kern="1200" dirty="0" smtClean="0">
                <a:solidFill>
                  <a:schemeClr val="tx1"/>
                </a:solidFill>
                <a:effectLst/>
                <a:latin typeface="+mn-lt"/>
                <a:ea typeface="+mn-ea"/>
                <a:cs typeface="+mn-cs"/>
              </a:rPr>
              <a:t>Starts on time and ends on time</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Points to highlight if listed on the PEOPLE sheet: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Need time to socialize</a:t>
            </a:r>
          </a:p>
          <a:p>
            <a:pPr lvl="0"/>
            <a:r>
              <a:rPr lang="en-US" sz="1200" kern="1200" dirty="0" smtClean="0">
                <a:solidFill>
                  <a:schemeClr val="tx1"/>
                </a:solidFill>
                <a:effectLst/>
                <a:latin typeface="+mn-lt"/>
                <a:ea typeface="+mn-ea"/>
                <a:cs typeface="+mn-cs"/>
              </a:rPr>
              <a:t>Ice-breakers or games</a:t>
            </a:r>
          </a:p>
          <a:p>
            <a:pPr lvl="0"/>
            <a:r>
              <a:rPr lang="en-US" sz="1200" kern="1200" dirty="0" smtClean="0">
                <a:solidFill>
                  <a:schemeClr val="tx1"/>
                </a:solidFill>
                <a:effectLst/>
                <a:latin typeface="+mn-lt"/>
                <a:ea typeface="+mn-ea"/>
                <a:cs typeface="+mn-cs"/>
              </a:rPr>
              <a:t>Food</a:t>
            </a:r>
          </a:p>
          <a:p>
            <a:pPr lvl="0"/>
            <a:r>
              <a:rPr lang="en-US" sz="1200" kern="1200" dirty="0" smtClean="0">
                <a:solidFill>
                  <a:schemeClr val="tx1"/>
                </a:solidFill>
                <a:effectLst/>
                <a:latin typeface="+mn-lt"/>
                <a:ea typeface="+mn-ea"/>
                <a:cs typeface="+mn-cs"/>
              </a:rPr>
              <a:t>Let everyone talk</a:t>
            </a:r>
          </a:p>
          <a:p>
            <a:pPr lvl="0"/>
            <a:r>
              <a:rPr lang="en-US" sz="1200" kern="1200" dirty="0" smtClean="0">
                <a:solidFill>
                  <a:schemeClr val="tx1"/>
                </a:solidFill>
                <a:effectLst/>
                <a:latin typeface="+mn-lt"/>
                <a:ea typeface="+mn-ea"/>
                <a:cs typeface="+mn-cs"/>
              </a:rPr>
              <a:t>No arguing</a:t>
            </a:r>
          </a:p>
          <a:p>
            <a:pPr lvl="0"/>
            <a:r>
              <a:rPr lang="en-US" sz="1200" kern="1200" dirty="0" smtClean="0">
                <a:solidFill>
                  <a:schemeClr val="tx1"/>
                </a:solidFill>
                <a:effectLst/>
                <a:latin typeface="+mn-lt"/>
                <a:ea typeface="+mn-ea"/>
                <a:cs typeface="+mn-cs"/>
              </a:rPr>
              <a:t>Should not be boring</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Points to highlight if listed on the PROCESS sheet: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Organized with an agenda</a:t>
            </a:r>
          </a:p>
          <a:p>
            <a:pPr lvl="0"/>
            <a:r>
              <a:rPr lang="en-US" sz="1200" kern="1200" dirty="0" smtClean="0">
                <a:solidFill>
                  <a:schemeClr val="tx1"/>
                </a:solidFill>
                <a:effectLst/>
                <a:latin typeface="+mn-lt"/>
                <a:ea typeface="+mn-ea"/>
                <a:cs typeface="+mn-cs"/>
              </a:rPr>
              <a:t>Based on facts</a:t>
            </a:r>
          </a:p>
          <a:p>
            <a:pPr lvl="0"/>
            <a:r>
              <a:rPr lang="en-US" sz="1200" kern="1200" dirty="0" smtClean="0">
                <a:solidFill>
                  <a:schemeClr val="tx1"/>
                </a:solidFill>
                <a:effectLst/>
                <a:latin typeface="+mn-lt"/>
                <a:ea typeface="+mn-ea"/>
                <a:cs typeface="+mn-cs"/>
              </a:rPr>
              <a:t>Review all information before making a decision</a:t>
            </a:r>
          </a:p>
          <a:p>
            <a:pPr lvl="0"/>
            <a:r>
              <a:rPr lang="en-US" sz="1200" kern="1200" dirty="0" smtClean="0">
                <a:solidFill>
                  <a:schemeClr val="tx1"/>
                </a:solidFill>
                <a:effectLst/>
                <a:latin typeface="+mn-lt"/>
                <a:ea typeface="+mn-ea"/>
                <a:cs typeface="+mn-cs"/>
              </a:rPr>
              <a:t>Need more time to make some decisions</a:t>
            </a:r>
          </a:p>
          <a:p>
            <a:pPr lvl="0"/>
            <a:r>
              <a:rPr lang="en-US" sz="1200" kern="1200" dirty="0" smtClean="0">
                <a:solidFill>
                  <a:schemeClr val="tx1"/>
                </a:solidFill>
                <a:effectLst/>
                <a:latin typeface="+mn-lt"/>
                <a:ea typeface="+mn-ea"/>
                <a:cs typeface="+mn-cs"/>
              </a:rPr>
              <a:t>Not as much socializing;</a:t>
            </a:r>
            <a:r>
              <a:rPr lang="en-US" sz="1200" kern="1200" baseline="0" dirty="0" smtClean="0">
                <a:solidFill>
                  <a:schemeClr val="tx1"/>
                </a:solidFill>
                <a:effectLst/>
                <a:latin typeface="+mn-lt"/>
                <a:ea typeface="+mn-ea"/>
                <a:cs typeface="+mn-cs"/>
              </a:rPr>
              <a:t> f</a:t>
            </a:r>
            <a:r>
              <a:rPr lang="en-US" sz="1200" kern="1200" dirty="0" smtClean="0">
                <a:solidFill>
                  <a:schemeClr val="tx1"/>
                </a:solidFill>
                <a:effectLst/>
                <a:latin typeface="+mn-lt"/>
                <a:ea typeface="+mn-ea"/>
                <a:cs typeface="+mn-cs"/>
              </a:rPr>
              <a:t>ocus on the issues on agenda</a:t>
            </a:r>
          </a:p>
          <a:p>
            <a:pPr lvl="0"/>
            <a:r>
              <a:rPr lang="en-US" sz="1200" kern="1200" dirty="0" smtClean="0">
                <a:solidFill>
                  <a:schemeClr val="tx1"/>
                </a:solidFill>
                <a:effectLst/>
                <a:latin typeface="+mn-lt"/>
                <a:ea typeface="+mn-ea"/>
                <a:cs typeface="+mn-cs"/>
              </a:rPr>
              <a:t>No disorganized committee members who do not have agenda or who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forgot their files</a:t>
            </a:r>
          </a:p>
          <a:p>
            <a:pPr lvl="0"/>
            <a:r>
              <a:rPr lang="en-US" sz="1200" kern="1200" dirty="0" smtClean="0">
                <a:solidFill>
                  <a:schemeClr val="tx1"/>
                </a:solidFill>
                <a:effectLst/>
                <a:latin typeface="+mn-lt"/>
                <a:ea typeface="+mn-ea"/>
                <a:cs typeface="+mn-cs"/>
              </a:rPr>
              <a:t>Discussion focused on facts not emotions</a:t>
            </a:r>
          </a:p>
          <a:p>
            <a:pPr lvl="0"/>
            <a:r>
              <a:rPr lang="en-US" sz="1200" kern="1200" dirty="0" smtClean="0">
                <a:solidFill>
                  <a:schemeClr val="tx1"/>
                </a:solidFill>
                <a:effectLst/>
                <a:latin typeface="+mn-lt"/>
                <a:ea typeface="+mn-ea"/>
                <a:cs typeface="+mn-cs"/>
              </a:rPr>
              <a:t>Starts and ends on time</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Points to highlight if listed on the IDEA sheet: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Everyone speaks about their ideas</a:t>
            </a:r>
          </a:p>
          <a:p>
            <a:pPr lvl="0"/>
            <a:r>
              <a:rPr lang="en-US" sz="1200" kern="1200" dirty="0" smtClean="0">
                <a:solidFill>
                  <a:schemeClr val="tx1"/>
                </a:solidFill>
                <a:effectLst/>
                <a:latin typeface="+mn-lt"/>
                <a:ea typeface="+mn-ea"/>
                <a:cs typeface="+mn-cs"/>
              </a:rPr>
              <a:t>Brainstorming</a:t>
            </a:r>
          </a:p>
          <a:p>
            <a:pPr lvl="0"/>
            <a:r>
              <a:rPr lang="en-US" sz="1200" kern="1200" dirty="0" smtClean="0">
                <a:solidFill>
                  <a:schemeClr val="tx1"/>
                </a:solidFill>
                <a:effectLst/>
                <a:latin typeface="+mn-lt"/>
                <a:ea typeface="+mn-ea"/>
                <a:cs typeface="+mn-cs"/>
              </a:rPr>
              <a:t>New ideas</a:t>
            </a:r>
          </a:p>
          <a:p>
            <a:pPr lvl="0"/>
            <a:r>
              <a:rPr lang="en-US" sz="1200" kern="1200" dirty="0" smtClean="0">
                <a:solidFill>
                  <a:schemeClr val="tx1"/>
                </a:solidFill>
                <a:effectLst/>
                <a:latin typeface="+mn-lt"/>
                <a:ea typeface="+mn-ea"/>
                <a:cs typeface="+mn-cs"/>
              </a:rPr>
              <a:t>No conflict</a:t>
            </a:r>
          </a:p>
          <a:p>
            <a:pPr lvl="0"/>
            <a:r>
              <a:rPr lang="en-US" sz="1200" kern="1200" dirty="0" smtClean="0">
                <a:solidFill>
                  <a:schemeClr val="tx1"/>
                </a:solidFill>
                <a:effectLst/>
                <a:latin typeface="+mn-lt"/>
                <a:ea typeface="+mn-ea"/>
                <a:cs typeface="+mn-cs"/>
              </a:rPr>
              <a:t>Flexible agenda</a:t>
            </a:r>
          </a:p>
          <a:p>
            <a:pPr lvl="0"/>
            <a:endParaRPr lang="en-US" sz="1200" kern="1200" dirty="0" smtClean="0">
              <a:solidFill>
                <a:schemeClr val="tx1"/>
              </a:solidFill>
              <a:effectLst/>
              <a:latin typeface="+mn-lt"/>
              <a:ea typeface="+mn-ea"/>
              <a:cs typeface="+mn-cs"/>
            </a:endParaRPr>
          </a:p>
          <a:p>
            <a:pPr>
              <a:spcBef>
                <a:spcPts val="0"/>
              </a:spcBef>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89</a:t>
            </a:fld>
            <a:endParaRPr lang="en-US"/>
          </a:p>
        </p:txBody>
      </p:sp>
    </p:spTree>
    <p:extLst>
      <p:ext uri="{BB962C8B-B14F-4D97-AF65-F5344CB8AC3E}">
        <p14:creationId xmlns:p14="http://schemas.microsoft.com/office/powerpoint/2010/main" val="163514686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aseline="0" dirty="0" smtClean="0"/>
              <a:t>Read through the bulleted lists on the following slides. You should provide a specific scenario example for each communication style. You can make one up or use the ones provided here.</a:t>
            </a:r>
          </a:p>
          <a:p>
            <a:pPr>
              <a:spcBef>
                <a:spcPts val="0"/>
              </a:spcBef>
              <a:buNone/>
            </a:pPr>
            <a:endParaRPr lang="en-US" baseline="0" dirty="0" smtClean="0"/>
          </a:p>
          <a:p>
            <a:r>
              <a:rPr lang="en-US" sz="1200" kern="1200" dirty="0" smtClean="0">
                <a:solidFill>
                  <a:schemeClr val="tx1"/>
                </a:solidFill>
                <a:effectLst/>
                <a:latin typeface="+mn-lt"/>
                <a:ea typeface="+mn-ea"/>
                <a:cs typeface="+mn-cs"/>
              </a:rPr>
              <a:t>Scenario for an Action person: You want to convince your local government official (an Action person) to give you funds to purchase five computers. You should find out in advance how much the computers will cost. You will prepare a one-page memo listing: need for five computers, the reason the five computers are needed, what you hope to accomplish with the five computers, and the cost. If you have a picture of library users waiting for computers, show that picture. Be prepared to deliver this short talk in under 5 minutes.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With an Action person, you should have a good idea when you leave his/her office if a request for funding will be granted.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16740B-3F56-5B40-98F1-F1F65CEF6CDF}" type="slidenum">
              <a:rPr lang="en-US" smtClean="0"/>
              <a:t>91</a:t>
            </a:fld>
            <a:endParaRPr lang="en-US"/>
          </a:p>
        </p:txBody>
      </p:sp>
    </p:spTree>
    <p:extLst>
      <p:ext uri="{BB962C8B-B14F-4D97-AF65-F5344CB8AC3E}">
        <p14:creationId xmlns:p14="http://schemas.microsoft.com/office/powerpoint/2010/main" val="13093243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Scenario for a Process person: You want to convince your local government official (a Process person) to give you funds to purchase five computers. You should do all the detailed work before meeting with the person and write a report that you might send before your meeting. In the report, you will cover: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Background: Explain how computers are necessary in a library and why the library users want to use computers.</a:t>
            </a:r>
          </a:p>
          <a:p>
            <a:r>
              <a:rPr lang="en-US" sz="1200" kern="1200" dirty="0" smtClean="0">
                <a:solidFill>
                  <a:schemeClr val="tx1"/>
                </a:solidFill>
                <a:effectLst/>
                <a:latin typeface="+mn-lt"/>
                <a:ea typeface="+mn-ea"/>
                <a:cs typeface="+mn-cs"/>
              </a:rPr>
              <a:t>2. Present situation: For example, explain how long users have to wait to use a computer and complaints that you might have received.</a:t>
            </a:r>
          </a:p>
          <a:p>
            <a:r>
              <a:rPr lang="en-US" sz="1200" kern="1200" dirty="0" smtClean="0">
                <a:solidFill>
                  <a:schemeClr val="tx1"/>
                </a:solidFill>
                <a:effectLst/>
                <a:latin typeface="+mn-lt"/>
                <a:ea typeface="+mn-ea"/>
                <a:cs typeface="+mn-cs"/>
              </a:rPr>
              <a:t>3. Outcome: Explain how many more users will have access to information with five new computers.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Emphasize how having these computers will make a difference in the lives of members of the community.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 prepared to talk about what computers you want to buy and from which vendors (provide specific options). Also be prepared to answer questions about where the computers will be displayed in the library. Be ready to justify five computers and also the vendor that you are recommending.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Process-oriented local government official might want more time to consider your proposal, so you may leave the office without knowing if it will be approved.</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92</a:t>
            </a:fld>
            <a:endParaRPr lang="en-US"/>
          </a:p>
        </p:txBody>
      </p:sp>
    </p:spTree>
    <p:extLst>
      <p:ext uri="{BB962C8B-B14F-4D97-AF65-F5344CB8AC3E}">
        <p14:creationId xmlns:p14="http://schemas.microsoft.com/office/powerpoint/2010/main" val="6731381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Scenario for a People person: You want to convince your local government official (a People person) to give you funds to purchase five computers.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Have a short memo prepared, but you will probably not need it. People-oriented individuals respond really well to stories, such as: An unemployed youth came to the library the other day to use a computer for a job application. He had to wait 3 hours and then was not able to complete the application.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Talk about how much the computers that the local government has already purchased are making a difference in the community.</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93</a:t>
            </a:fld>
            <a:endParaRPr lang="en-US"/>
          </a:p>
        </p:txBody>
      </p:sp>
    </p:spTree>
    <p:extLst>
      <p:ext uri="{BB962C8B-B14F-4D97-AF65-F5344CB8AC3E}">
        <p14:creationId xmlns:p14="http://schemas.microsoft.com/office/powerpoint/2010/main" val="36226127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Scenario for an Idea person: You want to convince your local government official (an Idea person) to give you funds to purchase five computers.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Again, as with the process-oriented individual, you will probably want a written report to take with you and leave with the person. However, in this report you might emphasize that the local government has placed a high priority on being a modern and vibrant city. Computers are part of a modern and vibrant city; this can be your introduction to the report. Be ready to answer many questions.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Idea-oriented person is probably going to want to study your recommendations a bit more before making a decision.</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94</a:t>
            </a:fld>
            <a:endParaRPr lang="en-US"/>
          </a:p>
        </p:txBody>
      </p:sp>
    </p:spTree>
    <p:extLst>
      <p:ext uri="{BB962C8B-B14F-4D97-AF65-F5344CB8AC3E}">
        <p14:creationId xmlns:p14="http://schemas.microsoft.com/office/powerpoint/2010/main" val="6310329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Read the slide to introduce the activity.</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95</a:t>
            </a:fld>
            <a:endParaRPr lang="en-US"/>
          </a:p>
        </p:txBody>
      </p:sp>
    </p:spTree>
    <p:extLst>
      <p:ext uri="{BB962C8B-B14F-4D97-AF65-F5344CB8AC3E}">
        <p14:creationId xmlns:p14="http://schemas.microsoft.com/office/powerpoint/2010/main" val="3498564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None/>
            </a:pP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Read the instructions from this slide. </a:t>
            </a:r>
          </a:p>
          <a:p>
            <a:pPr marL="0" marR="0" lvl="0" indent="0" algn="l" rtl="0">
              <a:spcBef>
                <a:spcPts val="0"/>
              </a:spcBef>
              <a:buNone/>
            </a:pPr>
            <a:endPar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endParaRPr>
          </a:p>
          <a:p>
            <a:r>
              <a:rPr lang="en-US" sz="1200" kern="1200" dirty="0" smtClean="0">
                <a:solidFill>
                  <a:schemeClr val="tx1"/>
                </a:solidFill>
                <a:effectLst/>
                <a:latin typeface="+mn-lt"/>
                <a:ea typeface="+mn-ea"/>
                <a:cs typeface="+mn-cs"/>
              </a:rPr>
              <a:t>Ask for a volunteer representing each communication style to serve as a supervisor. Then, split the remaining participants into 4 groups and assign </a:t>
            </a:r>
            <a:r>
              <a:rPr lang="en-US" sz="1200" kern="1200" dirty="0" err="1" smtClean="0">
                <a:solidFill>
                  <a:schemeClr val="tx1"/>
                </a:solidFill>
                <a:effectLst/>
                <a:latin typeface="+mn-lt"/>
                <a:ea typeface="+mn-ea"/>
                <a:cs typeface="+mn-cs"/>
              </a:rPr>
              <a:t>assign</a:t>
            </a:r>
            <a:r>
              <a:rPr lang="en-US" sz="1200" kern="1200" dirty="0" smtClean="0">
                <a:solidFill>
                  <a:schemeClr val="tx1"/>
                </a:solidFill>
                <a:effectLst/>
                <a:latin typeface="+mn-lt"/>
                <a:ea typeface="+mn-ea"/>
                <a:cs typeface="+mn-cs"/>
              </a:rPr>
              <a:t> each group a supervisor. Tell them the supervisor’s communication style, and then give them 20 minutes to create a strategy for the meeting.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trainer will pull the supervisors out of the room during this time and explain that they must remain true to their communication style during the meeting.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After 20 minutes are up, bring the supervisors back into the room. Each group will take turns coming to the front of the room and giving their pitch to their supervisor, who will then decide if they can have funds.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*Briefing for the supervisors (there should be one from each style)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out of the room, work with the supervisors to make sure that they stay in their style. Review the style characteristics with them. Tell them to not say yes to the idea right away.</a:t>
            </a:r>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Action-oriented supervisor – Busy, to the point, give me short and direct information, ask questions like: How much will this cost? How do you know it will work?</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Process-oriented supervisor – Take your time and ask a lot of questions. You can sound positive at the end, but say that you want to think about it.</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People-oriented supervisor – Greet the group; ask them if they want some tea or water; ask questions about family; ask questions about the users who will benefit from this plan.</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Idea-oriented supervisor -  First, listen and then start asking about issues that are not relevant to the discussion at hand. You should seem a bit distracted and absent-minded. At the end, tell them that you will approve their plan but that they should send you an email reminder.</a:t>
            </a:r>
          </a:p>
          <a:p>
            <a:pPr marL="0" marR="0" lvl="0" indent="0" algn="l" rtl="0">
              <a:spcBef>
                <a:spcPts val="0"/>
              </a:spcBef>
              <a:buNone/>
            </a:pPr>
            <a:endPar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buNone/>
            </a:pP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Give feedback after each role-play, but be sure to point out the positive and then gently say: </a:t>
            </a:r>
            <a:r>
              <a:rPr lang="en-US" sz="1200" b="0" i="1"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You could also have done this</a:t>
            </a:r>
            <a:r>
              <a:rPr lang="en-US" sz="1200" b="0" i="0" u="none" strike="noStrike" cap="none" baseline="0" dirty="0" smtClean="0">
                <a:solidFill>
                  <a:schemeClr val="dk1"/>
                </a:solidFill>
                <a:latin typeface="Arial" panose="020B0604020202020204" pitchFamily="34" charset="0"/>
                <a:ea typeface="Calibri"/>
                <a:cs typeface="Arial" panose="020B0604020202020204" pitchFamily="34" charset="0"/>
                <a:sym typeface="Calibri"/>
              </a:rPr>
              <a:t>… if you think it is needed.</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96</a:t>
            </a:fld>
            <a:endParaRPr lang="en-US"/>
          </a:p>
        </p:txBody>
      </p:sp>
    </p:spTree>
    <p:extLst>
      <p:ext uri="{BB962C8B-B14F-4D97-AF65-F5344CB8AC3E}">
        <p14:creationId xmlns:p14="http://schemas.microsoft.com/office/powerpoint/2010/main" val="13037381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Facilitate by asking the following</a:t>
            </a:r>
            <a:r>
              <a:rPr lang="en-US" baseline="0" dirty="0" smtClean="0"/>
              <a:t> questions:</a:t>
            </a:r>
          </a:p>
          <a:p>
            <a:endParaRPr lang="en-US" sz="1200" dirty="0" smtClean="0"/>
          </a:p>
          <a:p>
            <a:pPr marL="342900" indent="-342900">
              <a:buAutoNum type="arabicPeriod"/>
            </a:pPr>
            <a:r>
              <a:rPr lang="en-US" sz="1200" dirty="0" smtClean="0"/>
              <a:t>What strategies did you use to communicate with the different styles?</a:t>
            </a:r>
          </a:p>
          <a:p>
            <a:pPr marL="342900" indent="-342900">
              <a:buAutoNum type="arabicPeriod"/>
            </a:pPr>
            <a:r>
              <a:rPr lang="en-US" sz="1200" dirty="0" smtClean="0"/>
              <a:t>What was the most difficult part for you?</a:t>
            </a:r>
          </a:p>
          <a:p>
            <a:pPr marL="342900" indent="-342900">
              <a:buAutoNum type="arabicPeriod"/>
            </a:pPr>
            <a:r>
              <a:rPr lang="en-US" sz="1200" dirty="0" smtClean="0"/>
              <a:t>How will you be able to use these strategies in the workplace?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97</a:t>
            </a:fld>
            <a:endParaRPr lang="en-US"/>
          </a:p>
        </p:txBody>
      </p:sp>
    </p:spTree>
    <p:extLst>
      <p:ext uri="{BB962C8B-B14F-4D97-AF65-F5344CB8AC3E}">
        <p14:creationId xmlns:p14="http://schemas.microsoft.com/office/powerpoint/2010/main" val="14048054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The participants should take</a:t>
            </a:r>
            <a:r>
              <a:rPr lang="en-US" sz="1200" baseline="0" dirty="0" smtClean="0"/>
              <a:t> time to update their leadership profile for Module 4 in the Participant Handbook. The group in charge of the team summary can also use this time to prepare.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98</a:t>
            </a:fld>
            <a:endParaRPr lang="en-US"/>
          </a:p>
        </p:txBody>
      </p:sp>
    </p:spTree>
    <p:extLst>
      <p:ext uri="{BB962C8B-B14F-4D97-AF65-F5344CB8AC3E}">
        <p14:creationId xmlns:p14="http://schemas.microsoft.com/office/powerpoint/2010/main" val="2561205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buNone/>
            </a:pPr>
            <a:r>
              <a:rPr lang="en-US" sz="1200" dirty="0" smtClean="0"/>
              <a:t>The</a:t>
            </a:r>
            <a:r>
              <a:rPr lang="en-US" sz="1200" baseline="0" dirty="0" smtClean="0"/>
              <a:t> team who signed up for the Module 4 Team Summary will stand up and summarize 3 to 5 lessons they learned in this module. They should briefly discuss this with each other first and then present their lessons to the training group. This should take no more than 5minutes.</a:t>
            </a:r>
          </a:p>
          <a:p>
            <a:pPr rtl="0">
              <a:spcBef>
                <a:spcPts val="0"/>
              </a:spcBef>
              <a:buNone/>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If the listed lessons are not mentioned, you can thank the group and then mention the forgotten items.</a:t>
            </a:r>
          </a:p>
          <a:p>
            <a:pPr rtl="0">
              <a:spcBef>
                <a:spcPts val="0"/>
              </a:spcBef>
              <a:buNone/>
            </a:pPr>
            <a:endParaRPr lang="en-US" sz="1200" dirty="0" smtClean="0"/>
          </a:p>
          <a:p>
            <a:pPr rtl="0">
              <a:spcBef>
                <a:spcPts val="0"/>
              </a:spcBef>
              <a:buNone/>
            </a:pPr>
            <a:r>
              <a:rPr lang="en-US" sz="1200" b="1" dirty="0" smtClean="0"/>
              <a:t>Lessons</a:t>
            </a:r>
            <a:r>
              <a:rPr lang="en-US" sz="1200" b="1" baseline="0" dirty="0" smtClean="0"/>
              <a:t> Learned</a:t>
            </a:r>
          </a:p>
          <a:p>
            <a:pPr marL="228600" indent="-228600" rtl="0">
              <a:spcBef>
                <a:spcPts val="0"/>
              </a:spcBef>
              <a:buFont typeface="+mj-lt"/>
              <a:buAutoNum type="arabicPeriod"/>
            </a:pPr>
            <a:r>
              <a:rPr lang="en-US" sz="1200" b="1" baseline="0" dirty="0" smtClean="0"/>
              <a:t>There are four communication styles, they are all important.</a:t>
            </a:r>
          </a:p>
          <a:p>
            <a:pPr marL="228600" indent="-228600" rtl="0">
              <a:spcBef>
                <a:spcPts val="0"/>
              </a:spcBef>
              <a:buFont typeface="+mj-lt"/>
              <a:buAutoNum type="arabicPeriod"/>
            </a:pPr>
            <a:r>
              <a:rPr lang="en-US" sz="1200" b="1" baseline="0" dirty="0" smtClean="0"/>
              <a:t>All four styles are needed in a healthy library.  </a:t>
            </a:r>
          </a:p>
          <a:p>
            <a:pPr marL="228600" indent="-228600" rtl="0">
              <a:spcBef>
                <a:spcPts val="0"/>
              </a:spcBef>
              <a:buFont typeface="+mj-lt"/>
              <a:buAutoNum type="arabicPeriod"/>
            </a:pPr>
            <a:r>
              <a:rPr lang="en-US" sz="1200" b="1" baseline="0" dirty="0" smtClean="0"/>
              <a:t>You cannot change the styles of others.</a:t>
            </a:r>
          </a:p>
          <a:p>
            <a:pPr marL="228600" indent="-228600" rtl="0">
              <a:spcBef>
                <a:spcPts val="0"/>
              </a:spcBef>
              <a:buFont typeface="+mj-lt"/>
              <a:buAutoNum type="arabicPeriod"/>
            </a:pPr>
            <a:r>
              <a:rPr lang="en-US" sz="1200" b="1" baseline="0" dirty="0" smtClean="0"/>
              <a:t>You have to learn to adapt your style to others.</a:t>
            </a:r>
            <a:endParaRPr lang="en-US" sz="1200" b="1" dirty="0"/>
          </a:p>
        </p:txBody>
      </p:sp>
      <p:sp>
        <p:nvSpPr>
          <p:cNvPr id="4" name="Slide Number Placeholder 3"/>
          <p:cNvSpPr>
            <a:spLocks noGrp="1"/>
          </p:cNvSpPr>
          <p:nvPr>
            <p:ph type="sldNum" sz="quarter" idx="10"/>
          </p:nvPr>
        </p:nvSpPr>
        <p:spPr/>
        <p:txBody>
          <a:bodyPr/>
          <a:lstStyle/>
          <a:p>
            <a:fld id="{5216740B-3F56-5B40-98F1-F1F65CEF6CDF}" type="slidenum">
              <a:rPr lang="en-US" smtClean="0"/>
              <a:t>99</a:t>
            </a:fld>
            <a:endParaRPr lang="en-US"/>
          </a:p>
        </p:txBody>
      </p:sp>
    </p:spTree>
    <p:extLst>
      <p:ext uri="{BB962C8B-B14F-4D97-AF65-F5344CB8AC3E}">
        <p14:creationId xmlns:p14="http://schemas.microsoft.com/office/powerpoint/2010/main" val="255722910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100</a:t>
            </a:fld>
            <a:endParaRPr lang="en-US"/>
          </a:p>
        </p:txBody>
      </p:sp>
    </p:spTree>
    <p:extLst>
      <p:ext uri="{BB962C8B-B14F-4D97-AF65-F5344CB8AC3E}">
        <p14:creationId xmlns:p14="http://schemas.microsoft.com/office/powerpoint/2010/main" val="232448873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None/>
            </a:pPr>
            <a:r>
              <a:rPr lang="en-US" b="1" dirty="0" smtClean="0"/>
              <a:t>**Eliminate this activity if you are running short on time.**</a:t>
            </a:r>
          </a:p>
          <a:p>
            <a:pPr>
              <a:spcBef>
                <a:spcPts val="0"/>
              </a:spcBef>
              <a:buNone/>
            </a:pPr>
            <a:endParaRPr lang="en-US" b="1" dirty="0" smtClean="0"/>
          </a:p>
          <a:p>
            <a:r>
              <a:rPr lang="en-US" sz="1200" kern="1200" dirty="0" smtClean="0">
                <a:solidFill>
                  <a:schemeClr val="tx1"/>
                </a:solidFill>
                <a:effectLst/>
                <a:latin typeface="+mn-lt"/>
                <a:ea typeface="+mn-ea"/>
                <a:cs typeface="+mn-cs"/>
              </a:rPr>
              <a:t>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Pass out blank paper and markers to each table.</a:t>
            </a:r>
          </a:p>
          <a:p>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Ask the participants to write down three traits they’ve learned about themselves that make them a “Super Library Leader.” They can draw from what they learned about their leadership and communication styles during the training, as well as what they learned about innovation and their action plans. They can also reflect on their past work in their libraries.</a:t>
            </a:r>
          </a:p>
          <a:p>
            <a:r>
              <a:rPr lang="en-US" sz="1200" kern="1200" dirty="0" smtClean="0">
                <a:solidFill>
                  <a:schemeClr val="tx1"/>
                </a:solidFill>
                <a:effectLst/>
                <a:latin typeface="+mn-lt"/>
                <a:ea typeface="+mn-ea"/>
                <a:cs typeface="+mn-cs"/>
              </a:rPr>
              <a:t>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Encourage the participants to be creative and have fun! They can decorate their paper in any way they choose. </a:t>
            </a:r>
          </a:p>
          <a:p>
            <a:r>
              <a:rPr lang="en-US" sz="1200" kern="1200" dirty="0" smtClean="0">
                <a:solidFill>
                  <a:schemeClr val="tx1"/>
                </a:solidFill>
                <a:effectLst/>
                <a:latin typeface="+mn-lt"/>
                <a:ea typeface="+mn-ea"/>
                <a:cs typeface="+mn-cs"/>
              </a:rPr>
              <a:t>4.</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Once they have finished writing down their “Super Library Leader” traits, take a photo of each participant with his or her piece of paper</a:t>
            </a:r>
          </a:p>
          <a:p>
            <a:r>
              <a:rPr lang="en-US" sz="1200" kern="1200" dirty="0" smtClean="0">
                <a:solidFill>
                  <a:schemeClr val="tx1"/>
                </a:solidFill>
                <a:effectLst/>
                <a:latin typeface="+mn-lt"/>
                <a:ea typeface="+mn-ea"/>
                <a:cs typeface="+mn-cs"/>
              </a:rPr>
              <a:t>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time permits, allow the participants to take photos with friends and coworkers. </a:t>
            </a:r>
          </a:p>
          <a:p>
            <a:pPr>
              <a:spcBef>
                <a:spcPts val="0"/>
              </a:spcBef>
              <a:buNone/>
            </a:pPr>
            <a:endParaRPr lang="en-US" b="1"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101</a:t>
            </a:fld>
            <a:endParaRPr lang="en-US"/>
          </a:p>
        </p:txBody>
      </p:sp>
    </p:spTree>
    <p:extLst>
      <p:ext uri="{BB962C8B-B14F-4D97-AF65-F5344CB8AC3E}">
        <p14:creationId xmlns:p14="http://schemas.microsoft.com/office/powerpoint/2010/main" val="3205404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Instruct participants to turn to the Final Handout in</a:t>
            </a:r>
            <a:r>
              <a:rPr lang="en-US" baseline="0" dirty="0" smtClean="0"/>
              <a:t> their workbooks and circle the most important lessons they have learned from this training.</a:t>
            </a:r>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102</a:t>
            </a:fld>
            <a:endParaRPr lang="en-US"/>
          </a:p>
        </p:txBody>
      </p:sp>
    </p:spTree>
    <p:extLst>
      <p:ext uri="{BB962C8B-B14F-4D97-AF65-F5344CB8AC3E}">
        <p14:creationId xmlns:p14="http://schemas.microsoft.com/office/powerpoint/2010/main" val="42533484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should think about this before the closing session. You might give team awards for the following ideas:</a:t>
            </a:r>
          </a:p>
          <a:p>
            <a:pPr marL="228600" indent="-228600">
              <a:buAutoNum type="arabicPeriod"/>
            </a:pPr>
            <a:r>
              <a:rPr lang="en-US" baseline="0" dirty="0" smtClean="0"/>
              <a:t>Most innovative</a:t>
            </a:r>
          </a:p>
          <a:p>
            <a:pPr marL="228600" indent="-228600">
              <a:buAutoNum type="arabicPeriod"/>
            </a:pPr>
            <a:r>
              <a:rPr lang="en-US" baseline="0" dirty="0" smtClean="0"/>
              <a:t>Best balloon tower</a:t>
            </a:r>
          </a:p>
          <a:p>
            <a:pPr marL="228600" indent="-228600">
              <a:buAutoNum type="arabicPeriod"/>
            </a:pPr>
            <a:r>
              <a:rPr lang="en-US" baseline="0" dirty="0" smtClean="0"/>
              <a:t>Best team work</a:t>
            </a:r>
          </a:p>
          <a:p>
            <a:pPr marL="228600" indent="-228600">
              <a:buAutoNum type="arabicPeriod"/>
            </a:pPr>
            <a:r>
              <a:rPr lang="en-US" baseline="0" dirty="0" smtClean="0"/>
              <a:t>Team that laughed the most</a:t>
            </a:r>
          </a:p>
          <a:p>
            <a:pPr marL="228600" indent="-228600">
              <a:buAutoNum type="arabicPeriod"/>
            </a:pPr>
            <a:r>
              <a:rPr lang="en-US" baseline="0" dirty="0" smtClean="0"/>
              <a:t>Team that talked the most</a:t>
            </a:r>
          </a:p>
          <a:p>
            <a:pPr marL="228600" indent="-228600">
              <a:buAutoNum type="arabicPeriod"/>
            </a:pPr>
            <a:endParaRPr lang="en-US" baseline="0" dirty="0" smtClean="0"/>
          </a:p>
          <a:p>
            <a:pPr marL="0" indent="0">
              <a:buNone/>
            </a:pPr>
            <a:r>
              <a:rPr lang="en-US" baseline="0" dirty="0" smtClean="0"/>
              <a:t>You get the idea.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103</a:t>
            </a:fld>
            <a:endParaRPr lang="en-US"/>
          </a:p>
        </p:txBody>
      </p:sp>
    </p:spTree>
    <p:extLst>
      <p:ext uri="{BB962C8B-B14F-4D97-AF65-F5344CB8AC3E}">
        <p14:creationId xmlns:p14="http://schemas.microsoft.com/office/powerpoint/2010/main" val="280611548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Fair Use Assessment for use of these resources is available upon request.</a:t>
            </a: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104</a:t>
            </a:fld>
            <a:endParaRPr lang="en-US"/>
          </a:p>
        </p:txBody>
      </p:sp>
    </p:spTree>
    <p:extLst>
      <p:ext uri="{BB962C8B-B14F-4D97-AF65-F5344CB8AC3E}">
        <p14:creationId xmlns:p14="http://schemas.microsoft.com/office/powerpoint/2010/main" val="37475293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images were used with permission from the owners.</a:t>
            </a:r>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105</a:t>
            </a:fld>
            <a:endParaRPr lang="en-US"/>
          </a:p>
        </p:txBody>
      </p:sp>
    </p:spTree>
    <p:extLst>
      <p:ext uri="{BB962C8B-B14F-4D97-AF65-F5344CB8AC3E}">
        <p14:creationId xmlns:p14="http://schemas.microsoft.com/office/powerpoint/2010/main" val="250091259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All images were used with permission from the owners.</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106</a:t>
            </a:fld>
            <a:endParaRPr lang="en-US"/>
          </a:p>
        </p:txBody>
      </p:sp>
    </p:spTree>
    <p:extLst>
      <p:ext uri="{BB962C8B-B14F-4D97-AF65-F5344CB8AC3E}">
        <p14:creationId xmlns:p14="http://schemas.microsoft.com/office/powerpoint/2010/main" val="217004737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All images were used with permission from the owners.</a:t>
            </a:r>
          </a:p>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107</a:t>
            </a:fld>
            <a:endParaRPr lang="en-US"/>
          </a:p>
        </p:txBody>
      </p:sp>
    </p:spTree>
    <p:extLst>
      <p:ext uri="{BB962C8B-B14F-4D97-AF65-F5344CB8AC3E}">
        <p14:creationId xmlns:p14="http://schemas.microsoft.com/office/powerpoint/2010/main" val="264955641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16740B-3F56-5B40-98F1-F1F65CEF6CDF}" type="slidenum">
              <a:rPr lang="en-US" smtClean="0"/>
              <a:t>108</a:t>
            </a:fld>
            <a:endParaRPr lang="en-US"/>
          </a:p>
        </p:txBody>
      </p:sp>
    </p:spTree>
    <p:extLst>
      <p:ext uri="{BB962C8B-B14F-4D97-AF65-F5344CB8AC3E}">
        <p14:creationId xmlns:p14="http://schemas.microsoft.com/office/powerpoint/2010/main" val="418593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226EB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62350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10009329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4018238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2712132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315164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3769705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1591804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4156288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203863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447C830-7D5B-5444-A6F3-36EA80361D85}" type="datetimeFigureOut">
              <a:rPr lang="en-US" smtClean="0"/>
              <a:t>12/6/2017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32E23B3-097D-F14B-87C6-29655C490EA0}" type="slidenum">
              <a:rPr lang="en-US" smtClean="0"/>
              <a:t>‹#›</a:t>
            </a:fld>
            <a:endParaRPr lang="en-US"/>
          </a:p>
        </p:txBody>
      </p:sp>
    </p:spTree>
    <p:extLst>
      <p:ext uri="{BB962C8B-B14F-4D97-AF65-F5344CB8AC3E}">
        <p14:creationId xmlns:p14="http://schemas.microsoft.com/office/powerpoint/2010/main" val="402339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2879" y="879880"/>
            <a:ext cx="6976289" cy="75767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86024"/>
            <a:ext cx="8229600" cy="434013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72002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xStyles>
    <p:titleStyle>
      <a:lvl1pPr algn="l" defTabSz="457200" rtl="0" eaLnBrk="1" latinLnBrk="0" hangingPunct="1">
        <a:spcBef>
          <a:spcPct val="0"/>
        </a:spcBef>
        <a:buNone/>
        <a:defRPr sz="3600" b="0" kern="1200">
          <a:solidFill>
            <a:srgbClr val="02266C"/>
          </a:solidFill>
          <a:latin typeface="+mj-lt"/>
          <a:ea typeface="+mj-ea"/>
          <a:cs typeface="+mj-cs"/>
        </a:defRPr>
      </a:lvl1pPr>
    </p:titleStyle>
    <p:bodyStyle>
      <a:lvl1pPr marL="342900" indent="-342900" algn="l" defTabSz="457200" rtl="0" eaLnBrk="1" latinLnBrk="0" hangingPunct="1">
        <a:spcBef>
          <a:spcPct val="20000"/>
        </a:spcBef>
        <a:buFont typeface="Arial"/>
        <a:buChar char="•"/>
        <a:defRPr sz="2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226EB7"/>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SB_0vRnkeOk"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s://www.youtube.com/watch?v=FRmifpeZO18"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6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hyperlink" Target="http://clipartall.com/img/clipart-156032.html" TargetMode="External"/><Relationship Id="rId3" Type="http://schemas.openxmlformats.org/officeDocument/2006/relationships/hyperlink" Target="http://changeactivation.com/activate/issue-1/who-wants-change/" TargetMode="External"/><Relationship Id="rId7" Type="http://schemas.openxmlformats.org/officeDocument/2006/relationships/hyperlink" Target="http://clipartall.com/img/clipart-156031.html" TargetMode="External"/><Relationship Id="rId12" Type="http://schemas.openxmlformats.org/officeDocument/2006/relationships/hyperlink" Target="http://www.readglobal.org/" TargetMode="External"/><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hyperlink" Target="http://www.freedigitalphotos.net/images/Ideas_and_decision_m_g409-Which_Way_p22368.html" TargetMode="External"/><Relationship Id="rId11" Type="http://schemas.openxmlformats.org/officeDocument/2006/relationships/hyperlink" Target="https://www.flickr.com/photos/ala_members/4622063653" TargetMode="External"/><Relationship Id="rId5" Type="http://schemas.openxmlformats.org/officeDocument/2006/relationships/hyperlink" Target="https://commons.wikimedia.org/wiki/File:Indian_monkey_close_up.jpg" TargetMode="External"/><Relationship Id="rId10" Type="http://schemas.openxmlformats.org/officeDocument/2006/relationships/hyperlink" Target="https://www.flickr.com/photos/library_of_virginia/2899334394" TargetMode="External"/><Relationship Id="rId4" Type="http://schemas.openxmlformats.org/officeDocument/2006/relationships/hyperlink" Target="https://www.flickr.com/photos/mathiasappel/18576284415" TargetMode="External"/><Relationship Id="rId9" Type="http://schemas.openxmlformats.org/officeDocument/2006/relationships/hyperlink" Target="http://www.eifl.net/" TargetMode="External"/></Relationships>
</file>

<file path=ppt/slides/_rels/slide106.xml.rels><?xml version="1.0" encoding="UTF-8" standalone="yes"?>
<Relationships xmlns="http://schemas.openxmlformats.org/package/2006/relationships"><Relationship Id="rId8" Type="http://schemas.openxmlformats.org/officeDocument/2006/relationships/hyperlink" Target="http://clipartall.com/img/clipart-75781.html" TargetMode="External"/><Relationship Id="rId3" Type="http://schemas.openxmlformats.org/officeDocument/2006/relationships/hyperlink" Target="http://www.helmet.fi/en-US/Libraries_and_services/Tapiola_Library/Librarys_services/Language_cafes_learn_the_worlds_language(94047)" TargetMode="External"/><Relationship Id="rId7" Type="http://schemas.openxmlformats.org/officeDocument/2006/relationships/hyperlink" Target="http://uwmmusiclibrary.blogspot.com/2015/02/graphic-novels-really-yes.html" TargetMode="External"/><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hyperlink" Target="http://eifl.net/news/kenya-library-service-special-needs-children" TargetMode="External"/><Relationship Id="rId5" Type="http://schemas.openxmlformats.org/officeDocument/2006/relationships/hyperlink" Target="https://www.facebook.com/BeyondAccessInitiative/photos/a.323589311060721.73538.243185635767756/822498004503180/?type=3&amp;theater" TargetMode="External"/><Relationship Id="rId4" Type="http://schemas.openxmlformats.org/officeDocument/2006/relationships/hyperlink" Target="http://www.bjc.ro/joomla/index.php/en/sectia-adolescenti/12-timp-liber/41-movielab" TargetMode="External"/></Relationships>
</file>

<file path=ppt/slides/_rels/slide107.xml.rels><?xml version="1.0" encoding="UTF-8" standalone="yes"?>
<Relationships xmlns="http://schemas.openxmlformats.org/package/2006/relationships"><Relationship Id="rId3" Type="http://schemas.openxmlformats.org/officeDocument/2006/relationships/hyperlink" Target="https://www.facebook.com/BeyondAccessInitiative/photos/a.323589311060721.73538.243185635767756/588395424580107/?type=3&amp;theater" TargetMode="External"/><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hyperlink" Target="https://www.facebook.com/BeyondAccessInitiative/photos/pb.243185635767756.-2207520000.1448396934./781779515241696/?type=3&amp;theater"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228" y="1592001"/>
            <a:ext cx="8351477" cy="1928462"/>
          </a:xfrm>
        </p:spPr>
        <p:txBody>
          <a:bodyPr>
            <a:normAutofit fontScale="90000"/>
          </a:bodyPr>
          <a:lstStyle/>
          <a:p>
            <a:pPr algn="ctr"/>
            <a:r>
              <a:rPr lang="ro-RO" sz="4200" b="1" dirty="0" smtClean="0"/>
              <a:t>Consolidarea </a:t>
            </a:r>
            <a:r>
              <a:rPr lang="ro-RO" sz="4200" b="1" dirty="0" smtClean="0"/>
              <a:t>Abilităților Liderilor Bibliotecari Inovatori (SILL</a:t>
            </a:r>
            <a:r>
              <a:rPr lang="ro-RO" sz="4200" b="1" dirty="0" smtClean="0"/>
              <a:t>)</a:t>
            </a:r>
            <a:r>
              <a:rPr lang="en-US" sz="4200" b="1" dirty="0" smtClean="0"/>
              <a:t>: </a:t>
            </a:r>
            <a:r>
              <a:rPr lang="ro-RO" sz="4200" b="1" dirty="0" smtClean="0"/>
              <a:t>Program pentru formatorii din biblioteci</a:t>
            </a:r>
            <a:endParaRPr lang="en-US" sz="4200" b="1" dirty="0"/>
          </a:p>
        </p:txBody>
      </p:sp>
      <p:sp>
        <p:nvSpPr>
          <p:cNvPr id="3" name="Subtitle 2"/>
          <p:cNvSpPr>
            <a:spLocks noGrp="1"/>
          </p:cNvSpPr>
          <p:nvPr>
            <p:ph type="subTitle" idx="1"/>
          </p:nvPr>
        </p:nvSpPr>
        <p:spPr>
          <a:xfrm>
            <a:off x="0" y="3872394"/>
            <a:ext cx="9144000" cy="1752600"/>
          </a:xfrm>
        </p:spPr>
        <p:txBody>
          <a:bodyPr>
            <a:normAutofit/>
          </a:bodyPr>
          <a:lstStyle/>
          <a:p>
            <a:r>
              <a:rPr lang="ro-RO" sz="2400" dirty="0" smtClean="0"/>
              <a:t>Centrul </a:t>
            </a:r>
            <a:r>
              <a:rPr lang="en-US" sz="2400" dirty="0" smtClean="0"/>
              <a:t>Mortenson </a:t>
            </a:r>
            <a:r>
              <a:rPr lang="ro-RO" sz="2400" dirty="0" smtClean="0"/>
              <a:t>pentru Programe Internaționale de Bibliotecă Universitatea Illinois, </a:t>
            </a:r>
            <a:r>
              <a:rPr lang="en-US" sz="2400" dirty="0" smtClean="0"/>
              <a:t>Urbana-Champaign</a:t>
            </a:r>
            <a:endParaRPr lang="en-US" sz="2400" dirty="0"/>
          </a:p>
        </p:txBody>
      </p:sp>
      <p:sp>
        <p:nvSpPr>
          <p:cNvPr id="4" name="Rectangle 3"/>
          <p:cNvSpPr/>
          <p:nvPr/>
        </p:nvSpPr>
        <p:spPr>
          <a:xfrm>
            <a:off x="1373713" y="5949222"/>
            <a:ext cx="7471464" cy="461665"/>
          </a:xfrm>
          <a:prstGeom prst="rect">
            <a:avLst/>
          </a:prstGeom>
        </p:spPr>
        <p:txBody>
          <a:bodyPr wrap="square">
            <a:spAutoFit/>
          </a:bodyPr>
          <a:lstStyle/>
          <a:p>
            <a:r>
              <a:rPr lang="en-US" sz="1200" i="1" dirty="0"/>
              <a:t>This work is licensed under the Creative Commons Attribution-</a:t>
            </a:r>
            <a:r>
              <a:rPr lang="en-US" sz="1200" i="1" dirty="0" err="1"/>
              <a:t>NonCommercial</a:t>
            </a:r>
            <a:r>
              <a:rPr lang="en-US" sz="1200" i="1" dirty="0"/>
              <a:t>-Share Alike 4.0 International License (CC BY-NC-SA 4.0). https://</a:t>
            </a:r>
            <a:r>
              <a:rPr lang="en-US" sz="1200" i="1" dirty="0" err="1"/>
              <a:t>creativecommons.org</a:t>
            </a:r>
            <a:r>
              <a:rPr lang="en-US" sz="1200" i="1" dirty="0"/>
              <a:t>/licenses/by-</a:t>
            </a:r>
            <a:r>
              <a:rPr lang="en-US" sz="1200" i="1" dirty="0" err="1"/>
              <a:t>nc</a:t>
            </a:r>
            <a:r>
              <a:rPr lang="en-US" sz="1200" i="1" dirty="0"/>
              <a:t>-</a:t>
            </a:r>
            <a:r>
              <a:rPr lang="en-US" sz="1200" i="1" dirty="0" err="1"/>
              <a:t>sa</a:t>
            </a:r>
            <a:r>
              <a:rPr lang="en-US" sz="1200" i="1" dirty="0"/>
              <a:t>/4.0/</a:t>
            </a:r>
          </a:p>
        </p:txBody>
      </p:sp>
      <p:pic>
        <p:nvPicPr>
          <p:cNvPr id="5" name="Picture 4" descr="Screen Shot 2015-11-17 at 7.03.15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002" y="5949222"/>
            <a:ext cx="1128711" cy="391621"/>
          </a:xfrm>
          <a:prstGeom prst="rect">
            <a:avLst/>
          </a:prstGeom>
        </p:spPr>
      </p:pic>
      <p:sp>
        <p:nvSpPr>
          <p:cNvPr id="6" name="TextBox 5"/>
          <p:cNvSpPr txBox="1"/>
          <p:nvPr/>
        </p:nvSpPr>
        <p:spPr>
          <a:xfrm>
            <a:off x="8845177" y="6457890"/>
            <a:ext cx="298823"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i</a:t>
            </a:r>
            <a:endParaRPr lang="en-US" sz="2000" b="1" dirty="0">
              <a:solidFill>
                <a:schemeClr val="bg1"/>
              </a:solidFill>
            </a:endParaRPr>
          </a:p>
        </p:txBody>
      </p:sp>
    </p:spTree>
    <p:extLst>
      <p:ext uri="{BB962C8B-B14F-4D97-AF65-F5344CB8AC3E}">
        <p14:creationId xmlns:p14="http://schemas.microsoft.com/office/powerpoint/2010/main" val="3142241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Mulțumiri</a:t>
            </a:r>
            <a:endParaRPr lang="en-US" b="1" dirty="0"/>
          </a:p>
        </p:txBody>
      </p:sp>
      <p:sp>
        <p:nvSpPr>
          <p:cNvPr id="3" name="Content Placeholder 2"/>
          <p:cNvSpPr>
            <a:spLocks noGrp="1"/>
          </p:cNvSpPr>
          <p:nvPr>
            <p:ph idx="1"/>
          </p:nvPr>
        </p:nvSpPr>
        <p:spPr/>
        <p:txBody>
          <a:bodyPr>
            <a:normAutofit fontScale="70000" lnSpcReduction="20000"/>
          </a:bodyPr>
          <a:lstStyle/>
          <a:p>
            <a:pPr marL="203200" indent="0">
              <a:lnSpc>
                <a:spcPct val="120000"/>
              </a:lnSpc>
              <a:buNone/>
            </a:pPr>
            <a:r>
              <a:rPr lang="ro-RO" sz="3000" dirty="0" smtClean="0"/>
              <a:t>Aceste materiale au fost elaborate/adaptate de Susan Schnuer, cu suportul valoros al lui </a:t>
            </a:r>
            <a:r>
              <a:rPr lang="ro-RO" sz="3000" dirty="0" err="1" smtClean="0"/>
              <a:t>Rebecca</a:t>
            </a:r>
            <a:r>
              <a:rPr lang="ro-RO" sz="3000" dirty="0" smtClean="0"/>
              <a:t> </a:t>
            </a:r>
            <a:r>
              <a:rPr lang="ro-RO" sz="3000" dirty="0" err="1" smtClean="0"/>
              <a:t>McGuire</a:t>
            </a:r>
            <a:r>
              <a:rPr lang="ro-RO" sz="3000" dirty="0" smtClean="0"/>
              <a:t>. </a:t>
            </a:r>
            <a:endParaRPr lang="en-US" sz="3000" dirty="0" smtClean="0"/>
          </a:p>
          <a:p>
            <a:pPr marL="203200" indent="0">
              <a:lnSpc>
                <a:spcPct val="120000"/>
              </a:lnSpc>
              <a:buNone/>
            </a:pPr>
            <a:endParaRPr lang="en-US" sz="1600" dirty="0" smtClean="0"/>
          </a:p>
          <a:p>
            <a:pPr marL="203200" indent="0">
              <a:lnSpc>
                <a:spcPct val="120000"/>
              </a:lnSpc>
              <a:buNone/>
            </a:pPr>
            <a:r>
              <a:rPr lang="ro-RO" sz="3000" dirty="0" smtClean="0"/>
              <a:t>De asemenea, c</a:t>
            </a:r>
            <a:r>
              <a:rPr lang="en-US" sz="3000" dirty="0" err="1" smtClean="0"/>
              <a:t>olegi</a:t>
            </a:r>
            <a:r>
              <a:rPr lang="en-US" sz="3000" dirty="0" smtClean="0"/>
              <a:t> </a:t>
            </a:r>
            <a:r>
              <a:rPr lang="en-US" sz="3000" dirty="0"/>
              <a:t>din </a:t>
            </a:r>
            <a:r>
              <a:rPr lang="en-US" sz="3000" dirty="0" err="1"/>
              <a:t>întreaga</a:t>
            </a:r>
            <a:r>
              <a:rPr lang="en-US" sz="3000" dirty="0"/>
              <a:t> </a:t>
            </a:r>
            <a:r>
              <a:rPr lang="en-US" sz="3000" dirty="0" err="1"/>
              <a:t>lume</a:t>
            </a:r>
            <a:r>
              <a:rPr lang="en-US" sz="3000" dirty="0"/>
              <a:t> au </a:t>
            </a:r>
            <a:r>
              <a:rPr lang="ro-RO" sz="3000" dirty="0" smtClean="0"/>
              <a:t>adus </a:t>
            </a:r>
            <a:r>
              <a:rPr lang="en-US" sz="3000" dirty="0" smtClean="0"/>
              <a:t>o </a:t>
            </a:r>
            <a:r>
              <a:rPr lang="en-US" sz="3000" dirty="0" err="1"/>
              <a:t>contribuție</a:t>
            </a:r>
            <a:r>
              <a:rPr lang="en-US" sz="3000" dirty="0"/>
              <a:t> </a:t>
            </a:r>
            <a:r>
              <a:rPr lang="en-US" sz="3000" dirty="0" err="1"/>
              <a:t>valoroasă</a:t>
            </a:r>
            <a:r>
              <a:rPr lang="en-US" sz="3000" dirty="0"/>
              <a:t>, </a:t>
            </a:r>
            <a:r>
              <a:rPr lang="en-US" sz="3000" dirty="0" err="1"/>
              <a:t>inclusiv</a:t>
            </a:r>
            <a:r>
              <a:rPr lang="en-US" sz="3000" dirty="0"/>
              <a:t> </a:t>
            </a:r>
            <a:r>
              <a:rPr lang="ro-RO" sz="3000" dirty="0" smtClean="0"/>
              <a:t> cei de </a:t>
            </a:r>
            <a:r>
              <a:rPr lang="en-US" sz="3000" dirty="0" smtClean="0"/>
              <a:t>la </a:t>
            </a:r>
            <a:r>
              <a:rPr lang="en-US" sz="3000" dirty="0" err="1"/>
              <a:t>Centrul</a:t>
            </a:r>
            <a:r>
              <a:rPr lang="en-US" sz="3000" dirty="0"/>
              <a:t> Mortenson </a:t>
            </a:r>
            <a:r>
              <a:rPr lang="en-US" sz="3000" dirty="0" err="1"/>
              <a:t>și</a:t>
            </a:r>
            <a:r>
              <a:rPr lang="en-US" sz="3000" dirty="0"/>
              <a:t> </a:t>
            </a:r>
            <a:r>
              <a:rPr lang="en-US" sz="3000" dirty="0" err="1" smtClean="0"/>
              <a:t>Universitatea</a:t>
            </a:r>
            <a:r>
              <a:rPr lang="en-US" sz="3000" dirty="0" smtClean="0"/>
              <a:t> </a:t>
            </a:r>
            <a:r>
              <a:rPr lang="en-US" sz="3000" dirty="0"/>
              <a:t>din Illinois (SUA), </a:t>
            </a:r>
            <a:r>
              <a:rPr lang="en-US" sz="3000" dirty="0" err="1"/>
              <a:t>Ministerul</a:t>
            </a:r>
            <a:r>
              <a:rPr lang="en-US" sz="3000" dirty="0"/>
              <a:t> </a:t>
            </a:r>
            <a:r>
              <a:rPr lang="en-US" sz="3000" dirty="0" err="1" smtClean="0"/>
              <a:t>Educației</a:t>
            </a:r>
            <a:r>
              <a:rPr lang="en-US" sz="3000" dirty="0" smtClean="0"/>
              <a:t>, </a:t>
            </a:r>
            <a:r>
              <a:rPr lang="en-US" sz="3000" dirty="0" err="1"/>
              <a:t>Artelor</a:t>
            </a:r>
            <a:r>
              <a:rPr lang="en-US" sz="3000" dirty="0"/>
              <a:t> </a:t>
            </a:r>
            <a:r>
              <a:rPr lang="en-US" sz="3000" dirty="0" err="1"/>
              <a:t>și</a:t>
            </a:r>
            <a:r>
              <a:rPr lang="en-US" sz="3000" dirty="0"/>
              <a:t> </a:t>
            </a:r>
            <a:r>
              <a:rPr lang="en-US" sz="3000" dirty="0" err="1"/>
              <a:t>Culturii</a:t>
            </a:r>
            <a:r>
              <a:rPr lang="en-US" sz="3000" dirty="0"/>
              <a:t> din Namibia, </a:t>
            </a:r>
            <a:r>
              <a:rPr lang="en-US" sz="3000" dirty="0" err="1"/>
              <a:t>Fundația</a:t>
            </a:r>
            <a:r>
              <a:rPr lang="en-US" sz="3000" dirty="0"/>
              <a:t> </a:t>
            </a:r>
            <a:r>
              <a:rPr lang="en-US" sz="3000" dirty="0" err="1"/>
              <a:t>pentru</a:t>
            </a:r>
            <a:r>
              <a:rPr lang="en-US" sz="3000" dirty="0"/>
              <a:t> </a:t>
            </a:r>
            <a:r>
              <a:rPr lang="en-US" sz="3000" dirty="0" err="1"/>
              <a:t>Ajutor</a:t>
            </a:r>
            <a:r>
              <a:rPr lang="en-US" sz="3000" dirty="0"/>
              <a:t> </a:t>
            </a:r>
            <a:r>
              <a:rPr lang="en-US" sz="3000" dirty="0" err="1"/>
              <a:t>și</a:t>
            </a:r>
            <a:r>
              <a:rPr lang="en-US" sz="3000" dirty="0"/>
              <a:t> </a:t>
            </a:r>
            <a:r>
              <a:rPr lang="en-US" sz="3000" dirty="0" err="1"/>
              <a:t>Conservare</a:t>
            </a:r>
            <a:r>
              <a:rPr lang="en-US" sz="3000" dirty="0"/>
              <a:t> a </a:t>
            </a:r>
            <a:r>
              <a:rPr lang="en-US" sz="3000" dirty="0" err="1" smtClean="0"/>
              <a:t>Cărți</a:t>
            </a:r>
            <a:r>
              <a:rPr lang="en-US" sz="3000" dirty="0" smtClean="0"/>
              <a:t> </a:t>
            </a:r>
            <a:r>
              <a:rPr lang="en-US" sz="3000" dirty="0"/>
              <a:t>din Myanmar, </a:t>
            </a:r>
            <a:r>
              <a:rPr lang="en-US" sz="3000" dirty="0" err="1"/>
              <a:t>Asociația</a:t>
            </a:r>
            <a:r>
              <a:rPr lang="en-US" sz="3000" dirty="0"/>
              <a:t> </a:t>
            </a:r>
            <a:r>
              <a:rPr lang="en-US" sz="3000" dirty="0" err="1" smtClean="0"/>
              <a:t>Biblioteci</a:t>
            </a:r>
            <a:r>
              <a:rPr lang="ro-RO" sz="3000" dirty="0" smtClean="0"/>
              <a:t>lor din</a:t>
            </a:r>
            <a:r>
              <a:rPr lang="en-US" sz="3000" dirty="0" smtClean="0"/>
              <a:t> </a:t>
            </a:r>
            <a:r>
              <a:rPr lang="en-US" sz="3000" dirty="0" err="1" smtClean="0"/>
              <a:t>Armeni</a:t>
            </a:r>
            <a:r>
              <a:rPr lang="ro-RO" sz="3000" dirty="0" smtClean="0"/>
              <a:t>a</a:t>
            </a:r>
            <a:r>
              <a:rPr lang="en-US" sz="3000" dirty="0" smtClean="0"/>
              <a:t>, </a:t>
            </a:r>
            <a:r>
              <a:rPr lang="en-US" sz="3000" dirty="0"/>
              <a:t>FOKAL Haiti, READ India, READ Nepal, READ Bhutan, </a:t>
            </a:r>
            <a:r>
              <a:rPr lang="en-US" sz="3000" dirty="0" err="1"/>
              <a:t>Consiliul</a:t>
            </a:r>
            <a:r>
              <a:rPr lang="en-US" sz="3000" dirty="0"/>
              <a:t> </a:t>
            </a:r>
            <a:r>
              <a:rPr lang="ro-RO" sz="3000" dirty="0" smtClean="0"/>
              <a:t>B</a:t>
            </a:r>
            <a:r>
              <a:rPr lang="en-US" sz="3000" dirty="0" err="1" smtClean="0"/>
              <a:t>ritanic</a:t>
            </a:r>
            <a:r>
              <a:rPr lang="en-US" sz="3000" dirty="0" smtClean="0"/>
              <a:t> </a:t>
            </a:r>
            <a:r>
              <a:rPr lang="en-US" sz="3000" dirty="0"/>
              <a:t>din </a:t>
            </a:r>
            <a:r>
              <a:rPr lang="en-US" sz="3000" dirty="0" smtClean="0"/>
              <a:t>Bangladesh</a:t>
            </a:r>
            <a:r>
              <a:rPr lang="ro-RO" sz="3000" dirty="0" smtClean="0"/>
              <a:t>, precum</a:t>
            </a:r>
            <a:r>
              <a:rPr lang="en-US" sz="3000" dirty="0" smtClean="0"/>
              <a:t> </a:t>
            </a:r>
            <a:r>
              <a:rPr lang="en-US" sz="3000" dirty="0" err="1"/>
              <a:t>și</a:t>
            </a:r>
            <a:r>
              <a:rPr lang="en-US" sz="3000" dirty="0"/>
              <a:t> </a:t>
            </a:r>
            <a:r>
              <a:rPr lang="en-US" sz="3000" dirty="0" err="1"/>
              <a:t>Asociațiile</a:t>
            </a:r>
            <a:r>
              <a:rPr lang="en-US" sz="3000" dirty="0"/>
              <a:t> </a:t>
            </a:r>
            <a:r>
              <a:rPr lang="en-US" sz="3000" dirty="0" err="1"/>
              <a:t>și</a:t>
            </a:r>
            <a:r>
              <a:rPr lang="en-US" sz="3000" dirty="0"/>
              <a:t> </a:t>
            </a:r>
            <a:r>
              <a:rPr lang="ro-RO" sz="3000" dirty="0" smtClean="0"/>
              <a:t>I</a:t>
            </a:r>
            <a:r>
              <a:rPr lang="en-US" sz="3000" dirty="0" err="1" smtClean="0"/>
              <a:t>nstituțiile</a:t>
            </a:r>
            <a:r>
              <a:rPr lang="en-US" sz="3000" dirty="0" smtClean="0"/>
              <a:t> </a:t>
            </a:r>
            <a:r>
              <a:rPr lang="ro-RO" sz="3000" dirty="0" smtClean="0"/>
              <a:t>de B</a:t>
            </a:r>
            <a:r>
              <a:rPr lang="en-US" sz="3000" dirty="0" err="1" smtClean="0"/>
              <a:t>ibliotec</a:t>
            </a:r>
            <a:r>
              <a:rPr lang="ro-RO" sz="3000" dirty="0" smtClean="0"/>
              <a:t>i</a:t>
            </a:r>
            <a:r>
              <a:rPr lang="en-US" sz="3000" dirty="0" smtClean="0"/>
              <a:t> </a:t>
            </a:r>
            <a:r>
              <a:rPr lang="en-US" sz="3000" dirty="0" err="1"/>
              <a:t>și</a:t>
            </a:r>
            <a:r>
              <a:rPr lang="en-US" sz="3000" dirty="0"/>
              <a:t> </a:t>
            </a:r>
            <a:r>
              <a:rPr lang="ro-RO" sz="3000" dirty="0" smtClean="0"/>
              <a:t>I</a:t>
            </a:r>
            <a:r>
              <a:rPr lang="en-US" sz="3000" dirty="0" err="1" smtClean="0"/>
              <a:t>nformare</a:t>
            </a:r>
            <a:r>
              <a:rPr lang="ro-RO" sz="3000" dirty="0" smtClean="0"/>
              <a:t> din Africa </a:t>
            </a:r>
            <a:r>
              <a:rPr lang="en-US" sz="3000" dirty="0" smtClean="0"/>
              <a:t>(</a:t>
            </a:r>
            <a:r>
              <a:rPr lang="en-US" sz="3000" dirty="0" err="1" smtClean="0"/>
              <a:t>AfLIA</a:t>
            </a:r>
            <a:r>
              <a:rPr lang="en-US" sz="3000" dirty="0" smtClean="0"/>
              <a:t>).</a:t>
            </a:r>
            <a:endParaRPr lang="ro-RO" sz="3000" dirty="0" smtClean="0"/>
          </a:p>
          <a:p>
            <a:pPr marL="203200" indent="0">
              <a:lnSpc>
                <a:spcPct val="120000"/>
              </a:lnSpc>
              <a:buNone/>
            </a:pPr>
            <a:endParaRPr lang="en-US" sz="1600" dirty="0" smtClean="0"/>
          </a:p>
          <a:p>
            <a:pPr marL="203200" indent="0">
              <a:lnSpc>
                <a:spcPct val="120000"/>
              </a:lnSpc>
              <a:buNone/>
            </a:pPr>
            <a:r>
              <a:rPr lang="en-US" sz="3000" dirty="0" err="1"/>
              <a:t>În</a:t>
            </a:r>
            <a:r>
              <a:rPr lang="en-US" sz="3000" dirty="0"/>
              <a:t> plus, </a:t>
            </a:r>
            <a:r>
              <a:rPr lang="ro-RO" sz="3000" dirty="0" smtClean="0"/>
              <a:t>aduc mulțumiri </a:t>
            </a:r>
            <a:r>
              <a:rPr lang="en-US" sz="3000" dirty="0" err="1" smtClean="0"/>
              <a:t>evaluatorului</a:t>
            </a:r>
            <a:r>
              <a:rPr lang="en-US" sz="3000" dirty="0" smtClean="0"/>
              <a:t> </a:t>
            </a:r>
            <a:r>
              <a:rPr lang="en-US" sz="3000" dirty="0" err="1"/>
              <a:t>nostru</a:t>
            </a:r>
            <a:r>
              <a:rPr lang="en-US" sz="3000" dirty="0"/>
              <a:t>, Rebecca Teasdale (SUA), </a:t>
            </a:r>
            <a:r>
              <a:rPr lang="en-US" sz="3000" dirty="0" err="1"/>
              <a:t>pentru</a:t>
            </a:r>
            <a:r>
              <a:rPr lang="en-US" sz="3000" dirty="0"/>
              <a:t> </a:t>
            </a:r>
            <a:r>
              <a:rPr lang="en-US" sz="3000" dirty="0" err="1"/>
              <a:t>contribuțiile</a:t>
            </a:r>
            <a:r>
              <a:rPr lang="en-US" sz="3000" dirty="0"/>
              <a:t> sale </a:t>
            </a:r>
            <a:r>
              <a:rPr lang="en-US" sz="3000" dirty="0" err="1"/>
              <a:t>importante</a:t>
            </a:r>
            <a:r>
              <a:rPr lang="en-US" sz="3000" dirty="0" smtClean="0"/>
              <a:t>.</a:t>
            </a:r>
            <a:r>
              <a:rPr lang="ro-RO" sz="3000" dirty="0" smtClean="0"/>
              <a:t> </a:t>
            </a:r>
            <a:endParaRPr lang="en-US" dirty="0"/>
          </a:p>
        </p:txBody>
      </p:sp>
      <p:sp>
        <p:nvSpPr>
          <p:cNvPr id="5" name="TextBox 4"/>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ii</a:t>
            </a:r>
            <a:endParaRPr lang="en-US" sz="2000" b="1" dirty="0">
              <a:solidFill>
                <a:schemeClr val="bg1"/>
              </a:solidFill>
            </a:endParaRPr>
          </a:p>
        </p:txBody>
      </p:sp>
    </p:spTree>
    <p:extLst>
      <p:ext uri="{BB962C8B-B14F-4D97-AF65-F5344CB8AC3E}">
        <p14:creationId xmlns:p14="http://schemas.microsoft.com/office/powerpoint/2010/main" val="1344250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dirty="0" smtClean="0"/>
              <a:t>Echipa de formatori</a:t>
            </a:r>
            <a:endParaRPr lang="en-US" b="1" dirty="0"/>
          </a:p>
        </p:txBody>
      </p:sp>
      <p:sp>
        <p:nvSpPr>
          <p:cNvPr id="4" name="TextBox 3"/>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iii</a:t>
            </a:r>
            <a:endParaRPr lang="en-US" sz="2000" b="1" dirty="0">
              <a:solidFill>
                <a:schemeClr val="bg1"/>
              </a:solidFill>
            </a:endParaRPr>
          </a:p>
        </p:txBody>
      </p:sp>
    </p:spTree>
    <p:extLst>
      <p:ext uri="{BB962C8B-B14F-4D97-AF65-F5344CB8AC3E}">
        <p14:creationId xmlns:p14="http://schemas.microsoft.com/office/powerpoint/2010/main" val="2020278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dirty="0" smtClean="0"/>
              <a:t>Despre Centrul </a:t>
            </a:r>
            <a:r>
              <a:rPr lang="ro-RO" b="1" dirty="0" err="1" smtClean="0"/>
              <a:t>Mortenson</a:t>
            </a:r>
            <a:r>
              <a:rPr lang="ro-RO" b="1" dirty="0" smtClean="0"/>
              <a:t> </a:t>
            </a:r>
            <a:r>
              <a:rPr lang="en-US" b="1" dirty="0" smtClean="0"/>
              <a:t>:</a:t>
            </a:r>
            <a:endParaRPr lang="en-US" b="1" dirty="0"/>
          </a:p>
        </p:txBody>
      </p:sp>
      <p:sp>
        <p:nvSpPr>
          <p:cNvPr id="3" name="Content Placeholder 2"/>
          <p:cNvSpPr>
            <a:spLocks noGrp="1"/>
          </p:cNvSpPr>
          <p:nvPr>
            <p:ph idx="1"/>
          </p:nvPr>
        </p:nvSpPr>
        <p:spPr>
          <a:xfrm>
            <a:off x="282879" y="1747045"/>
            <a:ext cx="8362244" cy="4340139"/>
          </a:xfrm>
        </p:spPr>
        <p:txBody>
          <a:bodyPr>
            <a:noAutofit/>
          </a:bodyPr>
          <a:lstStyle/>
          <a:p>
            <a:pPr>
              <a:buSzPct val="97619"/>
            </a:pPr>
            <a:r>
              <a:rPr lang="ro-RO" sz="2300" dirty="0" smtClean="0">
                <a:solidFill>
                  <a:schemeClr val="dk1"/>
                </a:solidFill>
                <a:latin typeface="Calibri"/>
                <a:ea typeface="Calibri"/>
                <a:cs typeface="Calibri"/>
                <a:sym typeface="Calibri"/>
              </a:rPr>
              <a:t>Se află în incinta bibliotecii Universității Illinois din </a:t>
            </a:r>
            <a:r>
              <a:rPr lang="en-US" sz="2300" dirty="0" smtClean="0">
                <a:solidFill>
                  <a:schemeClr val="dk1"/>
                </a:solidFill>
                <a:latin typeface="Calibri"/>
                <a:ea typeface="Calibri"/>
                <a:cs typeface="Calibri"/>
                <a:sym typeface="Calibri"/>
              </a:rPr>
              <a:t>Urbana-Champaign</a:t>
            </a:r>
          </a:p>
          <a:p>
            <a:pPr>
              <a:buSzPct val="97619"/>
            </a:pPr>
            <a:endParaRPr lang="en-US" sz="600" dirty="0" smtClean="0">
              <a:solidFill>
                <a:schemeClr val="dk1"/>
              </a:solidFill>
              <a:latin typeface="Calibri"/>
              <a:ea typeface="Calibri"/>
              <a:cs typeface="Calibri"/>
              <a:sym typeface="Calibri"/>
            </a:endParaRPr>
          </a:p>
          <a:p>
            <a:pPr>
              <a:buSzPct val="97619"/>
            </a:pPr>
            <a:r>
              <a:rPr lang="ro-RO" sz="2300" dirty="0" smtClean="0">
                <a:solidFill>
                  <a:schemeClr val="dk1"/>
                </a:solidFill>
                <a:latin typeface="Calibri"/>
                <a:ea typeface="Calibri"/>
                <a:cs typeface="Calibri"/>
                <a:sym typeface="Calibri"/>
              </a:rPr>
              <a:t>A fost înființat grație celor două cadouri generoase oferite de </a:t>
            </a:r>
            <a:r>
              <a:rPr lang="en-US" sz="2300" dirty="0" smtClean="0">
                <a:solidFill>
                  <a:schemeClr val="dk1"/>
                </a:solidFill>
                <a:latin typeface="Calibri"/>
                <a:ea typeface="Calibri"/>
                <a:cs typeface="Calibri"/>
                <a:sym typeface="Calibri"/>
              </a:rPr>
              <a:t>C. Walter </a:t>
            </a:r>
            <a:r>
              <a:rPr lang="ro-RO" sz="2300" dirty="0" smtClean="0">
                <a:solidFill>
                  <a:schemeClr val="dk1"/>
                </a:solidFill>
                <a:latin typeface="Calibri"/>
                <a:ea typeface="Calibri"/>
                <a:cs typeface="Calibri"/>
                <a:sym typeface="Calibri"/>
              </a:rPr>
              <a:t>și </a:t>
            </a:r>
            <a:r>
              <a:rPr lang="en-US" sz="2300" dirty="0" smtClean="0">
                <a:solidFill>
                  <a:schemeClr val="dk1"/>
                </a:solidFill>
                <a:latin typeface="Calibri"/>
                <a:ea typeface="Calibri"/>
                <a:cs typeface="Calibri"/>
                <a:sym typeface="Calibri"/>
              </a:rPr>
              <a:t>Gerda B. Mortenson</a:t>
            </a:r>
          </a:p>
          <a:p>
            <a:pPr>
              <a:buSzPct val="97619"/>
            </a:pPr>
            <a:endParaRPr lang="en-US" sz="600" dirty="0" smtClean="0">
              <a:solidFill>
                <a:schemeClr val="dk1"/>
              </a:solidFill>
              <a:latin typeface="Calibri"/>
              <a:ea typeface="Calibri"/>
              <a:cs typeface="Calibri"/>
              <a:sym typeface="Calibri"/>
            </a:endParaRPr>
          </a:p>
          <a:p>
            <a:pPr>
              <a:buSzPct val="97619"/>
            </a:pPr>
            <a:r>
              <a:rPr lang="ro-RO" sz="2300" b="1" dirty="0" smtClean="0">
                <a:latin typeface="Calibri"/>
                <a:ea typeface="Calibri"/>
                <a:cs typeface="Calibri"/>
                <a:sym typeface="Calibri"/>
              </a:rPr>
              <a:t>Misiunea</a:t>
            </a:r>
            <a:r>
              <a:rPr lang="en-US" sz="2300" b="1" dirty="0">
                <a:ea typeface="Calibri"/>
                <a:cs typeface="Calibri"/>
                <a:sym typeface="Calibri"/>
              </a:rPr>
              <a:t>: </a:t>
            </a:r>
            <a:r>
              <a:rPr lang="en-US" sz="2300" dirty="0" err="1">
                <a:ea typeface="Calibri"/>
                <a:cs typeface="Calibri"/>
                <a:sym typeface="Calibri"/>
              </a:rPr>
              <a:t>Consolidarea</a:t>
            </a:r>
            <a:r>
              <a:rPr lang="en-US" sz="2300" dirty="0">
                <a:ea typeface="Calibri"/>
                <a:cs typeface="Calibri"/>
                <a:sym typeface="Calibri"/>
              </a:rPr>
              <a:t> </a:t>
            </a:r>
            <a:r>
              <a:rPr lang="ro-RO" sz="2300" dirty="0" smtClean="0">
                <a:ea typeface="Calibri"/>
                <a:cs typeface="Calibri"/>
                <a:sym typeface="Calibri"/>
              </a:rPr>
              <a:t>relațiilor </a:t>
            </a:r>
            <a:r>
              <a:rPr lang="en-US" sz="2300" dirty="0" err="1" smtClean="0">
                <a:ea typeface="Calibri"/>
                <a:cs typeface="Calibri"/>
                <a:sym typeface="Calibri"/>
              </a:rPr>
              <a:t>internaționale</a:t>
            </a:r>
            <a:r>
              <a:rPr lang="en-US" sz="2300" dirty="0" smtClean="0">
                <a:ea typeface="Calibri"/>
                <a:cs typeface="Calibri"/>
                <a:sym typeface="Calibri"/>
              </a:rPr>
              <a:t> </a:t>
            </a:r>
            <a:r>
              <a:rPr lang="en-US" sz="2300" dirty="0" err="1">
                <a:ea typeface="Calibri"/>
                <a:cs typeface="Calibri"/>
                <a:sym typeface="Calibri"/>
              </a:rPr>
              <a:t>între</a:t>
            </a:r>
            <a:r>
              <a:rPr lang="en-US" sz="2300" dirty="0">
                <a:ea typeface="Calibri"/>
                <a:cs typeface="Calibri"/>
                <a:sym typeface="Calibri"/>
              </a:rPr>
              <a:t> </a:t>
            </a:r>
            <a:r>
              <a:rPr lang="en-US" sz="2300" dirty="0" err="1">
                <a:ea typeface="Calibri"/>
                <a:cs typeface="Calibri"/>
                <a:sym typeface="Calibri"/>
              </a:rPr>
              <a:t>biblioteci</a:t>
            </a:r>
            <a:r>
              <a:rPr lang="en-US" sz="2300" dirty="0">
                <a:ea typeface="Calibri"/>
                <a:cs typeface="Calibri"/>
                <a:sym typeface="Calibri"/>
              </a:rPr>
              <a:t> </a:t>
            </a:r>
            <a:r>
              <a:rPr lang="en-US" sz="2300" dirty="0" err="1">
                <a:ea typeface="Calibri"/>
                <a:cs typeface="Calibri"/>
                <a:sym typeface="Calibri"/>
              </a:rPr>
              <a:t>și</a:t>
            </a:r>
            <a:r>
              <a:rPr lang="en-US" sz="2300" dirty="0">
                <a:ea typeface="Calibri"/>
                <a:cs typeface="Calibri"/>
                <a:sym typeface="Calibri"/>
              </a:rPr>
              <a:t> </a:t>
            </a:r>
            <a:r>
              <a:rPr lang="en-US" sz="2300" dirty="0" err="1">
                <a:ea typeface="Calibri"/>
                <a:cs typeface="Calibri"/>
                <a:sym typeface="Calibri"/>
              </a:rPr>
              <a:t>bibliotecari</a:t>
            </a:r>
            <a:r>
              <a:rPr lang="en-US" sz="2300" dirty="0">
                <a:ea typeface="Calibri"/>
                <a:cs typeface="Calibri"/>
                <a:sym typeface="Calibri"/>
              </a:rPr>
              <a:t> din </a:t>
            </a:r>
            <a:r>
              <a:rPr lang="en-US" sz="2300" dirty="0" err="1">
                <a:ea typeface="Calibri"/>
                <a:cs typeface="Calibri"/>
                <a:sym typeface="Calibri"/>
              </a:rPr>
              <a:t>întreaga</a:t>
            </a:r>
            <a:r>
              <a:rPr lang="en-US" sz="2300" dirty="0">
                <a:ea typeface="Calibri"/>
                <a:cs typeface="Calibri"/>
                <a:sym typeface="Calibri"/>
              </a:rPr>
              <a:t> </a:t>
            </a:r>
            <a:r>
              <a:rPr lang="en-US" sz="2300" dirty="0" err="1">
                <a:ea typeface="Calibri"/>
                <a:cs typeface="Calibri"/>
                <a:sym typeface="Calibri"/>
              </a:rPr>
              <a:t>lume</a:t>
            </a:r>
            <a:r>
              <a:rPr lang="en-US" sz="2300" dirty="0">
                <a:ea typeface="Calibri"/>
                <a:cs typeface="Calibri"/>
                <a:sym typeface="Calibri"/>
              </a:rPr>
              <a:t> </a:t>
            </a:r>
            <a:r>
              <a:rPr lang="en-US" sz="2300" dirty="0" err="1">
                <a:ea typeface="Calibri"/>
                <a:cs typeface="Calibri"/>
                <a:sym typeface="Calibri"/>
              </a:rPr>
              <a:t>pentru</a:t>
            </a:r>
            <a:r>
              <a:rPr lang="en-US" sz="2300" dirty="0">
                <a:ea typeface="Calibri"/>
                <a:cs typeface="Calibri"/>
                <a:sym typeface="Calibri"/>
              </a:rPr>
              <a:t> </a:t>
            </a:r>
            <a:r>
              <a:rPr lang="ro-RO" sz="2300" dirty="0" smtClean="0">
                <a:ea typeface="Calibri"/>
                <a:cs typeface="Calibri"/>
                <a:sym typeface="Calibri"/>
              </a:rPr>
              <a:t>a </a:t>
            </a:r>
            <a:r>
              <a:rPr lang="en-US" sz="2300" dirty="0" err="1" smtClean="0">
                <a:ea typeface="Calibri"/>
                <a:cs typeface="Calibri"/>
                <a:sym typeface="Calibri"/>
              </a:rPr>
              <a:t>promova</a:t>
            </a:r>
            <a:r>
              <a:rPr lang="en-US" sz="2300" dirty="0" smtClean="0">
                <a:ea typeface="Calibri"/>
                <a:cs typeface="Calibri"/>
                <a:sym typeface="Calibri"/>
              </a:rPr>
              <a:t> </a:t>
            </a:r>
            <a:r>
              <a:rPr lang="en-US" sz="2300" dirty="0" err="1" smtClean="0">
                <a:ea typeface="Calibri"/>
                <a:cs typeface="Calibri"/>
                <a:sym typeface="Calibri"/>
              </a:rPr>
              <a:t>educați</a:t>
            </a:r>
            <a:r>
              <a:rPr lang="ro-RO" sz="2300" dirty="0" smtClean="0">
                <a:ea typeface="Calibri"/>
                <a:cs typeface="Calibri"/>
                <a:sym typeface="Calibri"/>
              </a:rPr>
              <a:t>a</a:t>
            </a:r>
            <a:r>
              <a:rPr lang="en-US" sz="2300" dirty="0" smtClean="0">
                <a:ea typeface="Calibri"/>
                <a:cs typeface="Calibri"/>
                <a:sym typeface="Calibri"/>
              </a:rPr>
              <a:t>, </a:t>
            </a:r>
            <a:r>
              <a:rPr lang="en-US" sz="2300" dirty="0" err="1" smtClean="0">
                <a:ea typeface="Calibri"/>
                <a:cs typeface="Calibri"/>
                <a:sym typeface="Calibri"/>
              </a:rPr>
              <a:t>înțeleger</a:t>
            </a:r>
            <a:r>
              <a:rPr lang="ro-RO" sz="2300" dirty="0" smtClean="0">
                <a:ea typeface="Calibri"/>
                <a:cs typeface="Calibri"/>
                <a:sym typeface="Calibri"/>
              </a:rPr>
              <a:t>ea</a:t>
            </a:r>
            <a:r>
              <a:rPr lang="en-US" sz="2300" dirty="0" smtClean="0">
                <a:ea typeface="Calibri"/>
                <a:cs typeface="Calibri"/>
                <a:sym typeface="Calibri"/>
              </a:rPr>
              <a:t> </a:t>
            </a:r>
            <a:r>
              <a:rPr lang="en-US" sz="2300" dirty="0" err="1">
                <a:ea typeface="Calibri"/>
                <a:cs typeface="Calibri"/>
                <a:sym typeface="Calibri"/>
              </a:rPr>
              <a:t>și</a:t>
            </a:r>
            <a:r>
              <a:rPr lang="en-US" sz="2300" dirty="0">
                <a:ea typeface="Calibri"/>
                <a:cs typeface="Calibri"/>
                <a:sym typeface="Calibri"/>
              </a:rPr>
              <a:t> </a:t>
            </a:r>
            <a:r>
              <a:rPr lang="ro-RO" sz="2300" dirty="0" smtClean="0">
                <a:ea typeface="Calibri"/>
                <a:cs typeface="Calibri"/>
                <a:sym typeface="Calibri"/>
              </a:rPr>
              <a:t>pacea </a:t>
            </a:r>
            <a:r>
              <a:rPr lang="en-US" sz="2300" dirty="0" err="1" smtClean="0">
                <a:ea typeface="Calibri"/>
                <a:cs typeface="Calibri"/>
                <a:sym typeface="Calibri"/>
              </a:rPr>
              <a:t>internațional</a:t>
            </a:r>
            <a:r>
              <a:rPr lang="ro-RO" sz="2300" dirty="0" smtClean="0">
                <a:ea typeface="Calibri"/>
                <a:cs typeface="Calibri"/>
                <a:sym typeface="Calibri"/>
              </a:rPr>
              <a:t>ă. </a:t>
            </a:r>
            <a:r>
              <a:rPr lang="en-US" sz="2300" dirty="0" smtClean="0">
                <a:ea typeface="Calibri"/>
                <a:cs typeface="Calibri"/>
                <a:sym typeface="Calibri"/>
              </a:rPr>
              <a:t> </a:t>
            </a:r>
            <a:r>
              <a:rPr lang="ro-RO" sz="2300" dirty="0" smtClean="0">
                <a:ea typeface="Calibri"/>
                <a:cs typeface="Calibri"/>
                <a:sym typeface="Calibri"/>
              </a:rPr>
              <a:t/>
            </a:r>
            <a:br>
              <a:rPr lang="ro-RO" sz="2300" dirty="0" smtClean="0">
                <a:ea typeface="Calibri"/>
                <a:cs typeface="Calibri"/>
                <a:sym typeface="Calibri"/>
              </a:rPr>
            </a:br>
            <a:endParaRPr lang="en-US" sz="600" dirty="0" smtClean="0">
              <a:solidFill>
                <a:schemeClr val="dk1"/>
              </a:solidFill>
              <a:latin typeface="Calibri"/>
              <a:ea typeface="Calibri"/>
              <a:cs typeface="Calibri"/>
              <a:sym typeface="Calibri"/>
            </a:endParaRPr>
          </a:p>
          <a:p>
            <a:pPr>
              <a:buSzPct val="97619"/>
            </a:pPr>
            <a:r>
              <a:rPr lang="en-US" sz="2300" dirty="0" err="1">
                <a:solidFill>
                  <a:schemeClr val="dk1"/>
                </a:solidFill>
                <a:ea typeface="Calibri"/>
                <a:cs typeface="Calibri"/>
                <a:sym typeface="Calibri"/>
              </a:rPr>
              <a:t>Oferă</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programe</a:t>
            </a:r>
            <a:r>
              <a:rPr lang="en-US" sz="2300" dirty="0">
                <a:solidFill>
                  <a:schemeClr val="dk1"/>
                </a:solidFill>
                <a:ea typeface="Calibri"/>
                <a:cs typeface="Calibri"/>
                <a:sym typeface="Calibri"/>
              </a:rPr>
              <a:t> de </a:t>
            </a:r>
            <a:r>
              <a:rPr lang="en-US" sz="2300" dirty="0" err="1">
                <a:solidFill>
                  <a:schemeClr val="dk1"/>
                </a:solidFill>
                <a:ea typeface="Calibri"/>
                <a:cs typeface="Calibri"/>
                <a:sym typeface="Calibri"/>
              </a:rPr>
              <a:t>dezvoltare</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profesională</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parteneriate</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și</a:t>
            </a:r>
            <a:r>
              <a:rPr lang="en-US" sz="2300" dirty="0">
                <a:solidFill>
                  <a:schemeClr val="dk1"/>
                </a:solidFill>
                <a:ea typeface="Calibri"/>
                <a:cs typeface="Calibri"/>
                <a:sym typeface="Calibri"/>
              </a:rPr>
              <a:t> </a:t>
            </a:r>
            <a:r>
              <a:rPr lang="en-US" sz="2300" dirty="0" err="1" smtClean="0">
                <a:solidFill>
                  <a:schemeClr val="dk1"/>
                </a:solidFill>
                <a:ea typeface="Calibri"/>
                <a:cs typeface="Calibri"/>
                <a:sym typeface="Calibri"/>
              </a:rPr>
              <a:t>instruir</a:t>
            </a:r>
            <a:r>
              <a:rPr lang="ro-RO" sz="2300" dirty="0" smtClean="0">
                <a:solidFill>
                  <a:schemeClr val="dk1"/>
                </a:solidFill>
                <a:ea typeface="Calibri"/>
                <a:cs typeface="Calibri"/>
                <a:sym typeface="Calibri"/>
              </a:rPr>
              <a:t>i</a:t>
            </a:r>
            <a:r>
              <a:rPr lang="en-US" sz="2300" dirty="0" smtClean="0">
                <a:solidFill>
                  <a:schemeClr val="dk1"/>
                </a:solidFill>
                <a:ea typeface="Calibri"/>
                <a:cs typeface="Calibri"/>
                <a:sym typeface="Calibri"/>
              </a:rPr>
              <a:t> </a:t>
            </a:r>
            <a:r>
              <a:rPr lang="en-US" sz="2300" dirty="0" err="1">
                <a:solidFill>
                  <a:schemeClr val="dk1"/>
                </a:solidFill>
                <a:ea typeface="Calibri"/>
                <a:cs typeface="Calibri"/>
                <a:sym typeface="Calibri"/>
              </a:rPr>
              <a:t>în</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întreaga</a:t>
            </a:r>
            <a:r>
              <a:rPr lang="en-US" sz="2300" dirty="0">
                <a:solidFill>
                  <a:schemeClr val="dk1"/>
                </a:solidFill>
                <a:ea typeface="Calibri"/>
                <a:cs typeface="Calibri"/>
                <a:sym typeface="Calibri"/>
              </a:rPr>
              <a:t> </a:t>
            </a:r>
            <a:r>
              <a:rPr lang="en-US" sz="2300" dirty="0" err="1">
                <a:solidFill>
                  <a:schemeClr val="dk1"/>
                </a:solidFill>
                <a:ea typeface="Calibri"/>
                <a:cs typeface="Calibri"/>
                <a:sym typeface="Calibri"/>
              </a:rPr>
              <a:t>lume</a:t>
            </a:r>
            <a:r>
              <a:rPr lang="en-US" sz="2300" dirty="0" smtClean="0">
                <a:solidFill>
                  <a:schemeClr val="dk1"/>
                </a:solidFill>
                <a:ea typeface="Calibri"/>
                <a:cs typeface="Calibri"/>
                <a:sym typeface="Calibri"/>
              </a:rPr>
              <a:t>.</a:t>
            </a:r>
            <a:r>
              <a:rPr lang="ro-RO" sz="2300" dirty="0" smtClean="0">
                <a:solidFill>
                  <a:schemeClr val="dk1"/>
                </a:solidFill>
                <a:ea typeface="Calibri"/>
                <a:cs typeface="Calibri"/>
                <a:sym typeface="Calibri"/>
              </a:rPr>
              <a:t> </a:t>
            </a:r>
            <a:br>
              <a:rPr lang="ro-RO" sz="2300" dirty="0" smtClean="0">
                <a:solidFill>
                  <a:schemeClr val="dk1"/>
                </a:solidFill>
                <a:ea typeface="Calibri"/>
                <a:cs typeface="Calibri"/>
                <a:sym typeface="Calibri"/>
              </a:rPr>
            </a:br>
            <a:endParaRPr lang="en-US" sz="600" dirty="0" smtClean="0">
              <a:solidFill>
                <a:schemeClr val="dk1"/>
              </a:solidFill>
              <a:latin typeface="Calibri"/>
              <a:ea typeface="Calibri"/>
              <a:cs typeface="Calibri"/>
              <a:sym typeface="Calibri"/>
            </a:endParaRPr>
          </a:p>
          <a:p>
            <a:pPr>
              <a:buSzPct val="97619"/>
            </a:pPr>
            <a:r>
              <a:rPr lang="ro-RO" sz="2300" dirty="0" smtClean="0">
                <a:solidFill>
                  <a:schemeClr val="dk1"/>
                </a:solidFill>
                <a:latin typeface="Calibri"/>
                <a:ea typeface="Calibri"/>
                <a:cs typeface="Calibri"/>
                <a:sym typeface="Calibri"/>
              </a:rPr>
              <a:t>Peste 1300 lideri de biblioteci din peste 90 de țări au fost instruiți de acest centru - unicul de acest fel din lume. </a:t>
            </a:r>
            <a:endParaRPr lang="en-US" sz="2300" dirty="0" smtClean="0">
              <a:solidFill>
                <a:schemeClr val="dk1"/>
              </a:solidFill>
              <a:latin typeface="Calibri"/>
              <a:ea typeface="Calibri"/>
              <a:cs typeface="Calibri"/>
              <a:sym typeface="Calibri"/>
            </a:endParaRPr>
          </a:p>
          <a:p>
            <a:endParaRPr lang="en-US" sz="2300" dirty="0">
              <a:latin typeface="Calibri"/>
              <a:cs typeface="Calibri"/>
            </a:endParaRPr>
          </a:p>
        </p:txBody>
      </p:sp>
      <p:sp>
        <p:nvSpPr>
          <p:cNvPr id="5" name="TextBox 4"/>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iv</a:t>
            </a:r>
            <a:endParaRPr lang="en-US" sz="2000" b="1" dirty="0">
              <a:solidFill>
                <a:schemeClr val="bg1"/>
              </a:solidFill>
            </a:endParaRPr>
          </a:p>
        </p:txBody>
      </p:sp>
    </p:spTree>
    <p:extLst>
      <p:ext uri="{BB962C8B-B14F-4D97-AF65-F5344CB8AC3E}">
        <p14:creationId xmlns:p14="http://schemas.microsoft.com/office/powerpoint/2010/main" val="1516808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23074"/>
            <a:ext cx="8861122" cy="804334"/>
          </a:xfrm>
        </p:spPr>
        <p:txBody>
          <a:bodyPr>
            <a:noAutofit/>
          </a:bodyPr>
          <a:lstStyle/>
          <a:p>
            <a:r>
              <a:rPr lang="ro-RO" sz="3400" b="1" dirty="0" smtClean="0"/>
              <a:t>Consolidarea Liderilor Inovatori ai Bibliotecii </a:t>
            </a:r>
            <a:r>
              <a:rPr lang="en-US" sz="3400" b="1" dirty="0" smtClean="0"/>
              <a:t>(SILL)</a:t>
            </a:r>
            <a:endParaRPr lang="en-US" sz="3400" b="1" dirty="0"/>
          </a:p>
        </p:txBody>
      </p:sp>
      <p:sp>
        <p:nvSpPr>
          <p:cNvPr id="3" name="Content Placeholder 2"/>
          <p:cNvSpPr>
            <a:spLocks noGrp="1"/>
          </p:cNvSpPr>
          <p:nvPr>
            <p:ph idx="1"/>
          </p:nvPr>
        </p:nvSpPr>
        <p:spPr>
          <a:xfrm>
            <a:off x="457199" y="1679892"/>
            <a:ext cx="8418689" cy="4625284"/>
          </a:xfrm>
        </p:spPr>
        <p:txBody>
          <a:bodyPr>
            <a:noAutofit/>
          </a:bodyPr>
          <a:lstStyle/>
          <a:p>
            <a:pPr>
              <a:lnSpc>
                <a:spcPct val="120000"/>
              </a:lnSpc>
              <a:buSzPct val="97619"/>
            </a:pPr>
            <a:r>
              <a:rPr lang="ro-RO" sz="2100" dirty="0" smtClean="0">
                <a:solidFill>
                  <a:schemeClr val="dk1"/>
                </a:solidFill>
                <a:latin typeface="Calibri"/>
                <a:ea typeface="Calibri"/>
                <a:cs typeface="Calibri"/>
                <a:sym typeface="Calibri"/>
              </a:rPr>
              <a:t>Un proiect susținut de Fundația </a:t>
            </a:r>
            <a:r>
              <a:rPr lang="en-US" sz="2100" dirty="0" smtClean="0">
                <a:solidFill>
                  <a:schemeClr val="dk1"/>
                </a:solidFill>
                <a:latin typeface="Calibri"/>
                <a:ea typeface="Calibri"/>
                <a:cs typeface="Calibri"/>
                <a:sym typeface="Calibri"/>
              </a:rPr>
              <a:t>Bill &amp; Melinda Gates.</a:t>
            </a:r>
          </a:p>
          <a:p>
            <a:pPr>
              <a:lnSpc>
                <a:spcPct val="120000"/>
              </a:lnSpc>
              <a:buSzPct val="97619"/>
            </a:pPr>
            <a:endParaRPr lang="en-US" sz="500" dirty="0" smtClean="0">
              <a:solidFill>
                <a:schemeClr val="dk1"/>
              </a:solidFill>
              <a:latin typeface="Calibri"/>
              <a:ea typeface="Calibri"/>
              <a:cs typeface="Calibri"/>
              <a:sym typeface="Calibri"/>
            </a:endParaRPr>
          </a:p>
          <a:p>
            <a:pPr>
              <a:lnSpc>
                <a:spcPct val="120000"/>
              </a:lnSpc>
              <a:buSzPct val="97619"/>
            </a:pPr>
            <a:r>
              <a:rPr lang="ro-RO" sz="2100" dirty="0" smtClean="0">
                <a:cs typeface="Calibri"/>
              </a:rPr>
              <a:t>În întreaga lumea e</a:t>
            </a:r>
            <a:r>
              <a:rPr lang="en-US" sz="2100" dirty="0" err="1" smtClean="0">
                <a:cs typeface="Calibri"/>
              </a:rPr>
              <a:t>ste</a:t>
            </a:r>
            <a:r>
              <a:rPr lang="en-US" sz="2100" dirty="0" smtClean="0">
                <a:cs typeface="Calibri"/>
              </a:rPr>
              <a:t> </a:t>
            </a:r>
            <a:r>
              <a:rPr lang="en-US" sz="2100" dirty="0" err="1">
                <a:cs typeface="Calibri"/>
              </a:rPr>
              <a:t>nevoie</a:t>
            </a:r>
            <a:r>
              <a:rPr lang="en-US" sz="2100" dirty="0">
                <a:cs typeface="Calibri"/>
              </a:rPr>
              <a:t> de </a:t>
            </a:r>
            <a:r>
              <a:rPr lang="en-US" sz="2100" dirty="0" err="1">
                <a:cs typeface="Calibri"/>
              </a:rPr>
              <a:t>materiale</a:t>
            </a:r>
            <a:r>
              <a:rPr lang="en-US" sz="2100" dirty="0">
                <a:cs typeface="Calibri"/>
              </a:rPr>
              <a:t> </a:t>
            </a:r>
            <a:r>
              <a:rPr lang="ro-RO" sz="2100" dirty="0" smtClean="0">
                <a:cs typeface="Calibri"/>
              </a:rPr>
              <a:t>de instruire în domeniul </a:t>
            </a:r>
            <a:r>
              <a:rPr lang="ro-RO" sz="2100" dirty="0" err="1" smtClean="0">
                <a:cs typeface="Calibri"/>
              </a:rPr>
              <a:t>liderismului</a:t>
            </a:r>
            <a:r>
              <a:rPr lang="ro-RO" sz="2100" dirty="0" smtClean="0">
                <a:cs typeface="Calibri"/>
              </a:rPr>
              <a:t> bibliotecarilor </a:t>
            </a:r>
            <a:r>
              <a:rPr lang="en-US" sz="2100" dirty="0" err="1" smtClean="0">
                <a:cs typeface="Calibri"/>
              </a:rPr>
              <a:t>ușor</a:t>
            </a:r>
            <a:r>
              <a:rPr lang="en-US" sz="2100" dirty="0" smtClean="0">
                <a:cs typeface="Calibri"/>
              </a:rPr>
              <a:t> </a:t>
            </a:r>
            <a:r>
              <a:rPr lang="en-US" sz="2100" dirty="0">
                <a:cs typeface="Calibri"/>
              </a:rPr>
              <a:t>de </a:t>
            </a:r>
            <a:r>
              <a:rPr lang="en-US" sz="2100" dirty="0" err="1">
                <a:cs typeface="Calibri"/>
              </a:rPr>
              <a:t>utilizat</a:t>
            </a:r>
            <a:r>
              <a:rPr lang="en-US" sz="2100" dirty="0">
                <a:cs typeface="Calibri"/>
              </a:rPr>
              <a:t>, de </a:t>
            </a:r>
            <a:r>
              <a:rPr lang="en-US" sz="2100" dirty="0" err="1">
                <a:cs typeface="Calibri"/>
              </a:rPr>
              <a:t>înaltă</a:t>
            </a:r>
            <a:r>
              <a:rPr lang="en-US" sz="2100" dirty="0">
                <a:cs typeface="Calibri"/>
              </a:rPr>
              <a:t> </a:t>
            </a:r>
            <a:r>
              <a:rPr lang="en-US" sz="2100" dirty="0" err="1" smtClean="0">
                <a:cs typeface="Calibri"/>
              </a:rPr>
              <a:t>calitate</a:t>
            </a:r>
            <a:r>
              <a:rPr lang="ro-RO" sz="2100" dirty="0" smtClean="0">
                <a:cs typeface="Calibri"/>
              </a:rPr>
              <a:t> și</a:t>
            </a:r>
            <a:r>
              <a:rPr lang="en-US" sz="2100" dirty="0" smtClean="0">
                <a:cs typeface="Calibri"/>
              </a:rPr>
              <a:t> </a:t>
            </a:r>
            <a:r>
              <a:rPr lang="en-US" sz="2100" dirty="0">
                <a:cs typeface="Calibri"/>
              </a:rPr>
              <a:t>la </a:t>
            </a:r>
            <a:r>
              <a:rPr lang="en-US" sz="2100" dirty="0" err="1">
                <a:cs typeface="Calibri"/>
              </a:rPr>
              <a:t>prețuri</a:t>
            </a:r>
            <a:r>
              <a:rPr lang="en-US" sz="2100" dirty="0">
                <a:cs typeface="Calibri"/>
              </a:rPr>
              <a:t> </a:t>
            </a:r>
            <a:r>
              <a:rPr lang="en-US" sz="2100" dirty="0" err="1" smtClean="0">
                <a:cs typeface="Calibri"/>
              </a:rPr>
              <a:t>accesibile</a:t>
            </a:r>
            <a:r>
              <a:rPr lang="en-US" sz="2100" dirty="0" smtClean="0">
                <a:latin typeface="Calibri"/>
                <a:cs typeface="Calibri"/>
              </a:rPr>
              <a:t>.</a:t>
            </a:r>
          </a:p>
          <a:p>
            <a:pPr>
              <a:lnSpc>
                <a:spcPct val="120000"/>
              </a:lnSpc>
              <a:buSzPct val="97619"/>
            </a:pPr>
            <a:endParaRPr lang="en-US" sz="500" dirty="0" smtClean="0">
              <a:latin typeface="Calibri"/>
              <a:cs typeface="Calibri"/>
            </a:endParaRPr>
          </a:p>
          <a:p>
            <a:pPr>
              <a:lnSpc>
                <a:spcPct val="120000"/>
              </a:lnSpc>
              <a:buSzPct val="97619"/>
            </a:pPr>
            <a:r>
              <a:rPr lang="ro-RO" sz="2100" dirty="0" smtClean="0">
                <a:cs typeface="Calibri"/>
              </a:rPr>
              <a:t>Cursul </a:t>
            </a:r>
            <a:r>
              <a:rPr lang="en-US" sz="2100" dirty="0" err="1" smtClean="0">
                <a:cs typeface="Calibri"/>
              </a:rPr>
              <a:t>este</a:t>
            </a:r>
            <a:r>
              <a:rPr lang="en-US" sz="2100" dirty="0" smtClean="0">
                <a:cs typeface="Calibri"/>
              </a:rPr>
              <a:t> </a:t>
            </a:r>
            <a:r>
              <a:rPr lang="en-US" sz="2100" dirty="0" err="1">
                <a:cs typeface="Calibri"/>
              </a:rPr>
              <a:t>extrem</a:t>
            </a:r>
            <a:r>
              <a:rPr lang="en-US" sz="2100" dirty="0">
                <a:cs typeface="Calibri"/>
              </a:rPr>
              <a:t> de </a:t>
            </a:r>
            <a:r>
              <a:rPr lang="en-US" sz="2100" dirty="0" err="1" smtClean="0">
                <a:cs typeface="Calibri"/>
              </a:rPr>
              <a:t>interactiv</a:t>
            </a:r>
            <a:r>
              <a:rPr lang="en-US" sz="2100" dirty="0" smtClean="0">
                <a:cs typeface="Calibri"/>
              </a:rPr>
              <a:t> </a:t>
            </a:r>
            <a:r>
              <a:rPr lang="en-US" sz="2100" dirty="0" err="1">
                <a:cs typeface="Calibri"/>
              </a:rPr>
              <a:t>și</a:t>
            </a:r>
            <a:r>
              <a:rPr lang="en-US" sz="2100" dirty="0">
                <a:cs typeface="Calibri"/>
              </a:rPr>
              <a:t> </a:t>
            </a:r>
            <a:r>
              <a:rPr lang="en-US" sz="2100" dirty="0" err="1" smtClean="0">
                <a:cs typeface="Calibri"/>
              </a:rPr>
              <a:t>practic</a:t>
            </a:r>
            <a:r>
              <a:rPr lang="ro-RO" sz="2100" dirty="0" smtClean="0">
                <a:cs typeface="Calibri"/>
              </a:rPr>
              <a:t>,</a:t>
            </a:r>
            <a:r>
              <a:rPr lang="en-US" sz="2100" dirty="0" smtClean="0">
                <a:cs typeface="Calibri"/>
              </a:rPr>
              <a:t> </a:t>
            </a:r>
            <a:r>
              <a:rPr lang="en-US" sz="2100" dirty="0" err="1">
                <a:cs typeface="Calibri"/>
              </a:rPr>
              <a:t>și</a:t>
            </a:r>
            <a:r>
              <a:rPr lang="en-US" sz="2100" dirty="0">
                <a:cs typeface="Calibri"/>
              </a:rPr>
              <a:t> </a:t>
            </a:r>
            <a:r>
              <a:rPr lang="en-US" sz="2100" dirty="0" err="1">
                <a:cs typeface="Calibri"/>
              </a:rPr>
              <a:t>oferă</a:t>
            </a:r>
            <a:r>
              <a:rPr lang="en-US" sz="2100" dirty="0">
                <a:cs typeface="Calibri"/>
              </a:rPr>
              <a:t> </a:t>
            </a:r>
            <a:r>
              <a:rPr lang="ro-RO" sz="2100" dirty="0" smtClean="0">
                <a:cs typeface="Calibri"/>
              </a:rPr>
              <a:t>instruire în </a:t>
            </a:r>
            <a:r>
              <a:rPr lang="ro-RO" sz="2100" dirty="0" err="1" smtClean="0">
                <a:cs typeface="Calibri"/>
              </a:rPr>
              <a:t>liderism</a:t>
            </a:r>
            <a:r>
              <a:rPr lang="en-US" sz="2100" dirty="0" smtClean="0">
                <a:cs typeface="Calibri"/>
              </a:rPr>
              <a:t> </a:t>
            </a:r>
            <a:r>
              <a:rPr lang="en-US" sz="2100" dirty="0" err="1">
                <a:cs typeface="Calibri"/>
              </a:rPr>
              <a:t>multor</a:t>
            </a:r>
            <a:r>
              <a:rPr lang="en-US" sz="2100" dirty="0">
                <a:cs typeface="Calibri"/>
              </a:rPr>
              <a:t> </a:t>
            </a:r>
            <a:r>
              <a:rPr lang="en-US" sz="2100" dirty="0" err="1">
                <a:cs typeface="Calibri"/>
              </a:rPr>
              <a:t>bibliotecari</a:t>
            </a:r>
            <a:r>
              <a:rPr lang="en-US" sz="2100" dirty="0">
                <a:cs typeface="Calibri"/>
              </a:rPr>
              <a:t>, </a:t>
            </a:r>
            <a:r>
              <a:rPr lang="en-US" sz="2100" dirty="0" err="1">
                <a:cs typeface="Calibri"/>
              </a:rPr>
              <a:t>indiferent</a:t>
            </a:r>
            <a:r>
              <a:rPr lang="en-US" sz="2100" dirty="0">
                <a:cs typeface="Calibri"/>
              </a:rPr>
              <a:t> de </a:t>
            </a:r>
            <a:r>
              <a:rPr lang="en-US" sz="2100" dirty="0" err="1">
                <a:cs typeface="Calibri"/>
              </a:rPr>
              <a:t>rolul</a:t>
            </a:r>
            <a:r>
              <a:rPr lang="en-US" sz="2100" dirty="0">
                <a:cs typeface="Calibri"/>
              </a:rPr>
              <a:t> </a:t>
            </a:r>
            <a:r>
              <a:rPr lang="en-US" sz="2100" dirty="0" err="1">
                <a:cs typeface="Calibri"/>
              </a:rPr>
              <a:t>lor</a:t>
            </a:r>
            <a:r>
              <a:rPr lang="en-US" sz="2100" dirty="0">
                <a:cs typeface="Calibri"/>
              </a:rPr>
              <a:t> </a:t>
            </a:r>
            <a:r>
              <a:rPr lang="en-US" sz="2100" dirty="0" err="1">
                <a:cs typeface="Calibri"/>
              </a:rPr>
              <a:t>în</a:t>
            </a:r>
            <a:r>
              <a:rPr lang="en-US" sz="2100" dirty="0">
                <a:cs typeface="Calibri"/>
              </a:rPr>
              <a:t> </a:t>
            </a:r>
            <a:r>
              <a:rPr lang="en-US" sz="2100" dirty="0" err="1" smtClean="0">
                <a:cs typeface="Calibri"/>
              </a:rPr>
              <a:t>bibliotecă</a:t>
            </a:r>
            <a:r>
              <a:rPr lang="en-US" sz="2100" dirty="0" smtClean="0">
                <a:solidFill>
                  <a:schemeClr val="dk1"/>
                </a:solidFill>
                <a:latin typeface="Calibri"/>
                <a:ea typeface="Calibri"/>
                <a:cs typeface="Calibri"/>
                <a:sym typeface="Calibri"/>
              </a:rPr>
              <a:t>.</a:t>
            </a:r>
            <a:endParaRPr lang="en-US" sz="2100" dirty="0" smtClean="0">
              <a:latin typeface="Calibri"/>
              <a:cs typeface="Calibri"/>
            </a:endParaRPr>
          </a:p>
          <a:p>
            <a:pPr>
              <a:lnSpc>
                <a:spcPct val="120000"/>
              </a:lnSpc>
              <a:buSzPct val="97619"/>
            </a:pPr>
            <a:endParaRPr lang="en-US" sz="500" dirty="0" smtClean="0">
              <a:solidFill>
                <a:schemeClr val="dk1"/>
              </a:solidFill>
              <a:latin typeface="Calibri"/>
              <a:ea typeface="Calibri"/>
              <a:cs typeface="Calibri"/>
              <a:sym typeface="Calibri"/>
            </a:endParaRPr>
          </a:p>
          <a:p>
            <a:pPr>
              <a:lnSpc>
                <a:spcPct val="120000"/>
              </a:lnSpc>
              <a:buSzPct val="97619"/>
            </a:pPr>
            <a:r>
              <a:rPr lang="ro-RO" sz="2100" dirty="0" smtClean="0">
                <a:solidFill>
                  <a:schemeClr val="dk1"/>
                </a:solidFill>
                <a:latin typeface="Calibri"/>
                <a:ea typeface="Calibri"/>
                <a:cs typeface="Calibri"/>
                <a:sym typeface="Calibri"/>
              </a:rPr>
              <a:t>Elaborat de Centrul </a:t>
            </a:r>
            <a:r>
              <a:rPr lang="ro-RO" sz="2100" dirty="0" err="1" smtClean="0">
                <a:solidFill>
                  <a:schemeClr val="dk1"/>
                </a:solidFill>
                <a:latin typeface="Calibri"/>
                <a:ea typeface="Calibri"/>
                <a:cs typeface="Calibri"/>
                <a:sym typeface="Calibri"/>
              </a:rPr>
              <a:t>Mortenson</a:t>
            </a:r>
            <a:r>
              <a:rPr lang="ro-RO" sz="2100" dirty="0" smtClean="0">
                <a:solidFill>
                  <a:schemeClr val="dk1"/>
                </a:solidFill>
                <a:latin typeface="Calibri"/>
                <a:ea typeface="Calibri"/>
                <a:cs typeface="Calibri"/>
                <a:sym typeface="Calibri"/>
              </a:rPr>
              <a:t> pentru Programe Internaționale de Bibliotecă de la Universitatea Illinois din SUA. </a:t>
            </a:r>
            <a:endParaRPr lang="en-US" sz="2100" dirty="0" smtClean="0">
              <a:solidFill>
                <a:schemeClr val="dk1"/>
              </a:solidFill>
              <a:latin typeface="Calibri"/>
              <a:ea typeface="Calibri"/>
              <a:cs typeface="Calibri"/>
              <a:sym typeface="Calibri"/>
            </a:endParaRPr>
          </a:p>
          <a:p>
            <a:pPr marL="0" indent="0">
              <a:lnSpc>
                <a:spcPct val="120000"/>
              </a:lnSpc>
              <a:spcBef>
                <a:spcPts val="410"/>
              </a:spcBef>
              <a:buSzPct val="97619"/>
              <a:buNone/>
            </a:pPr>
            <a:endParaRPr lang="en-US" sz="500" dirty="0" smtClean="0">
              <a:solidFill>
                <a:schemeClr val="dk1"/>
              </a:solidFill>
              <a:latin typeface="Calibri"/>
              <a:ea typeface="Calibri"/>
              <a:cs typeface="Calibri"/>
              <a:sym typeface="Calibri"/>
            </a:endParaRPr>
          </a:p>
          <a:p>
            <a:pPr>
              <a:lnSpc>
                <a:spcPct val="120000"/>
              </a:lnSpc>
              <a:spcBef>
                <a:spcPts val="410"/>
              </a:spcBef>
              <a:buSzPct val="97619"/>
            </a:pPr>
            <a:r>
              <a:rPr lang="ro-RO" sz="2100" dirty="0" smtClean="0">
                <a:solidFill>
                  <a:schemeClr val="dk1"/>
                </a:solidFill>
                <a:latin typeface="Calibri"/>
                <a:ea typeface="Calibri"/>
                <a:cs typeface="Calibri"/>
                <a:sym typeface="Calibri"/>
              </a:rPr>
              <a:t>Materialele au fost testate în </a:t>
            </a:r>
            <a:r>
              <a:rPr lang="en-US" sz="2100" dirty="0" smtClean="0">
                <a:solidFill>
                  <a:schemeClr val="dk1"/>
                </a:solidFill>
                <a:latin typeface="Calibri"/>
                <a:ea typeface="Calibri"/>
                <a:cs typeface="Calibri"/>
                <a:sym typeface="Calibri"/>
              </a:rPr>
              <a:t>Namibia, Myanmar, Haiti, Armenia, India, Nepal</a:t>
            </a:r>
            <a:r>
              <a:rPr lang="ro-RO" sz="2100" dirty="0" smtClean="0">
                <a:solidFill>
                  <a:schemeClr val="dk1"/>
                </a:solidFill>
                <a:latin typeface="Calibri"/>
                <a:ea typeface="Calibri"/>
                <a:cs typeface="Calibri"/>
                <a:sym typeface="Calibri"/>
              </a:rPr>
              <a:t> și </a:t>
            </a:r>
            <a:r>
              <a:rPr lang="en-US" sz="2100" dirty="0" smtClean="0">
                <a:solidFill>
                  <a:schemeClr val="dk1"/>
                </a:solidFill>
                <a:latin typeface="Calibri"/>
                <a:ea typeface="Calibri"/>
                <a:cs typeface="Calibri"/>
                <a:sym typeface="Calibri"/>
              </a:rPr>
              <a:t>Bhutan.</a:t>
            </a:r>
          </a:p>
        </p:txBody>
      </p:sp>
      <p:sp>
        <p:nvSpPr>
          <p:cNvPr id="5" name="TextBox 4"/>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v</a:t>
            </a:r>
            <a:endParaRPr lang="en-US" sz="2000" b="1" dirty="0">
              <a:solidFill>
                <a:schemeClr val="bg1"/>
              </a:solidFill>
            </a:endParaRPr>
          </a:p>
        </p:txBody>
      </p:sp>
    </p:spTree>
    <p:extLst>
      <p:ext uri="{BB962C8B-B14F-4D97-AF65-F5344CB8AC3E}">
        <p14:creationId xmlns:p14="http://schemas.microsoft.com/office/powerpoint/2010/main" val="3035598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715288"/>
            <a:ext cx="6976289" cy="757676"/>
          </a:xfrm>
        </p:spPr>
        <p:txBody>
          <a:bodyPr/>
          <a:lstStyle/>
          <a:p>
            <a:r>
              <a:rPr lang="ro-RO" b="1" dirty="0" smtClean="0"/>
              <a:t>Cursul de instruire </a:t>
            </a:r>
            <a:r>
              <a:rPr lang="en-US" b="1" dirty="0" smtClean="0"/>
              <a:t>SILL</a:t>
            </a:r>
            <a:endParaRPr lang="en-US" b="1" dirty="0"/>
          </a:p>
        </p:txBody>
      </p:sp>
      <p:sp>
        <p:nvSpPr>
          <p:cNvPr id="3" name="Content Placeholder 2"/>
          <p:cNvSpPr>
            <a:spLocks noGrp="1"/>
          </p:cNvSpPr>
          <p:nvPr>
            <p:ph idx="1"/>
          </p:nvPr>
        </p:nvSpPr>
        <p:spPr>
          <a:xfrm>
            <a:off x="457200" y="1472964"/>
            <a:ext cx="8229600" cy="5156436"/>
          </a:xfrm>
        </p:spPr>
        <p:txBody>
          <a:bodyPr>
            <a:normAutofit fontScale="62500" lnSpcReduction="20000"/>
          </a:bodyPr>
          <a:lstStyle/>
          <a:p>
            <a:pPr indent="0">
              <a:lnSpc>
                <a:spcPct val="120000"/>
              </a:lnSpc>
              <a:buNone/>
            </a:pPr>
            <a:r>
              <a:rPr lang="en-US" sz="3600" dirty="0" err="1"/>
              <a:t>Bibliotecile</a:t>
            </a:r>
            <a:r>
              <a:rPr lang="en-US" sz="3600" dirty="0"/>
              <a:t> </a:t>
            </a:r>
            <a:r>
              <a:rPr lang="en-US" sz="3600" dirty="0" err="1"/>
              <a:t>inovatoare</a:t>
            </a:r>
            <a:r>
              <a:rPr lang="en-US" sz="3600" dirty="0"/>
              <a:t> </a:t>
            </a:r>
            <a:r>
              <a:rPr lang="ro-RO" sz="3600" dirty="0" smtClean="0"/>
              <a:t>sunt niște </a:t>
            </a:r>
            <a:r>
              <a:rPr lang="en-US" sz="3600" dirty="0" err="1" smtClean="0"/>
              <a:t>elemente</a:t>
            </a:r>
            <a:r>
              <a:rPr lang="en-US" sz="3600" dirty="0" smtClean="0"/>
              <a:t> </a:t>
            </a:r>
            <a:r>
              <a:rPr lang="en-US" sz="3600" dirty="0" err="1"/>
              <a:t>critice</a:t>
            </a:r>
            <a:r>
              <a:rPr lang="en-US" sz="3600" dirty="0"/>
              <a:t> ale </a:t>
            </a:r>
            <a:r>
              <a:rPr lang="en-US" sz="3600" dirty="0" err="1"/>
              <a:t>comunității</a:t>
            </a:r>
            <a:r>
              <a:rPr lang="en-US" sz="3600" dirty="0"/>
              <a:t>, </a:t>
            </a:r>
            <a:r>
              <a:rPr lang="ro-RO" sz="3600" dirty="0" smtClean="0"/>
              <a:t>oferind </a:t>
            </a:r>
            <a:r>
              <a:rPr lang="en-US" sz="3600" dirty="0" err="1" smtClean="0"/>
              <a:t>servicii</a:t>
            </a:r>
            <a:r>
              <a:rPr lang="en-US" sz="3600" dirty="0" smtClean="0"/>
              <a:t> </a:t>
            </a:r>
            <a:r>
              <a:rPr lang="ro-RO" sz="3600" dirty="0" smtClean="0"/>
              <a:t>ce </a:t>
            </a:r>
            <a:r>
              <a:rPr lang="en-US" sz="3600" dirty="0" err="1" smtClean="0"/>
              <a:t>aduc</a:t>
            </a:r>
            <a:r>
              <a:rPr lang="en-US" sz="3600" dirty="0" smtClean="0"/>
              <a:t> </a:t>
            </a:r>
            <a:r>
              <a:rPr lang="en-US" sz="3600" dirty="0" err="1"/>
              <a:t>informații</a:t>
            </a:r>
            <a:r>
              <a:rPr lang="en-US" sz="3600" dirty="0"/>
              <a:t>, </a:t>
            </a:r>
            <a:r>
              <a:rPr lang="en-US" sz="3600" dirty="0" err="1"/>
              <a:t>în</a:t>
            </a:r>
            <a:r>
              <a:rPr lang="en-US" sz="3600" dirty="0"/>
              <a:t> </a:t>
            </a:r>
            <a:r>
              <a:rPr lang="en-US" sz="3600" dirty="0" err="1"/>
              <a:t>toate</a:t>
            </a:r>
            <a:r>
              <a:rPr lang="en-US" sz="3600" dirty="0"/>
              <a:t> </a:t>
            </a:r>
            <a:r>
              <a:rPr lang="en-US" sz="3600" dirty="0" err="1"/>
              <a:t>formatele</a:t>
            </a:r>
            <a:r>
              <a:rPr lang="en-US" sz="3600" dirty="0"/>
              <a:t>, </a:t>
            </a:r>
            <a:r>
              <a:rPr lang="en-US" sz="3600" dirty="0" err="1"/>
              <a:t>tuturor</a:t>
            </a:r>
            <a:r>
              <a:rPr lang="en-US" sz="3600" dirty="0"/>
              <a:t> </a:t>
            </a:r>
            <a:r>
              <a:rPr lang="ro-RO" sz="3600" dirty="0" smtClean="0"/>
              <a:t>membrilor </a:t>
            </a:r>
            <a:r>
              <a:rPr lang="ro-RO" sz="3600" dirty="0" err="1" smtClean="0"/>
              <a:t>domunității</a:t>
            </a:r>
            <a:r>
              <a:rPr lang="ro-RO" sz="3600" dirty="0" smtClean="0"/>
              <a:t>. </a:t>
            </a:r>
            <a:br>
              <a:rPr lang="ro-RO" sz="3600" dirty="0" smtClean="0"/>
            </a:br>
            <a:endParaRPr lang="ro-RO" sz="3600" dirty="0" smtClean="0"/>
          </a:p>
          <a:p>
            <a:pPr indent="0">
              <a:lnSpc>
                <a:spcPct val="120000"/>
              </a:lnSpc>
              <a:buNone/>
            </a:pPr>
            <a:r>
              <a:rPr lang="en-US" sz="3700" dirty="0" err="1"/>
              <a:t>Bibliotecile</a:t>
            </a:r>
            <a:r>
              <a:rPr lang="en-US" sz="3700" dirty="0"/>
              <a:t> </a:t>
            </a:r>
            <a:r>
              <a:rPr lang="en-US" sz="3700" dirty="0" err="1"/>
              <a:t>inovatoare</a:t>
            </a:r>
            <a:r>
              <a:rPr lang="en-US" sz="3700" dirty="0"/>
              <a:t> au </a:t>
            </a:r>
            <a:r>
              <a:rPr lang="en-US" sz="3700" dirty="0" err="1"/>
              <a:t>nevoie</a:t>
            </a:r>
            <a:r>
              <a:rPr lang="en-US" sz="3700" dirty="0"/>
              <a:t> de </a:t>
            </a:r>
            <a:r>
              <a:rPr lang="en-US" sz="3700" dirty="0" err="1"/>
              <a:t>lideri</a:t>
            </a:r>
            <a:r>
              <a:rPr lang="en-US" sz="3700" dirty="0"/>
              <a:t> </a:t>
            </a:r>
            <a:r>
              <a:rPr lang="en-US" sz="3700" dirty="0" err="1" smtClean="0"/>
              <a:t>inovato</a:t>
            </a:r>
            <a:r>
              <a:rPr lang="ro-RO" sz="3700" dirty="0" err="1" smtClean="0"/>
              <a:t>ri</a:t>
            </a:r>
            <a:r>
              <a:rPr lang="en-US" sz="3700" dirty="0" smtClean="0"/>
              <a:t>. </a:t>
            </a:r>
            <a:r>
              <a:rPr lang="en-US" sz="3700" dirty="0" err="1"/>
              <a:t>Bibliotecarii</a:t>
            </a:r>
            <a:r>
              <a:rPr lang="en-US" sz="3700" dirty="0"/>
              <a:t> </a:t>
            </a:r>
            <a:r>
              <a:rPr lang="en-US" sz="3700" dirty="0" err="1"/>
              <a:t>și</a:t>
            </a:r>
            <a:r>
              <a:rPr lang="en-US" sz="3700" dirty="0"/>
              <a:t> </a:t>
            </a:r>
            <a:r>
              <a:rPr lang="en-US" sz="3700" dirty="0" err="1"/>
              <a:t>personalul</a:t>
            </a:r>
            <a:r>
              <a:rPr lang="en-US" sz="3700" dirty="0"/>
              <a:t> </a:t>
            </a:r>
            <a:r>
              <a:rPr lang="en-US" sz="3700" dirty="0" err="1"/>
              <a:t>bibliotecilor</a:t>
            </a:r>
            <a:r>
              <a:rPr lang="en-US" sz="3700" dirty="0"/>
              <a:t> </a:t>
            </a:r>
            <a:r>
              <a:rPr lang="en-US" sz="3700" dirty="0" err="1"/>
              <a:t>trebuie</a:t>
            </a:r>
            <a:r>
              <a:rPr lang="en-US" sz="3700" dirty="0"/>
              <a:t> </a:t>
            </a:r>
            <a:r>
              <a:rPr lang="en-US" sz="3700" dirty="0" err="1"/>
              <a:t>să</a:t>
            </a:r>
            <a:r>
              <a:rPr lang="en-US" sz="3700" dirty="0"/>
              <a:t> </a:t>
            </a:r>
            <a:r>
              <a:rPr lang="en-US" sz="3700" dirty="0" err="1"/>
              <a:t>devină</a:t>
            </a:r>
            <a:r>
              <a:rPr lang="en-US" sz="3700" dirty="0"/>
              <a:t> </a:t>
            </a:r>
            <a:r>
              <a:rPr lang="en-US" sz="3700" dirty="0" err="1" smtClean="0"/>
              <a:t>bibliotecari</a:t>
            </a:r>
            <a:r>
              <a:rPr lang="ro-RO" sz="3700" dirty="0" smtClean="0"/>
              <a:t>-</a:t>
            </a:r>
            <a:r>
              <a:rPr lang="en-US" sz="3700" dirty="0" err="1" smtClean="0"/>
              <a:t>lideri</a:t>
            </a:r>
            <a:r>
              <a:rPr lang="en-US" sz="3700" dirty="0" smtClean="0"/>
              <a:t>, </a:t>
            </a:r>
            <a:r>
              <a:rPr lang="en-US" sz="3700" dirty="0" err="1"/>
              <a:t>dispuși</a:t>
            </a:r>
            <a:r>
              <a:rPr lang="en-US" sz="3700" dirty="0"/>
              <a:t> </a:t>
            </a:r>
            <a:r>
              <a:rPr lang="en-US" sz="3700" dirty="0" err="1" smtClean="0"/>
              <a:t>să</a:t>
            </a:r>
            <a:r>
              <a:rPr lang="ro-RO" sz="3700" dirty="0" smtClean="0"/>
              <a:t>-și</a:t>
            </a:r>
            <a:r>
              <a:rPr lang="en-US" sz="3700" dirty="0" smtClean="0"/>
              <a:t> </a:t>
            </a:r>
            <a:r>
              <a:rPr lang="ro-RO" sz="3700" dirty="0" smtClean="0"/>
              <a:t>schimbe</a:t>
            </a:r>
            <a:r>
              <a:rPr lang="en-US" sz="3700" dirty="0" smtClean="0"/>
              <a:t> </a:t>
            </a:r>
            <a:r>
              <a:rPr lang="en-US" sz="3700" dirty="0"/>
              <a:t>status quo-</a:t>
            </a:r>
            <a:r>
              <a:rPr lang="en-US" sz="3700" dirty="0" err="1"/>
              <a:t>ul</a:t>
            </a:r>
            <a:r>
              <a:rPr lang="en-US" sz="3700" dirty="0"/>
              <a:t> </a:t>
            </a:r>
            <a:r>
              <a:rPr lang="en-US" sz="3700" dirty="0" err="1"/>
              <a:t>pentru</a:t>
            </a:r>
            <a:r>
              <a:rPr lang="en-US" sz="3700" dirty="0"/>
              <a:t> a </a:t>
            </a:r>
            <a:r>
              <a:rPr lang="en-US" sz="3700" dirty="0" err="1"/>
              <a:t>oferi</a:t>
            </a:r>
            <a:r>
              <a:rPr lang="en-US" sz="3700" dirty="0"/>
              <a:t> </a:t>
            </a:r>
            <a:r>
              <a:rPr lang="en-US" sz="3700" dirty="0" err="1"/>
              <a:t>servicii</a:t>
            </a:r>
            <a:r>
              <a:rPr lang="en-US" sz="3700" dirty="0"/>
              <a:t> </a:t>
            </a:r>
            <a:r>
              <a:rPr lang="en-US" sz="3700" dirty="0" err="1"/>
              <a:t>valoroase</a:t>
            </a:r>
            <a:r>
              <a:rPr lang="en-US" sz="3700" dirty="0"/>
              <a:t> </a:t>
            </a:r>
            <a:r>
              <a:rPr lang="en-US" sz="3700" dirty="0" err="1"/>
              <a:t>utilizatorilor</a:t>
            </a:r>
            <a:r>
              <a:rPr lang="en-US" sz="3700" dirty="0"/>
              <a:t> </a:t>
            </a:r>
            <a:r>
              <a:rPr lang="en-US" sz="3700" dirty="0" err="1"/>
              <a:t>lor</a:t>
            </a:r>
            <a:r>
              <a:rPr lang="en-US" sz="3700" dirty="0" smtClean="0"/>
              <a:t>.</a:t>
            </a:r>
            <a:r>
              <a:rPr lang="ro-RO" sz="3700" dirty="0" smtClean="0"/>
              <a:t> </a:t>
            </a:r>
            <a:br>
              <a:rPr lang="ro-RO" sz="3700" dirty="0" smtClean="0"/>
            </a:br>
            <a:endParaRPr lang="ro-RO" sz="1900" dirty="0" smtClean="0"/>
          </a:p>
          <a:p>
            <a:pPr indent="0">
              <a:lnSpc>
                <a:spcPct val="120000"/>
              </a:lnSpc>
              <a:buNone/>
            </a:pPr>
            <a:r>
              <a:rPr lang="ro-RO" sz="3700" dirty="0" smtClean="0"/>
              <a:t>Acest curs de bază </a:t>
            </a:r>
            <a:r>
              <a:rPr lang="en-US" sz="3700" dirty="0" err="1" smtClean="0"/>
              <a:t>este</a:t>
            </a:r>
            <a:r>
              <a:rPr lang="en-US" sz="3700" dirty="0" smtClean="0"/>
              <a:t> </a:t>
            </a:r>
            <a:r>
              <a:rPr lang="en-US" sz="3700" dirty="0" err="1" smtClean="0"/>
              <a:t>conceput</a:t>
            </a:r>
            <a:r>
              <a:rPr lang="en-US" sz="3700" dirty="0" smtClean="0"/>
              <a:t> </a:t>
            </a:r>
            <a:r>
              <a:rPr lang="en-US" sz="3700" dirty="0" err="1"/>
              <a:t>pentru</a:t>
            </a:r>
            <a:r>
              <a:rPr lang="en-US" sz="3700" dirty="0"/>
              <a:t> </a:t>
            </a:r>
            <a:r>
              <a:rPr lang="en-US" sz="3700" dirty="0" err="1" smtClean="0"/>
              <a:t>întreg</a:t>
            </a:r>
            <a:r>
              <a:rPr lang="ro-RO" sz="3700" dirty="0" err="1" smtClean="0"/>
              <a:t>ul</a:t>
            </a:r>
            <a:r>
              <a:rPr lang="en-US" sz="3700" dirty="0" smtClean="0"/>
              <a:t> personal</a:t>
            </a:r>
            <a:r>
              <a:rPr lang="ro-RO" sz="3700" dirty="0" smtClean="0"/>
              <a:t> de</a:t>
            </a:r>
            <a:r>
              <a:rPr lang="en-US" sz="3700" dirty="0" smtClean="0"/>
              <a:t> </a:t>
            </a:r>
            <a:r>
              <a:rPr lang="en-US" sz="3700" dirty="0" err="1" smtClean="0"/>
              <a:t>bibliotec</a:t>
            </a:r>
            <a:r>
              <a:rPr lang="ro-RO" sz="3700" dirty="0" smtClean="0"/>
              <a:t>ă</a:t>
            </a:r>
            <a:r>
              <a:rPr lang="en-US" sz="3700" dirty="0" smtClean="0"/>
              <a:t>. </a:t>
            </a:r>
            <a:r>
              <a:rPr lang="ro-RO" sz="3700" dirty="0" smtClean="0"/>
              <a:t>În urma lui, p</a:t>
            </a:r>
            <a:r>
              <a:rPr lang="en-US" sz="3700" dirty="0" err="1" smtClean="0"/>
              <a:t>articipanții</a:t>
            </a:r>
            <a:r>
              <a:rPr lang="en-US" sz="3700" dirty="0" smtClean="0"/>
              <a:t> </a:t>
            </a:r>
            <a:r>
              <a:rPr lang="ro-RO" sz="3700" dirty="0" smtClean="0"/>
              <a:t>vor putea aprecia mai bine </a:t>
            </a:r>
            <a:r>
              <a:rPr lang="en-US" sz="3700" dirty="0" err="1" smtClean="0"/>
              <a:t>proprii</a:t>
            </a:r>
            <a:r>
              <a:rPr lang="ro-RO" sz="3700" dirty="0" smtClean="0"/>
              <a:t>le</a:t>
            </a:r>
            <a:r>
              <a:rPr lang="en-US" sz="3700" dirty="0" smtClean="0"/>
              <a:t> </a:t>
            </a:r>
            <a:r>
              <a:rPr lang="en-US" sz="3700" dirty="0" err="1"/>
              <a:t>abilități</a:t>
            </a:r>
            <a:r>
              <a:rPr lang="en-US" sz="3700" dirty="0"/>
              <a:t> de </a:t>
            </a:r>
            <a:r>
              <a:rPr lang="ro-RO" sz="3700" dirty="0" smtClean="0"/>
              <a:t>lider</a:t>
            </a:r>
            <a:r>
              <a:rPr lang="en-US" sz="3700" dirty="0" smtClean="0"/>
              <a:t>, </a:t>
            </a:r>
            <a:r>
              <a:rPr lang="en-US" sz="3700" dirty="0" err="1" smtClean="0"/>
              <a:t>strategi</a:t>
            </a:r>
            <a:r>
              <a:rPr lang="ro-RO" sz="3700" dirty="0" smtClean="0"/>
              <a:t>a</a:t>
            </a:r>
            <a:r>
              <a:rPr lang="en-US" sz="3700" dirty="0" smtClean="0"/>
              <a:t> </a:t>
            </a:r>
            <a:r>
              <a:rPr lang="en-US" sz="3700" dirty="0"/>
              <a:t>de </a:t>
            </a:r>
            <a:r>
              <a:rPr lang="en-US" sz="3700" dirty="0" err="1"/>
              <a:t>rezolvare</a:t>
            </a:r>
            <a:r>
              <a:rPr lang="en-US" sz="3700" dirty="0"/>
              <a:t> a </a:t>
            </a:r>
            <a:r>
              <a:rPr lang="en-US" sz="3700" dirty="0" err="1"/>
              <a:t>problemelor</a:t>
            </a:r>
            <a:r>
              <a:rPr lang="en-US" sz="3700" dirty="0"/>
              <a:t> </a:t>
            </a:r>
            <a:r>
              <a:rPr lang="en-US" sz="3700" dirty="0" err="1"/>
              <a:t>și</a:t>
            </a:r>
            <a:r>
              <a:rPr lang="en-US" sz="3700" dirty="0"/>
              <a:t> </a:t>
            </a:r>
            <a:r>
              <a:rPr lang="ro-RO" sz="3700" dirty="0" smtClean="0"/>
              <a:t>vor putea crea </a:t>
            </a:r>
            <a:r>
              <a:rPr lang="en-US" sz="3700" dirty="0" smtClean="0"/>
              <a:t>un </a:t>
            </a:r>
            <a:r>
              <a:rPr lang="en-US" sz="3700" dirty="0"/>
              <a:t>plan de </a:t>
            </a:r>
            <a:r>
              <a:rPr lang="en-US" sz="3700" dirty="0" err="1"/>
              <a:t>implementare</a:t>
            </a:r>
            <a:r>
              <a:rPr lang="en-US" sz="3700" dirty="0"/>
              <a:t> a </a:t>
            </a:r>
            <a:r>
              <a:rPr lang="en-US" sz="3700" dirty="0" err="1"/>
              <a:t>unei</a:t>
            </a:r>
            <a:r>
              <a:rPr lang="en-US" sz="3700" dirty="0"/>
              <a:t> </a:t>
            </a:r>
            <a:r>
              <a:rPr lang="en-US" sz="3700" dirty="0" err="1"/>
              <a:t>idei</a:t>
            </a:r>
            <a:r>
              <a:rPr lang="en-US" sz="3700" dirty="0"/>
              <a:t> </a:t>
            </a:r>
            <a:r>
              <a:rPr lang="en-US" sz="3700" dirty="0" err="1"/>
              <a:t>inovatoare</a:t>
            </a:r>
            <a:r>
              <a:rPr lang="en-US" sz="3700" dirty="0"/>
              <a:t> </a:t>
            </a:r>
            <a:r>
              <a:rPr lang="en-US" sz="3700" dirty="0" err="1"/>
              <a:t>în</a:t>
            </a:r>
            <a:r>
              <a:rPr lang="en-US" sz="3700" dirty="0"/>
              <a:t> biblioteca </a:t>
            </a:r>
            <a:r>
              <a:rPr lang="en-US" sz="3700" dirty="0" err="1"/>
              <a:t>lor</a:t>
            </a:r>
            <a:r>
              <a:rPr lang="en-US" sz="3700" dirty="0" smtClean="0"/>
              <a:t>.</a:t>
            </a:r>
            <a:endParaRPr lang="ro-RO" sz="3700" dirty="0" smtClean="0"/>
          </a:p>
        </p:txBody>
      </p:sp>
      <p:sp>
        <p:nvSpPr>
          <p:cNvPr id="4" name="TextBox 3"/>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a:solidFill>
                  <a:schemeClr val="bg1"/>
                </a:solidFill>
              </a:rPr>
              <a:t>v</a:t>
            </a:r>
            <a:r>
              <a:rPr lang="en-US" sz="2000" b="1" dirty="0" smtClean="0">
                <a:solidFill>
                  <a:schemeClr val="bg1"/>
                </a:solidFill>
              </a:rPr>
              <a:t>i</a:t>
            </a:r>
            <a:endParaRPr lang="en-US" sz="2000" b="1" dirty="0">
              <a:solidFill>
                <a:schemeClr val="bg1"/>
              </a:solidFill>
            </a:endParaRPr>
          </a:p>
        </p:txBody>
      </p:sp>
    </p:spTree>
    <p:extLst>
      <p:ext uri="{BB962C8B-B14F-4D97-AF65-F5344CB8AC3E}">
        <p14:creationId xmlns:p14="http://schemas.microsoft.com/office/powerpoint/2010/main" val="2761840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81"/>
          <p:cNvPicPr preferRelativeResize="0">
            <a:picLocks/>
          </p:cNvPicPr>
          <p:nvPr/>
        </p:nvPicPr>
        <p:blipFill rotWithShape="1">
          <a:blip r:embed="rId3">
            <a:alphaModFix/>
            <a:extLst>
              <a:ext uri="{28A0092B-C50C-407E-A947-70E740481C1C}">
                <a14:useLocalDpi xmlns:a14="http://schemas.microsoft.com/office/drawing/2010/main"/>
              </a:ext>
            </a:extLst>
          </a:blip>
          <a:srcRect/>
          <a:stretch/>
        </p:blipFill>
        <p:spPr>
          <a:xfrm>
            <a:off x="1911681" y="1216547"/>
            <a:ext cx="5437468" cy="4778033"/>
          </a:xfrm>
          <a:prstGeom prst="rect">
            <a:avLst/>
          </a:prstGeom>
          <a:noFill/>
          <a:ln>
            <a:noFill/>
          </a:ln>
        </p:spPr>
      </p:pic>
      <p:sp>
        <p:nvSpPr>
          <p:cNvPr id="3" name="TextBox 2"/>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vii</a:t>
            </a:r>
            <a:endParaRPr lang="en-US" sz="2000" b="1" dirty="0">
              <a:solidFill>
                <a:schemeClr val="bg1"/>
              </a:solidFill>
            </a:endParaRPr>
          </a:p>
        </p:txBody>
      </p:sp>
    </p:spTree>
    <p:extLst>
      <p:ext uri="{BB962C8B-B14F-4D97-AF65-F5344CB8AC3E}">
        <p14:creationId xmlns:p14="http://schemas.microsoft.com/office/powerpoint/2010/main" val="3814955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Așteptările voastre</a:t>
            </a:r>
            <a:endParaRPr lang="en-US" b="1" dirty="0"/>
          </a:p>
        </p:txBody>
      </p:sp>
      <p:sp>
        <p:nvSpPr>
          <p:cNvPr id="3" name="Content Placeholder 2"/>
          <p:cNvSpPr>
            <a:spLocks noGrp="1"/>
          </p:cNvSpPr>
          <p:nvPr>
            <p:ph idx="1"/>
          </p:nvPr>
        </p:nvSpPr>
        <p:spPr>
          <a:xfrm>
            <a:off x="642470" y="1786024"/>
            <a:ext cx="7814235" cy="4340139"/>
          </a:xfrm>
        </p:spPr>
        <p:txBody>
          <a:bodyPr/>
          <a:lstStyle/>
          <a:p>
            <a:pPr marL="0" indent="0" algn="ctr">
              <a:buNone/>
            </a:pPr>
            <a:endParaRPr lang="en-US" sz="1000" dirty="0" smtClean="0"/>
          </a:p>
          <a:p>
            <a:pPr marL="0" indent="0" algn="ctr">
              <a:buNone/>
            </a:pPr>
            <a:r>
              <a:rPr lang="ro-RO" sz="2800" dirty="0" smtClean="0"/>
              <a:t>Haideți să discutăm câteva minute despre ce sperați să învățați în timpul acestei instruiri în leadership</a:t>
            </a:r>
            <a:endParaRPr lang="en-US" dirty="0"/>
          </a:p>
        </p:txBody>
      </p:sp>
      <p:pic>
        <p:nvPicPr>
          <p:cNvPr id="8" name="Picture 7"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2119" y="3944470"/>
            <a:ext cx="2032000" cy="2032000"/>
          </a:xfrm>
          <a:prstGeom prst="rect">
            <a:avLst/>
          </a:prstGeom>
        </p:spPr>
      </p:pic>
      <p:pic>
        <p:nvPicPr>
          <p:cNvPr id="4" name="Picture 3" descr="Untitled design.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4463" y="3155257"/>
            <a:ext cx="1502790" cy="1282272"/>
          </a:xfrm>
          <a:prstGeom prst="rect">
            <a:avLst/>
          </a:prstGeom>
        </p:spPr>
      </p:pic>
      <p:sp>
        <p:nvSpPr>
          <p:cNvPr id="6" name="TextBox 5"/>
          <p:cNvSpPr txBox="1"/>
          <p:nvPr/>
        </p:nvSpPr>
        <p:spPr>
          <a:xfrm>
            <a:off x="8599714" y="6457890"/>
            <a:ext cx="544287"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viii</a:t>
            </a:r>
            <a:endParaRPr lang="en-US" sz="2000" b="1" dirty="0">
              <a:solidFill>
                <a:schemeClr val="bg1"/>
              </a:solidFill>
            </a:endParaRPr>
          </a:p>
        </p:txBody>
      </p:sp>
    </p:spTree>
    <p:extLst>
      <p:ext uri="{BB962C8B-B14F-4D97-AF65-F5344CB8AC3E}">
        <p14:creationId xmlns:p14="http://schemas.microsoft.com/office/powerpoint/2010/main" val="1479619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dirty="0" smtClean="0"/>
              <a:t>Structura cursului de leadership</a:t>
            </a:r>
            <a:endParaRPr lang="en-US" b="1" dirty="0"/>
          </a:p>
        </p:txBody>
      </p:sp>
      <p:sp>
        <p:nvSpPr>
          <p:cNvPr id="5" name="TextBox 4"/>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ix</a:t>
            </a:r>
            <a:endParaRPr lang="en-US" sz="2000" b="1"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1101" b="3897"/>
          <a:stretch/>
        </p:blipFill>
        <p:spPr>
          <a:xfrm>
            <a:off x="1159348" y="1684543"/>
            <a:ext cx="6637115" cy="4597204"/>
          </a:xfrm>
          <a:prstGeom prst="rect">
            <a:avLst/>
          </a:prstGeom>
        </p:spPr>
      </p:pic>
      <p:sp>
        <p:nvSpPr>
          <p:cNvPr id="4" name="Rectangle 3"/>
          <p:cNvSpPr/>
          <p:nvPr/>
        </p:nvSpPr>
        <p:spPr>
          <a:xfrm>
            <a:off x="1581912" y="3163824"/>
            <a:ext cx="1645920" cy="2103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sz="1200" b="1" dirty="0" smtClean="0">
                <a:solidFill>
                  <a:schemeClr val="accent1"/>
                </a:solidFill>
              </a:rPr>
              <a:t>Stil de leadership</a:t>
            </a:r>
            <a:endParaRPr lang="en-US" sz="1200" b="1" dirty="0">
              <a:solidFill>
                <a:schemeClr val="accent1"/>
              </a:solidFill>
            </a:endParaRPr>
          </a:p>
        </p:txBody>
      </p:sp>
      <p:sp>
        <p:nvSpPr>
          <p:cNvPr id="6" name="Rectangle 5"/>
          <p:cNvSpPr/>
          <p:nvPr/>
        </p:nvSpPr>
        <p:spPr>
          <a:xfrm>
            <a:off x="3227832" y="3163824"/>
            <a:ext cx="1203313" cy="2103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sz="1200" b="1" dirty="0" smtClean="0">
                <a:solidFill>
                  <a:srgbClr val="92D050"/>
                </a:solidFill>
              </a:rPr>
              <a:t>Inovație</a:t>
            </a:r>
            <a:endParaRPr lang="en-US" sz="1200" b="1" dirty="0">
              <a:solidFill>
                <a:srgbClr val="92D050"/>
              </a:solidFill>
            </a:endParaRPr>
          </a:p>
        </p:txBody>
      </p:sp>
      <p:sp>
        <p:nvSpPr>
          <p:cNvPr id="7" name="Rectangle 6"/>
          <p:cNvSpPr/>
          <p:nvPr/>
        </p:nvSpPr>
        <p:spPr>
          <a:xfrm>
            <a:off x="4548979" y="3163824"/>
            <a:ext cx="1203313" cy="2103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sz="1200" b="1" dirty="0" smtClean="0">
                <a:solidFill>
                  <a:schemeClr val="tx2">
                    <a:lumMod val="75000"/>
                  </a:schemeClr>
                </a:solidFill>
              </a:rPr>
              <a:t>Planificare</a:t>
            </a:r>
            <a:endParaRPr lang="en-US" sz="1200" b="1" dirty="0">
              <a:solidFill>
                <a:schemeClr val="tx2">
                  <a:lumMod val="75000"/>
                </a:schemeClr>
              </a:solidFill>
            </a:endParaRPr>
          </a:p>
        </p:txBody>
      </p:sp>
      <p:sp>
        <p:nvSpPr>
          <p:cNvPr id="8" name="Rectangle 7"/>
          <p:cNvSpPr/>
          <p:nvPr/>
        </p:nvSpPr>
        <p:spPr>
          <a:xfrm>
            <a:off x="5752292" y="3160776"/>
            <a:ext cx="1645920" cy="21031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sz="1200" b="1" dirty="0" smtClean="0">
                <a:solidFill>
                  <a:srgbClr val="F36C24"/>
                </a:solidFill>
              </a:rPr>
              <a:t>Comunicare</a:t>
            </a:r>
            <a:endParaRPr lang="en-US" sz="1200" b="1" dirty="0">
              <a:solidFill>
                <a:srgbClr val="F36C24"/>
              </a:solidFill>
            </a:endParaRPr>
          </a:p>
        </p:txBody>
      </p:sp>
      <p:sp>
        <p:nvSpPr>
          <p:cNvPr id="9" name="Rectangle 8"/>
          <p:cNvSpPr/>
          <p:nvPr/>
        </p:nvSpPr>
        <p:spPr>
          <a:xfrm>
            <a:off x="3867912" y="4215384"/>
            <a:ext cx="1234440" cy="228600"/>
          </a:xfrm>
          <a:prstGeom prst="rect">
            <a:avLst/>
          </a:prstGeom>
          <a:solidFill>
            <a:schemeClr val="tx2">
              <a:lumMod val="75000"/>
            </a:schemeClr>
          </a:solidFill>
          <a:ln>
            <a:solidFill>
              <a:schemeClr val="tx2">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dirty="0" smtClean="0"/>
              <a:t>REZULTATE</a:t>
            </a:r>
            <a:endParaRPr lang="en-US" dirty="0"/>
          </a:p>
        </p:txBody>
      </p:sp>
      <p:sp>
        <p:nvSpPr>
          <p:cNvPr id="10" name="Rectangle 9"/>
          <p:cNvSpPr/>
          <p:nvPr/>
        </p:nvSpPr>
        <p:spPr>
          <a:xfrm>
            <a:off x="1874520" y="4757164"/>
            <a:ext cx="5523692" cy="1738444"/>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ro-RO" b="1" dirty="0" smtClean="0">
                <a:solidFill>
                  <a:srgbClr val="F36C24"/>
                </a:solidFill>
              </a:rPr>
              <a:t>Bibliotecarii sunt mai bine pregătiți să:</a:t>
            </a:r>
          </a:p>
          <a:p>
            <a:pPr marL="285750" indent="-285750" algn="ctr">
              <a:buFont typeface="Arial" panose="020B0604020202020204" pitchFamily="34" charset="0"/>
              <a:buChar char="•"/>
            </a:pPr>
            <a:r>
              <a:rPr lang="ro-RO" sz="1200" b="1" dirty="0">
                <a:solidFill>
                  <a:srgbClr val="02266C"/>
                </a:solidFill>
              </a:rPr>
              <a:t>I</a:t>
            </a:r>
            <a:r>
              <a:rPr lang="ro-RO" sz="1200" b="1" dirty="0" smtClean="0">
                <a:solidFill>
                  <a:srgbClr val="02266C"/>
                </a:solidFill>
              </a:rPr>
              <a:t>a inițiativa</a:t>
            </a:r>
            <a:endParaRPr lang="ro-RO" sz="1200" b="1" dirty="0">
              <a:solidFill>
                <a:srgbClr val="02266C"/>
              </a:solidFill>
            </a:endParaRPr>
          </a:p>
          <a:p>
            <a:pPr marL="285750" indent="-285750" algn="ctr">
              <a:buFont typeface="Arial" panose="020B0604020202020204" pitchFamily="34" charset="0"/>
              <a:buChar char="•"/>
            </a:pPr>
            <a:r>
              <a:rPr lang="ro-RO" sz="1200" b="1" dirty="0" smtClean="0">
                <a:solidFill>
                  <a:srgbClr val="02266C"/>
                </a:solidFill>
              </a:rPr>
              <a:t>Soluționeze probleme</a:t>
            </a:r>
          </a:p>
          <a:p>
            <a:pPr marL="285750" indent="-285750" algn="ctr">
              <a:buFont typeface="Arial" panose="020B0604020202020204" pitchFamily="34" charset="0"/>
              <a:buChar char="•"/>
            </a:pPr>
            <a:r>
              <a:rPr lang="ro-RO" sz="1200" b="1" dirty="0" smtClean="0">
                <a:solidFill>
                  <a:srgbClr val="02266C"/>
                </a:solidFill>
              </a:rPr>
              <a:t>Fie inovativi</a:t>
            </a:r>
          </a:p>
          <a:p>
            <a:pPr marL="285750" indent="-285750" algn="ctr">
              <a:buFont typeface="Arial" panose="020B0604020202020204" pitchFamily="34" charset="0"/>
              <a:buChar char="•"/>
            </a:pPr>
            <a:r>
              <a:rPr lang="ro-RO" sz="1200" b="1" dirty="0" smtClean="0">
                <a:solidFill>
                  <a:srgbClr val="02266C"/>
                </a:solidFill>
              </a:rPr>
              <a:t>Comunice cu alții</a:t>
            </a:r>
          </a:p>
          <a:p>
            <a:pPr marL="285750" indent="-285750" algn="ctr">
              <a:buFont typeface="Arial" panose="020B0604020202020204" pitchFamily="34" charset="0"/>
              <a:buChar char="•"/>
            </a:pPr>
            <a:r>
              <a:rPr lang="ro-RO" sz="1200" b="1" dirty="0" smtClean="0">
                <a:solidFill>
                  <a:srgbClr val="02266C"/>
                </a:solidFill>
              </a:rPr>
              <a:t>Înțeleagă propriul stil de leadership și comunicare</a:t>
            </a:r>
          </a:p>
          <a:p>
            <a:pPr marL="285750" indent="-285750" algn="ctr">
              <a:buFont typeface="Arial" panose="020B0604020202020204" pitchFamily="34" charset="0"/>
              <a:buChar char="•"/>
            </a:pPr>
            <a:r>
              <a:rPr lang="ro-RO" sz="1200" b="1" dirty="0" smtClean="0">
                <a:solidFill>
                  <a:srgbClr val="02266C"/>
                </a:solidFill>
              </a:rPr>
              <a:t>Implementeze planuri de acțiune</a:t>
            </a:r>
          </a:p>
          <a:p>
            <a:pPr marL="285750" indent="-285750" algn="ctr">
              <a:buFont typeface="Arial" panose="020B0604020202020204" pitchFamily="34" charset="0"/>
              <a:buChar char="•"/>
            </a:pPr>
            <a:endParaRPr lang="ro-RO" sz="1400" dirty="0" smtClean="0">
              <a:solidFill>
                <a:srgbClr val="02266C"/>
              </a:solidFill>
            </a:endParaRPr>
          </a:p>
          <a:p>
            <a:pPr marL="285750" indent="-285750" algn="ctr">
              <a:buFont typeface="Arial" panose="020B0604020202020204" pitchFamily="34" charset="0"/>
              <a:buChar char="•"/>
            </a:pPr>
            <a:endParaRPr lang="ro-RO" sz="1400" dirty="0" smtClean="0">
              <a:solidFill>
                <a:srgbClr val="02266C"/>
              </a:solidFill>
            </a:endParaRPr>
          </a:p>
          <a:p>
            <a:pPr marL="285750" indent="-285750" algn="ctr">
              <a:buFont typeface="Arial" panose="020B0604020202020204" pitchFamily="34" charset="0"/>
              <a:buChar char="•"/>
            </a:pPr>
            <a:endParaRPr lang="ro-RO" sz="1400" dirty="0" smtClean="0">
              <a:solidFill>
                <a:srgbClr val="02266C"/>
              </a:solidFill>
            </a:endParaRPr>
          </a:p>
        </p:txBody>
      </p:sp>
    </p:spTree>
    <p:extLst>
      <p:ext uri="{BB962C8B-B14F-4D97-AF65-F5344CB8AC3E}">
        <p14:creationId xmlns:p14="http://schemas.microsoft.com/office/powerpoint/2010/main" val="2683139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Regulile cursului</a:t>
            </a:r>
            <a:endParaRPr lang="en-US" b="1" dirty="0"/>
          </a:p>
        </p:txBody>
      </p:sp>
      <p:sp>
        <p:nvSpPr>
          <p:cNvPr id="3" name="Content Placeholder 2"/>
          <p:cNvSpPr>
            <a:spLocks noGrp="1"/>
          </p:cNvSpPr>
          <p:nvPr>
            <p:ph idx="1"/>
          </p:nvPr>
        </p:nvSpPr>
        <p:spPr/>
        <p:txBody>
          <a:bodyPr/>
          <a:lstStyle/>
          <a:p>
            <a:pPr marL="457200" indent="-381000">
              <a:buSzPct val="100000"/>
            </a:pPr>
            <a:r>
              <a:rPr lang="ro-RO" sz="3000" dirty="0" smtClean="0"/>
              <a:t>Distrați-vă</a:t>
            </a:r>
            <a:endParaRPr lang="en-US" sz="3000" dirty="0" smtClean="0"/>
          </a:p>
          <a:p>
            <a:pPr marL="457200" indent="-381000">
              <a:buSzPct val="100000"/>
            </a:pPr>
            <a:r>
              <a:rPr lang="ro-RO" sz="3000" dirty="0" smtClean="0"/>
              <a:t>Discutați și râdeți</a:t>
            </a:r>
            <a:endParaRPr lang="en-US" sz="3000" dirty="0" smtClean="0"/>
          </a:p>
          <a:p>
            <a:pPr marL="457200" indent="-381000">
              <a:buSzPct val="100000"/>
            </a:pPr>
            <a:r>
              <a:rPr lang="ro-RO" sz="3000" dirty="0" smtClean="0"/>
              <a:t>Nu întârziați la sesiuni </a:t>
            </a:r>
          </a:p>
          <a:p>
            <a:pPr marL="457200" indent="-381000">
              <a:buSzPct val="100000"/>
            </a:pPr>
            <a:r>
              <a:rPr lang="ro-RO" sz="3000" dirty="0" smtClean="0"/>
              <a:t>Deconectați sunetul telefoanelor </a:t>
            </a:r>
          </a:p>
          <a:p>
            <a:pPr marL="457200" indent="-381000">
              <a:buSzPct val="100000"/>
            </a:pPr>
            <a:r>
              <a:rPr lang="ro-RO" sz="3000" dirty="0" smtClean="0"/>
              <a:t>Respectați opiniile celorlalți </a:t>
            </a:r>
          </a:p>
          <a:p>
            <a:pPr marL="457200" indent="-381000">
              <a:buSzPct val="100000"/>
            </a:pPr>
            <a:r>
              <a:rPr lang="ro-RO" sz="3000" dirty="0" smtClean="0"/>
              <a:t>Adresați întrebări</a:t>
            </a:r>
            <a:endParaRPr lang="en-US" sz="3000" dirty="0" smtClean="0"/>
          </a:p>
          <a:p>
            <a:pPr marL="0" indent="0">
              <a:buNone/>
            </a:pPr>
            <a:endParaRPr lang="en-US" dirty="0"/>
          </a:p>
        </p:txBody>
      </p:sp>
      <p:pic>
        <p:nvPicPr>
          <p:cNvPr id="4" name="Picture 3" descr="Untitled design (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2815" y="1786024"/>
            <a:ext cx="2136588" cy="2136588"/>
          </a:xfrm>
          <a:prstGeom prst="rect">
            <a:avLst/>
          </a:prstGeom>
        </p:spPr>
      </p:pic>
      <p:sp>
        <p:nvSpPr>
          <p:cNvPr id="5" name="TextBox 4"/>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a:t>
            </a:r>
            <a:endParaRPr lang="en-US" sz="2000" b="1" dirty="0">
              <a:solidFill>
                <a:schemeClr val="bg1"/>
              </a:solidFill>
            </a:endParaRPr>
          </a:p>
        </p:txBody>
      </p:sp>
    </p:spTree>
    <p:extLst>
      <p:ext uri="{BB962C8B-B14F-4D97-AF65-F5344CB8AC3E}">
        <p14:creationId xmlns:p14="http://schemas.microsoft.com/office/powerpoint/2010/main" val="3743414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217"/>
          <p:cNvSpPr txBox="1">
            <a:spLocks/>
          </p:cNvSpPr>
          <p:nvPr/>
        </p:nvSpPr>
        <p:spPr>
          <a:xfrm>
            <a:off x="801493" y="1198627"/>
            <a:ext cx="8229600" cy="5012490"/>
          </a:xfrm>
          <a:prstGeom prst="rect">
            <a:avLst/>
          </a:prstGeom>
          <a:noFill/>
          <a:ln>
            <a:noFill/>
          </a:ln>
        </p:spPr>
        <p:txBody>
          <a:bodyPr lIns="91425" tIns="91425" rIns="91425" bIns="91425" anchor="t" anchorCtr="0">
            <a:noAutofit/>
          </a:bodyPr>
          <a:lstStyle>
            <a:defPPr marR="0" algn="l" rtl="0">
              <a:lnSpc>
                <a:spcPct val="100000"/>
              </a:lnSpc>
              <a:spcBef>
                <a:spcPts val="0"/>
              </a:spcBef>
              <a:spcAft>
                <a:spcPts val="0"/>
              </a:spcAft>
            </a:defPPr>
            <a:lvl1pPr marL="0" marR="0" indent="0" algn="ctr" rtl="0">
              <a:lnSpc>
                <a:spcPct val="100000"/>
              </a:lnSpc>
              <a:spcBef>
                <a:spcPts val="64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1pPr>
            <a:lvl2pPr marL="457200" marR="0" indent="0" algn="ctr" rtl="0">
              <a:lnSpc>
                <a:spcPct val="100000"/>
              </a:lnSpc>
              <a:spcBef>
                <a:spcPts val="56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2pPr>
            <a:lvl3pPr marL="914400" marR="0" indent="0" algn="ctr" rtl="0">
              <a:lnSpc>
                <a:spcPct val="100000"/>
              </a:lnSpc>
              <a:spcBef>
                <a:spcPts val="48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3pPr>
            <a:lvl4pPr marL="1371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4pPr>
            <a:lvl5pPr marL="1828800" marR="0" indent="0" algn="ctr" rtl="0">
              <a:lnSpc>
                <a:spcPct val="100000"/>
              </a:lnSpc>
              <a:spcBef>
                <a:spcPts val="36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5pPr>
            <a:lvl6pPr marL="22860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6pPr>
            <a:lvl7pPr marL="27432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7pPr>
            <a:lvl8pPr marL="32004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8pPr>
            <a:lvl9pPr marL="3657600" marR="0" indent="0" algn="ctr" rtl="0">
              <a:lnSpc>
                <a:spcPct val="100000"/>
              </a:lnSpc>
              <a:spcBef>
                <a:spcPts val="400"/>
              </a:spcBef>
              <a:spcAft>
                <a:spcPts val="0"/>
              </a:spcAft>
              <a:buClr>
                <a:srgbClr val="888888"/>
              </a:buClr>
              <a:buFont typeface="Arial"/>
              <a:buNone/>
              <a:defRPr sz="1400" b="0" i="0" u="none" strike="noStrike" cap="none" baseline="0">
                <a:solidFill>
                  <a:srgbClr val="000000"/>
                </a:solidFill>
                <a:latin typeface="Arial"/>
                <a:ea typeface="Arial"/>
                <a:cs typeface="Arial"/>
                <a:sym typeface="Arial"/>
                <a:rtl val="0"/>
              </a:defRPr>
            </a:lvl9pPr>
          </a:lstStyle>
          <a:p>
            <a:pPr marL="76200" algn="l">
              <a:spcBef>
                <a:spcPts val="0"/>
              </a:spcBef>
              <a:buClr>
                <a:schemeClr val="dk1"/>
              </a:buClr>
              <a:buSzPct val="100000"/>
            </a:pPr>
            <a:r>
              <a:rPr lang="ro-RO" sz="2700" dirty="0" smtClean="0">
                <a:latin typeface="Calibri"/>
                <a:cs typeface="Calibri"/>
              </a:rPr>
              <a:t>Fiecare echipă trebuie să aleagă un nume al echipei, asemănător cu:</a:t>
            </a:r>
            <a:endParaRPr lang="en-US" sz="2700" dirty="0">
              <a:latin typeface="Calibri"/>
              <a:cs typeface="Calibri"/>
            </a:endParaRPr>
          </a:p>
          <a:p>
            <a:pPr marL="533400" lvl="1" algn="l">
              <a:spcBef>
                <a:spcPts val="0"/>
              </a:spcBef>
              <a:buClr>
                <a:schemeClr val="dk1"/>
              </a:buClr>
              <a:buSzPct val="100000"/>
            </a:pPr>
            <a:r>
              <a:rPr lang="en-US" sz="2800" dirty="0">
                <a:latin typeface="Calibri"/>
                <a:cs typeface="Calibri"/>
              </a:rPr>
              <a:t>	</a:t>
            </a:r>
          </a:p>
          <a:p>
            <a:pPr marL="533400" lvl="1" algn="l">
              <a:spcBef>
                <a:spcPts val="0"/>
              </a:spcBef>
              <a:buClr>
                <a:schemeClr val="dk1"/>
              </a:buClr>
              <a:buSzPct val="100000"/>
            </a:pPr>
            <a:r>
              <a:rPr lang="en-US" sz="2800" b="1" dirty="0">
                <a:latin typeface="Calibri"/>
                <a:cs typeface="Calibri"/>
              </a:rPr>
              <a:t>			</a:t>
            </a:r>
            <a:r>
              <a:rPr lang="en-US" sz="2800" b="1" dirty="0" smtClean="0">
                <a:latin typeface="Calibri"/>
                <a:cs typeface="Calibri"/>
              </a:rPr>
              <a:t>		</a:t>
            </a:r>
            <a:r>
              <a:rPr lang="ro-RO" sz="2800" b="1" dirty="0" smtClean="0">
                <a:latin typeface="Calibri"/>
                <a:cs typeface="Calibri"/>
              </a:rPr>
              <a:t>Leii rapizi</a:t>
            </a:r>
            <a:endParaRPr lang="en-US" sz="2800" b="1" dirty="0">
              <a:latin typeface="Calibri"/>
              <a:cs typeface="Calibri"/>
            </a:endParaRPr>
          </a:p>
          <a:p>
            <a:pPr marL="914400" lvl="1" indent="-381000" algn="l">
              <a:spcBef>
                <a:spcPts val="0"/>
              </a:spcBef>
              <a:buClr>
                <a:schemeClr val="dk1"/>
              </a:buClr>
              <a:buSzPct val="100000"/>
              <a:buFont typeface="Arial"/>
              <a:buChar char="•"/>
            </a:pPr>
            <a:endParaRPr lang="en-US" sz="2800" b="1" dirty="0">
              <a:latin typeface="Calibri"/>
              <a:cs typeface="Calibri"/>
            </a:endParaRPr>
          </a:p>
          <a:p>
            <a:pPr marL="914400" lvl="1" indent="-381000" algn="l">
              <a:spcBef>
                <a:spcPts val="0"/>
              </a:spcBef>
              <a:buClr>
                <a:schemeClr val="dk1"/>
              </a:buClr>
              <a:buSzPct val="100000"/>
              <a:buFont typeface="Arial"/>
              <a:buChar char="•"/>
            </a:pPr>
            <a:endParaRPr lang="en-US" sz="4000" b="1" dirty="0">
              <a:latin typeface="Calibri"/>
              <a:cs typeface="Calibri"/>
            </a:endParaRPr>
          </a:p>
          <a:p>
            <a:pPr marL="533400" lvl="1" algn="l">
              <a:spcBef>
                <a:spcPts val="0"/>
              </a:spcBef>
              <a:buClr>
                <a:schemeClr val="dk1"/>
              </a:buClr>
              <a:buSzPct val="100000"/>
            </a:pPr>
            <a:r>
              <a:rPr lang="en-US" sz="2800" b="1" dirty="0">
                <a:latin typeface="Calibri"/>
                <a:cs typeface="Calibri"/>
              </a:rPr>
              <a:t>	</a:t>
            </a:r>
            <a:r>
              <a:rPr lang="en-US" sz="2800" b="1" dirty="0" smtClean="0">
                <a:latin typeface="Calibri"/>
                <a:cs typeface="Calibri"/>
              </a:rPr>
              <a:t>				</a:t>
            </a:r>
            <a:r>
              <a:rPr lang="ro-RO" sz="2800" b="1" dirty="0" smtClean="0">
                <a:latin typeface="Calibri"/>
                <a:cs typeface="Calibri"/>
              </a:rPr>
              <a:t>Maimuțele deștepte</a:t>
            </a:r>
            <a:endParaRPr lang="en-US" sz="2800" b="1" dirty="0">
              <a:latin typeface="Calibri"/>
              <a:cs typeface="Calibri"/>
            </a:endParaRPr>
          </a:p>
          <a:p>
            <a:pPr marL="914400" lvl="1" indent="-381000" algn="l">
              <a:spcBef>
                <a:spcPts val="0"/>
              </a:spcBef>
              <a:buClr>
                <a:schemeClr val="dk1"/>
              </a:buClr>
              <a:buSzPct val="100000"/>
              <a:buFont typeface="Arial"/>
              <a:buChar char="•"/>
            </a:pPr>
            <a:endParaRPr lang="en-US" sz="2800" b="1" dirty="0">
              <a:latin typeface="Calibri"/>
              <a:cs typeface="Calibri"/>
            </a:endParaRPr>
          </a:p>
          <a:p>
            <a:pPr marL="533400" lvl="1" algn="l">
              <a:spcBef>
                <a:spcPts val="0"/>
              </a:spcBef>
              <a:buClr>
                <a:schemeClr val="dk1"/>
              </a:buClr>
              <a:buSzPct val="100000"/>
            </a:pPr>
            <a:endParaRPr lang="en-US" sz="4000" b="1" dirty="0">
              <a:latin typeface="Calibri"/>
              <a:cs typeface="Calibri"/>
            </a:endParaRPr>
          </a:p>
          <a:p>
            <a:pPr marL="533400" lvl="1" algn="l">
              <a:spcBef>
                <a:spcPts val="0"/>
              </a:spcBef>
              <a:buClr>
                <a:schemeClr val="dk1"/>
              </a:buClr>
              <a:buSzPct val="100000"/>
            </a:pPr>
            <a:r>
              <a:rPr lang="en-US" sz="2800" b="1" dirty="0" smtClean="0">
                <a:latin typeface="Calibri"/>
                <a:cs typeface="Calibri"/>
              </a:rPr>
              <a:t>					</a:t>
            </a:r>
            <a:r>
              <a:rPr lang="ro-RO" sz="2800" b="1" dirty="0" smtClean="0">
                <a:latin typeface="Calibri"/>
                <a:cs typeface="Calibri"/>
              </a:rPr>
              <a:t>Elefanții loiali </a:t>
            </a:r>
            <a:endParaRPr lang="en-US" sz="2800" b="1" dirty="0">
              <a:latin typeface="Calibri"/>
              <a:cs typeface="Calibri"/>
            </a:endParaRPr>
          </a:p>
        </p:txBody>
      </p:sp>
      <p:sp>
        <p:nvSpPr>
          <p:cNvPr id="2" name="Title 1"/>
          <p:cNvSpPr>
            <a:spLocks noGrp="1"/>
          </p:cNvSpPr>
          <p:nvPr>
            <p:ph type="title"/>
          </p:nvPr>
        </p:nvSpPr>
        <p:spPr>
          <a:xfrm>
            <a:off x="282879" y="570441"/>
            <a:ext cx="6976289" cy="762000"/>
          </a:xfrm>
        </p:spPr>
        <p:txBody>
          <a:bodyPr>
            <a:normAutofit/>
          </a:bodyPr>
          <a:lstStyle/>
          <a:p>
            <a:r>
              <a:rPr lang="ro-RO" sz="3700" b="1" dirty="0" smtClean="0"/>
              <a:t>Echipele SILL</a:t>
            </a:r>
            <a:endParaRPr lang="en-US" sz="3700" b="1" dirty="0"/>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b="-1502"/>
          <a:stretch/>
        </p:blipFill>
        <p:spPr>
          <a:xfrm>
            <a:off x="1873013" y="5000782"/>
            <a:ext cx="1527717" cy="1374869"/>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2005" y="2186419"/>
            <a:ext cx="1549732" cy="1257446"/>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013" y="3560491"/>
            <a:ext cx="1549732" cy="1349437"/>
          </a:xfrm>
          <a:prstGeom prst="rect">
            <a:avLst/>
          </a:prstGeom>
        </p:spPr>
      </p:pic>
      <p:sp>
        <p:nvSpPr>
          <p:cNvPr id="10" name="TextBox 9"/>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a:solidFill>
                  <a:schemeClr val="bg1"/>
                </a:solidFill>
              </a:rPr>
              <a:t>x</a:t>
            </a:r>
            <a:r>
              <a:rPr lang="en-US" sz="2000" b="1" dirty="0" smtClean="0">
                <a:solidFill>
                  <a:schemeClr val="bg1"/>
                </a:solidFill>
              </a:rPr>
              <a:t>i</a:t>
            </a:r>
            <a:endParaRPr lang="en-US" sz="2000" b="1" dirty="0">
              <a:solidFill>
                <a:schemeClr val="bg1"/>
              </a:solidFill>
            </a:endParaRPr>
          </a:p>
        </p:txBody>
      </p:sp>
    </p:spTree>
    <p:extLst>
      <p:ext uri="{BB962C8B-B14F-4D97-AF65-F5344CB8AC3E}">
        <p14:creationId xmlns:p14="http://schemas.microsoft.com/office/powerpoint/2010/main" val="516171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1029292"/>
            <a:ext cx="6976289" cy="757676"/>
          </a:xfrm>
        </p:spPr>
        <p:txBody>
          <a:bodyPr>
            <a:normAutofit fontScale="90000"/>
          </a:bodyPr>
          <a:lstStyle/>
          <a:p>
            <a:r>
              <a:rPr lang="ro-RO" b="1" dirty="0" smtClean="0"/>
              <a:t>Manualul participantului </a:t>
            </a:r>
            <a:r>
              <a:rPr lang="en-US" b="1" dirty="0" smtClean="0"/>
              <a:t>&amp; </a:t>
            </a:r>
            <a:br>
              <a:rPr lang="en-US" b="1" dirty="0" smtClean="0"/>
            </a:br>
            <a:r>
              <a:rPr lang="ro-RO" b="1" dirty="0" smtClean="0"/>
              <a:t>Profilul de leadership </a:t>
            </a:r>
            <a:endParaRPr lang="en-US" b="1" dirty="0"/>
          </a:p>
        </p:txBody>
      </p:sp>
      <p:sp>
        <p:nvSpPr>
          <p:cNvPr id="3" name="Content Placeholder 2"/>
          <p:cNvSpPr>
            <a:spLocks noGrp="1"/>
          </p:cNvSpPr>
          <p:nvPr>
            <p:ph idx="1"/>
          </p:nvPr>
        </p:nvSpPr>
        <p:spPr>
          <a:xfrm>
            <a:off x="457200" y="1995200"/>
            <a:ext cx="8229600" cy="4340139"/>
          </a:xfrm>
        </p:spPr>
        <p:txBody>
          <a:bodyPr>
            <a:normAutofit/>
          </a:bodyPr>
          <a:lstStyle/>
          <a:p>
            <a:pPr marL="0" indent="0">
              <a:spcBef>
                <a:spcPts val="0"/>
              </a:spcBef>
              <a:buClr>
                <a:schemeClr val="dk1"/>
              </a:buClr>
              <a:buSzPct val="100000"/>
              <a:buNone/>
            </a:pPr>
            <a:r>
              <a:rPr lang="en-US" sz="2500" dirty="0" err="1"/>
              <a:t>Veți</a:t>
            </a:r>
            <a:r>
              <a:rPr lang="en-US" sz="2500" dirty="0"/>
              <a:t> </a:t>
            </a:r>
            <a:r>
              <a:rPr lang="en-US" sz="2500" dirty="0" err="1"/>
              <a:t>completa</a:t>
            </a:r>
            <a:r>
              <a:rPr lang="en-US" sz="2500" dirty="0"/>
              <a:t> </a:t>
            </a:r>
            <a:r>
              <a:rPr lang="ro-RO" sz="2500" dirty="0" smtClean="0"/>
              <a:t>fișele </a:t>
            </a:r>
            <a:r>
              <a:rPr lang="en-US" sz="2500" dirty="0" smtClean="0"/>
              <a:t>din </a:t>
            </a:r>
            <a:r>
              <a:rPr lang="ro-RO" sz="2500" dirty="0" smtClean="0"/>
              <a:t>manualul </a:t>
            </a:r>
            <a:r>
              <a:rPr lang="en-US" sz="2500" dirty="0" err="1" smtClean="0"/>
              <a:t>participantului</a:t>
            </a:r>
            <a:r>
              <a:rPr lang="en-US" sz="2500" dirty="0" smtClean="0"/>
              <a:t> </a:t>
            </a:r>
            <a:r>
              <a:rPr lang="en-US" sz="2500" dirty="0" err="1"/>
              <a:t>pe</a:t>
            </a:r>
            <a:r>
              <a:rPr lang="en-US" sz="2500" dirty="0"/>
              <a:t> tot </a:t>
            </a:r>
            <a:r>
              <a:rPr lang="en-US" sz="2500" dirty="0" err="1"/>
              <a:t>parcursul</a:t>
            </a:r>
            <a:r>
              <a:rPr lang="en-US" sz="2500" dirty="0"/>
              <a:t> </a:t>
            </a:r>
            <a:r>
              <a:rPr lang="ro-RO" sz="2500" dirty="0" smtClean="0"/>
              <a:t>cursului. </a:t>
            </a:r>
          </a:p>
          <a:p>
            <a:pPr marL="0" indent="0">
              <a:spcBef>
                <a:spcPts val="0"/>
              </a:spcBef>
              <a:buClr>
                <a:schemeClr val="dk1"/>
              </a:buClr>
              <a:buSzPct val="100000"/>
              <a:buNone/>
            </a:pPr>
            <a:endParaRPr lang="en-US" sz="2500" dirty="0"/>
          </a:p>
          <a:p>
            <a:pPr marL="0" indent="0">
              <a:spcBef>
                <a:spcPts val="0"/>
              </a:spcBef>
              <a:buClr>
                <a:schemeClr val="dk1"/>
              </a:buClr>
              <a:buSzPct val="100000"/>
              <a:buNone/>
            </a:pPr>
            <a:r>
              <a:rPr lang="ro-RO" sz="2500" b="1" dirty="0" smtClean="0">
                <a:solidFill>
                  <a:srgbClr val="226EB7"/>
                </a:solidFill>
              </a:rPr>
              <a:t>Profilul de leadership</a:t>
            </a:r>
            <a:r>
              <a:rPr lang="en-US" sz="2500" b="1" dirty="0" smtClean="0">
                <a:solidFill>
                  <a:srgbClr val="226EB7"/>
                </a:solidFill>
              </a:rPr>
              <a:t>:</a:t>
            </a:r>
          </a:p>
          <a:p>
            <a:pPr marL="76200">
              <a:spcBef>
                <a:spcPts val="0"/>
              </a:spcBef>
              <a:buClr>
                <a:schemeClr val="dk1"/>
              </a:buClr>
              <a:buSzPct val="100000"/>
            </a:pPr>
            <a:r>
              <a:rPr lang="ro-RO" sz="2500" dirty="0" smtClean="0"/>
              <a:t>Îl găsiți pe prima pagină a manualului </a:t>
            </a:r>
          </a:p>
          <a:p>
            <a:pPr marL="76200">
              <a:spcBef>
                <a:spcPts val="0"/>
              </a:spcBef>
              <a:buClr>
                <a:schemeClr val="dk1"/>
              </a:buClr>
              <a:buSzPct val="100000"/>
            </a:pPr>
            <a:r>
              <a:rPr lang="ro-RO" sz="2500" dirty="0" smtClean="0"/>
              <a:t>Va fi completat după fiecare modul </a:t>
            </a:r>
            <a:endParaRPr lang="en-US" sz="2500" dirty="0" smtClean="0"/>
          </a:p>
          <a:p>
            <a:pPr marL="76200">
              <a:spcBef>
                <a:spcPts val="0"/>
              </a:spcBef>
              <a:buClr>
                <a:schemeClr val="dk1"/>
              </a:buClr>
              <a:buSzPct val="100000"/>
            </a:pPr>
            <a:r>
              <a:rPr lang="ro-RO" sz="2500" dirty="0" smtClean="0"/>
              <a:t>Oferă oportunitatea de a vă evalua participarea și a spune ce ați învățat în cadrul modului</a:t>
            </a:r>
            <a:endParaRPr lang="en-US" sz="2500" dirty="0"/>
          </a:p>
        </p:txBody>
      </p:sp>
      <p:sp>
        <p:nvSpPr>
          <p:cNvPr id="4" name="TextBox 3"/>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xii</a:t>
            </a:r>
            <a:endParaRPr lang="en-US" sz="2000" b="1" dirty="0">
              <a:solidFill>
                <a:schemeClr val="bg1"/>
              </a:solidFill>
            </a:endParaRPr>
          </a:p>
        </p:txBody>
      </p:sp>
    </p:spTree>
    <p:extLst>
      <p:ext uri="{BB962C8B-B14F-4D97-AF65-F5344CB8AC3E}">
        <p14:creationId xmlns:p14="http://schemas.microsoft.com/office/powerpoint/2010/main" val="1752922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Soluționarea problemelor </a:t>
            </a:r>
            <a:endParaRPr lang="en-US" b="1" dirty="0"/>
          </a:p>
        </p:txBody>
      </p:sp>
      <p:sp>
        <p:nvSpPr>
          <p:cNvPr id="3" name="Content Placeholder 2"/>
          <p:cNvSpPr>
            <a:spLocks noGrp="1"/>
          </p:cNvSpPr>
          <p:nvPr>
            <p:ph idx="1"/>
          </p:nvPr>
        </p:nvSpPr>
        <p:spPr/>
        <p:txBody>
          <a:bodyPr>
            <a:normAutofit fontScale="77500" lnSpcReduction="20000"/>
          </a:bodyPr>
          <a:lstStyle/>
          <a:p>
            <a:pPr marL="203200" indent="0">
              <a:lnSpc>
                <a:spcPct val="120000"/>
              </a:lnSpc>
              <a:buNone/>
            </a:pPr>
            <a:r>
              <a:rPr lang="ro-RO" sz="3200" dirty="0" smtClean="0"/>
              <a:t>Pe parcursul acestui curs v</a:t>
            </a:r>
            <a:r>
              <a:rPr lang="en-US" sz="3200" dirty="0" smtClean="0"/>
              <a:t>om </a:t>
            </a:r>
            <a:r>
              <a:rPr lang="en-US" sz="3200" dirty="0" err="1"/>
              <a:t>rezolva</a:t>
            </a:r>
            <a:r>
              <a:rPr lang="en-US" sz="3200" dirty="0"/>
              <a:t> </a:t>
            </a:r>
            <a:r>
              <a:rPr lang="ro-RO" sz="3200" dirty="0" smtClean="0"/>
              <a:t>împreună </a:t>
            </a:r>
            <a:r>
              <a:rPr lang="en-US" sz="3200" dirty="0" err="1" smtClean="0"/>
              <a:t>multe</a:t>
            </a:r>
            <a:r>
              <a:rPr lang="en-US" sz="3200" dirty="0" smtClean="0"/>
              <a:t> </a:t>
            </a:r>
            <a:r>
              <a:rPr lang="en-US" sz="3200" dirty="0" err="1" smtClean="0"/>
              <a:t>probleme</a:t>
            </a:r>
            <a:r>
              <a:rPr lang="en-US" sz="3200" dirty="0" smtClean="0"/>
              <a:t>. </a:t>
            </a:r>
            <a:r>
              <a:rPr lang="ro-RO" sz="3200" dirty="0" smtClean="0"/>
              <a:t>Pentru soluționarea problemelor v</a:t>
            </a:r>
            <a:r>
              <a:rPr lang="en-US" sz="3200" dirty="0" smtClean="0"/>
              <a:t>om </a:t>
            </a:r>
            <a:r>
              <a:rPr lang="en-US" sz="3200" dirty="0" err="1"/>
              <a:t>folosi</a:t>
            </a:r>
            <a:r>
              <a:rPr lang="en-US" sz="3200" dirty="0"/>
              <a:t> un </a:t>
            </a:r>
            <a:r>
              <a:rPr lang="en-US" sz="3200" dirty="0" err="1" smtClean="0"/>
              <a:t>proces</a:t>
            </a:r>
            <a:r>
              <a:rPr lang="ro-RO" sz="3200" dirty="0" smtClean="0"/>
              <a:t> </a:t>
            </a:r>
            <a:r>
              <a:rPr lang="en-US" sz="3200" dirty="0" err="1" smtClean="0"/>
              <a:t>simplu</a:t>
            </a:r>
            <a:r>
              <a:rPr lang="en-US" sz="3200" dirty="0" smtClean="0"/>
              <a:t> </a:t>
            </a:r>
            <a:r>
              <a:rPr lang="ro-RO" sz="3200" dirty="0" smtClean="0"/>
              <a:t>de </a:t>
            </a:r>
            <a:r>
              <a:rPr lang="en-US" sz="3200" dirty="0" smtClean="0"/>
              <a:t>6 </a:t>
            </a:r>
            <a:r>
              <a:rPr lang="en-US" sz="3200" dirty="0" err="1" smtClean="0"/>
              <a:t>pași</a:t>
            </a:r>
            <a:r>
              <a:rPr lang="en-US" sz="3200" dirty="0" smtClean="0"/>
              <a:t>. </a:t>
            </a:r>
          </a:p>
          <a:p>
            <a:pPr marL="203200" indent="0">
              <a:lnSpc>
                <a:spcPct val="120000"/>
              </a:lnSpc>
              <a:buNone/>
            </a:pPr>
            <a:endParaRPr lang="en-US" sz="3400" dirty="0" smtClean="0"/>
          </a:p>
          <a:p>
            <a:pPr marL="203200" indent="0">
              <a:lnSpc>
                <a:spcPct val="120000"/>
              </a:lnSpc>
              <a:buNone/>
            </a:pPr>
            <a:r>
              <a:rPr lang="ro-RO" sz="3400" b="1" dirty="0" smtClean="0">
                <a:solidFill>
                  <a:srgbClr val="226EB7"/>
                </a:solidFill>
              </a:rPr>
              <a:t>Prima problemă</a:t>
            </a:r>
            <a:r>
              <a:rPr lang="en-US" sz="3400" b="1" dirty="0" smtClean="0">
                <a:solidFill>
                  <a:srgbClr val="226EB7"/>
                </a:solidFill>
              </a:rPr>
              <a:t>: </a:t>
            </a:r>
            <a:r>
              <a:rPr lang="ro-RO" sz="3400" dirty="0" smtClean="0">
                <a:solidFill>
                  <a:srgbClr val="000000"/>
                </a:solidFill>
              </a:rPr>
              <a:t>„În bibliotecă nu este suficient echipament tehnic pentru a satisface necesitățile utilizatorilor noștri. Bibliotecarul a solicitat autorităților fonduri suplimentare pentru a procura încă 3 tablete. Autoritățile au refuzat să ofere fonduri pentru că </a:t>
            </a:r>
            <a:r>
              <a:rPr lang="en-US" sz="3400" dirty="0" smtClean="0">
                <a:solidFill>
                  <a:srgbClr val="000000"/>
                </a:solidFill>
              </a:rPr>
              <a:t>‘</a:t>
            </a:r>
            <a:r>
              <a:rPr lang="ro-RO" sz="3400" dirty="0" smtClean="0">
                <a:solidFill>
                  <a:srgbClr val="000000"/>
                </a:solidFill>
              </a:rPr>
              <a:t>Bibliotecile sunt pentru cărți, nu tehnologii</a:t>
            </a:r>
            <a:r>
              <a:rPr lang="en-US" sz="3400" dirty="0" smtClean="0">
                <a:solidFill>
                  <a:srgbClr val="000000"/>
                </a:solidFill>
              </a:rPr>
              <a:t>’</a:t>
            </a:r>
            <a:r>
              <a:rPr lang="ro-RO" sz="3400" dirty="0" smtClean="0">
                <a:solidFill>
                  <a:srgbClr val="000000"/>
                </a:solidFill>
              </a:rPr>
              <a:t>”. </a:t>
            </a:r>
            <a:endParaRPr lang="en-US" sz="3400" b="1" dirty="0" smtClean="0"/>
          </a:p>
        </p:txBody>
      </p:sp>
      <p:sp>
        <p:nvSpPr>
          <p:cNvPr id="4" name="TextBox 3"/>
          <p:cNvSpPr txBox="1"/>
          <p:nvPr/>
        </p:nvSpPr>
        <p:spPr>
          <a:xfrm>
            <a:off x="8610600" y="6457890"/>
            <a:ext cx="533401"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xiii</a:t>
            </a:r>
            <a:endParaRPr lang="en-US" sz="2000" b="1" dirty="0">
              <a:solidFill>
                <a:schemeClr val="bg1"/>
              </a:solidFill>
            </a:endParaRPr>
          </a:p>
        </p:txBody>
      </p:sp>
    </p:spTree>
    <p:extLst>
      <p:ext uri="{BB962C8B-B14F-4D97-AF65-F5344CB8AC3E}">
        <p14:creationId xmlns:p14="http://schemas.microsoft.com/office/powerpoint/2010/main" val="705943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Soluționează problema corectă </a:t>
            </a:r>
            <a:endParaRPr lang="en-US" b="1" dirty="0"/>
          </a:p>
        </p:txBody>
      </p:sp>
      <p:sp>
        <p:nvSpPr>
          <p:cNvPr id="3" name="Content Placeholder 2"/>
          <p:cNvSpPr>
            <a:spLocks noGrp="1"/>
          </p:cNvSpPr>
          <p:nvPr>
            <p:ph idx="1"/>
          </p:nvPr>
        </p:nvSpPr>
        <p:spPr/>
        <p:txBody>
          <a:bodyPr>
            <a:normAutofit/>
          </a:bodyPr>
          <a:lstStyle/>
          <a:p>
            <a:pPr>
              <a:buNone/>
            </a:pPr>
            <a:endParaRPr lang="en-US" sz="3400" dirty="0" smtClean="0">
              <a:solidFill>
                <a:schemeClr val="dk1"/>
              </a:solidFill>
              <a:latin typeface="Calibri"/>
              <a:cs typeface="Calibri"/>
            </a:endParaRPr>
          </a:p>
          <a:p>
            <a:pPr marL="0" indent="0" algn="ctr">
              <a:spcBef>
                <a:spcPts val="720"/>
              </a:spcBef>
              <a:buSzPct val="25000"/>
              <a:buNone/>
            </a:pPr>
            <a:r>
              <a:rPr lang="en-US" sz="3400" b="1" i="1" dirty="0" smtClean="0">
                <a:solidFill>
                  <a:srgbClr val="226EB7"/>
                </a:solidFill>
                <a:latin typeface="Calibri"/>
                <a:ea typeface="Calibri"/>
                <a:cs typeface="Calibri"/>
                <a:sym typeface="Calibri"/>
              </a:rPr>
              <a:t>“ </a:t>
            </a:r>
            <a:r>
              <a:rPr lang="ro-RO" sz="3400" i="1" dirty="0" smtClean="0">
                <a:solidFill>
                  <a:schemeClr val="dk1"/>
                </a:solidFill>
                <a:latin typeface="Calibri"/>
                <a:ea typeface="Calibri"/>
                <a:cs typeface="Calibri"/>
                <a:sym typeface="Calibri"/>
              </a:rPr>
              <a:t>Dacă aș avea la dispoziție o oră pentru a salva planeta, aș petrece 59 de minute definind problema și o minută rezolvând-o</a:t>
            </a:r>
            <a:r>
              <a:rPr lang="en-US" sz="3400" i="1" dirty="0" smtClean="0">
                <a:solidFill>
                  <a:schemeClr val="dk1"/>
                </a:solidFill>
                <a:latin typeface="Calibri"/>
                <a:ea typeface="Calibri"/>
                <a:cs typeface="Calibri"/>
                <a:sym typeface="Calibri"/>
              </a:rPr>
              <a:t>. </a:t>
            </a:r>
            <a:r>
              <a:rPr lang="en-US" sz="3400" b="1" i="1" dirty="0" smtClean="0">
                <a:solidFill>
                  <a:srgbClr val="226EB7"/>
                </a:solidFill>
                <a:latin typeface="Calibri"/>
                <a:ea typeface="Calibri"/>
                <a:cs typeface="Calibri"/>
                <a:sym typeface="Calibri"/>
              </a:rPr>
              <a:t>”</a:t>
            </a:r>
          </a:p>
          <a:p>
            <a:pPr marL="0" indent="0" algn="ctr">
              <a:spcBef>
                <a:spcPts val="640"/>
              </a:spcBef>
              <a:buNone/>
            </a:pPr>
            <a:endParaRPr lang="en-US" sz="3400" dirty="0" smtClean="0">
              <a:solidFill>
                <a:srgbClr val="002060"/>
              </a:solidFill>
              <a:latin typeface="Calibri"/>
              <a:ea typeface="Calibri"/>
              <a:cs typeface="Calibri"/>
              <a:sym typeface="Calibri"/>
            </a:endParaRPr>
          </a:p>
          <a:p>
            <a:pPr marL="0" indent="0" algn="ctr">
              <a:spcBef>
                <a:spcPts val="640"/>
              </a:spcBef>
              <a:buClr>
                <a:srgbClr val="002060"/>
              </a:buClr>
              <a:buSzPct val="25000"/>
              <a:buNone/>
            </a:pPr>
            <a:r>
              <a:rPr lang="en-US" sz="3400" b="1" dirty="0" smtClean="0">
                <a:solidFill>
                  <a:srgbClr val="226EB7"/>
                </a:solidFill>
                <a:latin typeface="Calibri"/>
                <a:ea typeface="Calibri"/>
                <a:cs typeface="Calibri"/>
                <a:sym typeface="Calibri"/>
              </a:rPr>
              <a:t>  -</a:t>
            </a:r>
            <a:r>
              <a:rPr lang="ro-RO" sz="3400" b="1" dirty="0" smtClean="0">
                <a:solidFill>
                  <a:srgbClr val="226EB7"/>
                </a:solidFill>
                <a:latin typeface="Calibri"/>
                <a:ea typeface="Calibri"/>
                <a:cs typeface="Calibri"/>
                <a:sym typeface="Calibri"/>
              </a:rPr>
              <a:t> </a:t>
            </a:r>
            <a:r>
              <a:rPr lang="en-US" sz="3400" b="1" dirty="0" smtClean="0">
                <a:solidFill>
                  <a:srgbClr val="226EB7"/>
                </a:solidFill>
                <a:latin typeface="Calibri"/>
                <a:ea typeface="Calibri"/>
                <a:cs typeface="Calibri"/>
                <a:sym typeface="Calibri"/>
              </a:rPr>
              <a:t>Albert Einstein</a:t>
            </a:r>
          </a:p>
          <a:p>
            <a:endParaRPr lang="en-US" sz="3400" dirty="0">
              <a:latin typeface="Calibri"/>
              <a:cs typeface="Calibri"/>
            </a:endParaRPr>
          </a:p>
        </p:txBody>
      </p:sp>
      <p:sp>
        <p:nvSpPr>
          <p:cNvPr id="4" name="TextBox 3"/>
          <p:cNvSpPr txBox="1"/>
          <p:nvPr/>
        </p:nvSpPr>
        <p:spPr>
          <a:xfrm>
            <a:off x="8599714" y="6457890"/>
            <a:ext cx="544287"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xiv</a:t>
            </a:r>
            <a:endParaRPr lang="en-US" sz="2000" b="1" dirty="0">
              <a:solidFill>
                <a:schemeClr val="bg1"/>
              </a:solidFill>
            </a:endParaRPr>
          </a:p>
        </p:txBody>
      </p:sp>
    </p:spTree>
    <p:extLst>
      <p:ext uri="{BB962C8B-B14F-4D97-AF65-F5344CB8AC3E}">
        <p14:creationId xmlns:p14="http://schemas.microsoft.com/office/powerpoint/2010/main" val="191641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t>Procesul de soluționare a problemelor</a:t>
            </a:r>
            <a:endParaRPr lang="en-US" b="1" dirty="0"/>
          </a:p>
        </p:txBody>
      </p:sp>
      <p:sp>
        <p:nvSpPr>
          <p:cNvPr id="3" name="Content Placeholder 2"/>
          <p:cNvSpPr>
            <a:spLocks noGrp="1"/>
          </p:cNvSpPr>
          <p:nvPr>
            <p:ph idx="1"/>
          </p:nvPr>
        </p:nvSpPr>
        <p:spPr>
          <a:xfrm>
            <a:off x="457200" y="1786024"/>
            <a:ext cx="8229600" cy="4623741"/>
          </a:xfrm>
        </p:spPr>
        <p:txBody>
          <a:bodyPr>
            <a:noAutofit/>
          </a:bodyPr>
          <a:lstStyle/>
          <a:p>
            <a:r>
              <a:rPr lang="ro-RO" sz="2800" b="1" dirty="0" smtClean="0">
                <a:latin typeface="Calibri"/>
                <a:cs typeface="Calibri"/>
              </a:rPr>
              <a:t>Pasul </a:t>
            </a:r>
            <a:r>
              <a:rPr lang="en-US" sz="2800" b="1" dirty="0" smtClean="0">
                <a:latin typeface="Calibri"/>
                <a:cs typeface="Calibri"/>
              </a:rPr>
              <a:t>1:  </a:t>
            </a:r>
            <a:r>
              <a:rPr lang="ro-RO" sz="2800" dirty="0">
                <a:latin typeface="Calibri"/>
                <a:ea typeface="Calibri"/>
                <a:cs typeface="Calibri"/>
              </a:rPr>
              <a:t>Soluționează problema corectă, definind </a:t>
            </a:r>
            <a:r>
              <a:rPr lang="ro-RO" sz="2800" dirty="0" smtClean="0">
                <a:latin typeface="Calibri"/>
                <a:ea typeface="Calibri"/>
                <a:cs typeface="Calibri"/>
              </a:rPr>
              <a:t>problema</a:t>
            </a:r>
            <a:endParaRPr lang="en-US" sz="600" dirty="0" smtClean="0">
              <a:latin typeface="Calibri"/>
              <a:cs typeface="Calibri"/>
            </a:endParaRPr>
          </a:p>
          <a:p>
            <a:r>
              <a:rPr lang="ro-RO" sz="2800" b="1" dirty="0">
                <a:cs typeface="Calibri"/>
              </a:rPr>
              <a:t>Pasul </a:t>
            </a:r>
            <a:r>
              <a:rPr lang="en-US" sz="2800" b="1" dirty="0" smtClean="0">
                <a:latin typeface="Calibri"/>
                <a:cs typeface="Calibri"/>
              </a:rPr>
              <a:t>2: </a:t>
            </a:r>
            <a:r>
              <a:rPr lang="ro-RO" sz="2800" dirty="0" smtClean="0">
                <a:latin typeface="Calibri"/>
                <a:cs typeface="Calibri"/>
              </a:rPr>
              <a:t>Asumă-ți responsabilitatea pentru problemă și evită să-i învinuiești pe alții</a:t>
            </a:r>
            <a:endParaRPr lang="en-US" sz="600" dirty="0" smtClean="0">
              <a:latin typeface="Calibri"/>
              <a:cs typeface="Calibri"/>
            </a:endParaRPr>
          </a:p>
          <a:p>
            <a:r>
              <a:rPr lang="ro-RO" sz="2800" b="1" dirty="0">
                <a:cs typeface="Calibri"/>
              </a:rPr>
              <a:t>Pasul </a:t>
            </a:r>
            <a:r>
              <a:rPr lang="en-US" sz="2800" b="1" dirty="0" smtClean="0">
                <a:latin typeface="Calibri"/>
                <a:cs typeface="Calibri"/>
              </a:rPr>
              <a:t>3: </a:t>
            </a:r>
            <a:r>
              <a:rPr lang="ro-RO" sz="2800" dirty="0" smtClean="0">
                <a:latin typeface="Calibri"/>
                <a:cs typeface="Calibri"/>
              </a:rPr>
              <a:t>Adună informație</a:t>
            </a:r>
            <a:endParaRPr lang="en-US" sz="2800" dirty="0" smtClean="0">
              <a:latin typeface="Calibri"/>
              <a:cs typeface="Calibri"/>
            </a:endParaRPr>
          </a:p>
          <a:p>
            <a:endParaRPr lang="en-US" sz="600" dirty="0" smtClean="0">
              <a:latin typeface="Calibri"/>
              <a:cs typeface="Calibri"/>
            </a:endParaRPr>
          </a:p>
          <a:p>
            <a:r>
              <a:rPr lang="ro-RO" sz="2800" b="1" dirty="0">
                <a:cs typeface="Calibri"/>
              </a:rPr>
              <a:t>Pasul </a:t>
            </a:r>
            <a:r>
              <a:rPr lang="en-US" sz="2800" b="1" dirty="0" smtClean="0">
                <a:latin typeface="Calibri"/>
                <a:cs typeface="Calibri"/>
              </a:rPr>
              <a:t>4:  </a:t>
            </a:r>
            <a:r>
              <a:rPr lang="en-US" sz="2800" dirty="0" smtClean="0">
                <a:latin typeface="Calibri"/>
                <a:cs typeface="Calibri"/>
              </a:rPr>
              <a:t>D</a:t>
            </a:r>
            <a:r>
              <a:rPr lang="ro-RO" sz="2800" dirty="0" err="1" smtClean="0">
                <a:latin typeface="Calibri"/>
                <a:cs typeface="Calibri"/>
              </a:rPr>
              <a:t>iscută</a:t>
            </a:r>
            <a:r>
              <a:rPr lang="ro-RO" sz="2800" dirty="0" smtClean="0">
                <a:latin typeface="Calibri"/>
                <a:cs typeface="Calibri"/>
              </a:rPr>
              <a:t> soluțiile</a:t>
            </a:r>
            <a:endParaRPr lang="en-US" sz="2800" dirty="0" smtClean="0">
              <a:latin typeface="Calibri"/>
              <a:cs typeface="Calibri"/>
            </a:endParaRPr>
          </a:p>
          <a:p>
            <a:endParaRPr lang="en-US" sz="600" dirty="0" smtClean="0">
              <a:latin typeface="Calibri"/>
              <a:cs typeface="Calibri"/>
            </a:endParaRPr>
          </a:p>
          <a:p>
            <a:r>
              <a:rPr lang="ro-RO" sz="2800" b="1" dirty="0">
                <a:cs typeface="Calibri"/>
              </a:rPr>
              <a:t>Pasul </a:t>
            </a:r>
            <a:r>
              <a:rPr lang="en-US" sz="2800" b="1" dirty="0" smtClean="0">
                <a:latin typeface="Calibri"/>
                <a:cs typeface="Calibri"/>
              </a:rPr>
              <a:t>5:  </a:t>
            </a:r>
            <a:r>
              <a:rPr lang="en-US" sz="2800" dirty="0" smtClean="0">
                <a:latin typeface="Calibri"/>
                <a:cs typeface="Calibri"/>
              </a:rPr>
              <a:t>Implement</a:t>
            </a:r>
            <a:r>
              <a:rPr lang="ro-RO" sz="2800" dirty="0" err="1" smtClean="0">
                <a:latin typeface="Calibri"/>
                <a:cs typeface="Calibri"/>
              </a:rPr>
              <a:t>ează</a:t>
            </a:r>
            <a:r>
              <a:rPr lang="ro-RO" sz="2800" dirty="0" smtClean="0">
                <a:latin typeface="Calibri"/>
                <a:cs typeface="Calibri"/>
              </a:rPr>
              <a:t> cea mai </a:t>
            </a:r>
            <a:br>
              <a:rPr lang="ro-RO" sz="2800" dirty="0" smtClean="0">
                <a:latin typeface="Calibri"/>
                <a:cs typeface="Calibri"/>
              </a:rPr>
            </a:br>
            <a:r>
              <a:rPr lang="ro-RO" sz="2800" dirty="0" smtClean="0">
                <a:latin typeface="Calibri"/>
                <a:cs typeface="Calibri"/>
              </a:rPr>
              <a:t>bună soluție </a:t>
            </a:r>
            <a:endParaRPr lang="en-US" sz="600" dirty="0" smtClean="0">
              <a:latin typeface="Calibri"/>
              <a:cs typeface="Calibri"/>
            </a:endParaRPr>
          </a:p>
          <a:p>
            <a:r>
              <a:rPr lang="ro-RO" sz="2800" b="1" dirty="0" smtClean="0">
                <a:cs typeface="Calibri"/>
              </a:rPr>
              <a:t>Pasul </a:t>
            </a:r>
            <a:r>
              <a:rPr lang="en-US" sz="2800" b="1" dirty="0" smtClean="0">
                <a:latin typeface="Calibri"/>
                <a:cs typeface="Calibri"/>
              </a:rPr>
              <a:t>6:  </a:t>
            </a:r>
            <a:r>
              <a:rPr lang="ro-RO" sz="2800" dirty="0" smtClean="0">
                <a:latin typeface="Calibri"/>
                <a:cs typeface="Calibri"/>
              </a:rPr>
              <a:t>Revezi decizia</a:t>
            </a:r>
            <a:endParaRPr lang="en-US" sz="2800" dirty="0">
              <a:latin typeface="Calibri"/>
              <a:cs typeface="Calibri"/>
            </a:endParaRPr>
          </a:p>
        </p:txBody>
      </p:sp>
      <p:pic>
        <p:nvPicPr>
          <p:cNvPr id="5" name="Picture 4" descr="-.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5294" y="3603068"/>
            <a:ext cx="2612462" cy="2612462"/>
          </a:xfrm>
          <a:prstGeom prst="rect">
            <a:avLst/>
          </a:prstGeom>
        </p:spPr>
      </p:pic>
      <p:sp>
        <p:nvSpPr>
          <p:cNvPr id="6" name="TextBox 5"/>
          <p:cNvSpPr txBox="1"/>
          <p:nvPr/>
        </p:nvSpPr>
        <p:spPr>
          <a:xfrm>
            <a:off x="8686801" y="6457890"/>
            <a:ext cx="457200"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xv</a:t>
            </a:r>
            <a:endParaRPr lang="en-US" sz="20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Soluționând problema noastră</a:t>
            </a:r>
            <a:endParaRPr lang="en-US" b="1" dirty="0"/>
          </a:p>
        </p:txBody>
      </p:sp>
      <p:sp>
        <p:nvSpPr>
          <p:cNvPr id="3" name="Content Placeholder 2"/>
          <p:cNvSpPr>
            <a:spLocks noGrp="1"/>
          </p:cNvSpPr>
          <p:nvPr>
            <p:ph idx="1"/>
          </p:nvPr>
        </p:nvSpPr>
        <p:spPr/>
        <p:txBody>
          <a:bodyPr>
            <a:noAutofit/>
          </a:bodyPr>
          <a:lstStyle/>
          <a:p>
            <a:pPr marL="203200" indent="0">
              <a:buNone/>
            </a:pPr>
            <a:r>
              <a:rPr lang="en-US" sz="2400" b="1" dirty="0" smtClean="0"/>
              <a:t>Problem</a:t>
            </a:r>
            <a:r>
              <a:rPr lang="ro-RO" sz="2400" b="1" dirty="0" smtClean="0"/>
              <a:t>a</a:t>
            </a:r>
            <a:r>
              <a:rPr lang="en-US" sz="2400" b="1" dirty="0" smtClean="0"/>
              <a:t>: </a:t>
            </a:r>
            <a:r>
              <a:rPr lang="ro-RO" sz="2400" dirty="0" smtClean="0">
                <a:solidFill>
                  <a:srgbClr val="000000"/>
                </a:solidFill>
              </a:rPr>
              <a:t>În </a:t>
            </a:r>
            <a:r>
              <a:rPr lang="ro-RO" sz="2400" dirty="0">
                <a:solidFill>
                  <a:srgbClr val="000000"/>
                </a:solidFill>
              </a:rPr>
              <a:t>bibliotecă nu este suficient echipament tehnic pentru a satisface necesitățile utilizatorilor noștri. Bibliotecarul a solicitat </a:t>
            </a:r>
            <a:r>
              <a:rPr lang="ro-RO" sz="2400" dirty="0" smtClean="0">
                <a:solidFill>
                  <a:srgbClr val="000000"/>
                </a:solidFill>
              </a:rPr>
              <a:t>autorităților </a:t>
            </a:r>
            <a:r>
              <a:rPr lang="ro-RO" sz="2400" dirty="0">
                <a:solidFill>
                  <a:srgbClr val="000000"/>
                </a:solidFill>
              </a:rPr>
              <a:t>fonduri suplimentare pentru a procura încă 3 tablete. </a:t>
            </a:r>
            <a:r>
              <a:rPr lang="ro-RO" sz="2400" dirty="0" smtClean="0">
                <a:solidFill>
                  <a:srgbClr val="000000"/>
                </a:solidFill>
              </a:rPr>
              <a:t>Autoritățile au </a:t>
            </a:r>
            <a:r>
              <a:rPr lang="ro-RO" sz="2400" dirty="0">
                <a:solidFill>
                  <a:srgbClr val="000000"/>
                </a:solidFill>
              </a:rPr>
              <a:t>refuzat să ofere fonduri pentru că </a:t>
            </a:r>
            <a:r>
              <a:rPr lang="ro-RO" sz="2400" dirty="0" smtClean="0">
                <a:solidFill>
                  <a:srgbClr val="000000"/>
                </a:solidFill>
              </a:rPr>
              <a:t>„Bibliotecile </a:t>
            </a:r>
            <a:r>
              <a:rPr lang="ro-RO" sz="2400" dirty="0">
                <a:solidFill>
                  <a:srgbClr val="000000"/>
                </a:solidFill>
              </a:rPr>
              <a:t>sunt pentru cărți, nu </a:t>
            </a:r>
            <a:r>
              <a:rPr lang="ro-RO" sz="2400" dirty="0" smtClean="0">
                <a:solidFill>
                  <a:srgbClr val="000000"/>
                </a:solidFill>
              </a:rPr>
              <a:t>tehnologii”. </a:t>
            </a:r>
            <a:br>
              <a:rPr lang="ro-RO" sz="2400" dirty="0" smtClean="0">
                <a:solidFill>
                  <a:srgbClr val="000000"/>
                </a:solidFill>
              </a:rPr>
            </a:br>
            <a:endParaRPr lang="en-US" sz="1300" dirty="0" smtClean="0"/>
          </a:p>
          <a:p>
            <a:pPr marL="203200" indent="0">
              <a:buNone/>
            </a:pPr>
            <a:r>
              <a:rPr lang="ro-RO" sz="2200" dirty="0" smtClean="0">
                <a:solidFill>
                  <a:srgbClr val="226EB7"/>
                </a:solidFill>
              </a:rPr>
              <a:t>Pasul</a:t>
            </a:r>
            <a:r>
              <a:rPr lang="en-US" sz="2200" dirty="0" smtClean="0">
                <a:solidFill>
                  <a:srgbClr val="226EB7"/>
                </a:solidFill>
              </a:rPr>
              <a:t> 1 – </a:t>
            </a:r>
            <a:r>
              <a:rPr lang="ro-RO" sz="2200" dirty="0" smtClean="0">
                <a:solidFill>
                  <a:srgbClr val="226EB7"/>
                </a:solidFill>
              </a:rPr>
              <a:t>Definește problema</a:t>
            </a:r>
            <a:endParaRPr lang="en-US" sz="2200" dirty="0" smtClean="0">
              <a:solidFill>
                <a:srgbClr val="226EB7"/>
              </a:solidFill>
            </a:endParaRPr>
          </a:p>
          <a:p>
            <a:pPr marL="203200" indent="0">
              <a:buNone/>
            </a:pPr>
            <a:r>
              <a:rPr lang="ro-RO" sz="2200" dirty="0" smtClean="0">
                <a:solidFill>
                  <a:srgbClr val="226EB7"/>
                </a:solidFill>
              </a:rPr>
              <a:t>Pasul</a:t>
            </a:r>
            <a:r>
              <a:rPr lang="en-US" sz="2200" dirty="0" smtClean="0">
                <a:solidFill>
                  <a:srgbClr val="226EB7"/>
                </a:solidFill>
              </a:rPr>
              <a:t> 2 – </a:t>
            </a:r>
            <a:r>
              <a:rPr lang="ro-RO" sz="2200" dirty="0" smtClean="0">
                <a:solidFill>
                  <a:srgbClr val="226EB7"/>
                </a:solidFill>
              </a:rPr>
              <a:t>Asumă-ți responsabilitatea și evită învinuirile</a:t>
            </a:r>
            <a:endParaRPr lang="en-US" sz="2200" dirty="0" smtClean="0">
              <a:solidFill>
                <a:srgbClr val="226EB7"/>
              </a:solidFill>
            </a:endParaRPr>
          </a:p>
          <a:p>
            <a:pPr marL="203200" indent="0">
              <a:buNone/>
            </a:pPr>
            <a:r>
              <a:rPr lang="ro-RO" sz="2200" dirty="0" smtClean="0"/>
              <a:t>Pasul</a:t>
            </a:r>
            <a:r>
              <a:rPr lang="en-US" sz="2200" dirty="0" smtClean="0"/>
              <a:t> 3 – </a:t>
            </a:r>
            <a:r>
              <a:rPr lang="ro-RO" sz="2200" dirty="0" smtClean="0"/>
              <a:t>Adună informație</a:t>
            </a:r>
            <a:endParaRPr lang="en-US" sz="2200" dirty="0" smtClean="0"/>
          </a:p>
          <a:p>
            <a:pPr marL="203200" indent="0">
              <a:buNone/>
            </a:pPr>
            <a:r>
              <a:rPr lang="ro-RO" sz="2200" dirty="0"/>
              <a:t>Pasul</a:t>
            </a:r>
            <a:r>
              <a:rPr lang="en-US" sz="2200" dirty="0"/>
              <a:t> 4 </a:t>
            </a:r>
            <a:r>
              <a:rPr lang="en-US" sz="2200" dirty="0" smtClean="0"/>
              <a:t>– </a:t>
            </a:r>
            <a:r>
              <a:rPr lang="ro-RO" sz="2200" dirty="0" smtClean="0"/>
              <a:t>Discută soluțiile</a:t>
            </a:r>
            <a:endParaRPr lang="en-US" sz="2200" dirty="0" smtClean="0"/>
          </a:p>
          <a:p>
            <a:pPr marL="203200" indent="0">
              <a:buNone/>
            </a:pPr>
            <a:r>
              <a:rPr lang="ro-RO" sz="2200" dirty="0"/>
              <a:t>Pasul</a:t>
            </a:r>
            <a:r>
              <a:rPr lang="en-US" sz="2200" dirty="0"/>
              <a:t> 5 </a:t>
            </a:r>
            <a:r>
              <a:rPr lang="en-US" sz="2200" dirty="0" smtClean="0"/>
              <a:t>– </a:t>
            </a:r>
            <a:r>
              <a:rPr lang="ro-RO" sz="2200" dirty="0" smtClean="0"/>
              <a:t>Implementează cea mai bună soluție</a:t>
            </a:r>
            <a:endParaRPr lang="en-US" sz="2200" dirty="0" smtClean="0"/>
          </a:p>
          <a:p>
            <a:pPr marL="203200" indent="0">
              <a:buNone/>
            </a:pPr>
            <a:r>
              <a:rPr lang="ro-RO" sz="2200" dirty="0"/>
              <a:t>Pasul</a:t>
            </a:r>
            <a:r>
              <a:rPr lang="en-US" sz="2200" dirty="0"/>
              <a:t> 6 </a:t>
            </a:r>
            <a:r>
              <a:rPr lang="en-US" sz="2200" dirty="0" smtClean="0"/>
              <a:t>– </a:t>
            </a:r>
            <a:r>
              <a:rPr lang="ro-RO" sz="2200" dirty="0" smtClean="0"/>
              <a:t>Revezi decizia </a:t>
            </a:r>
            <a:endParaRPr lang="en-US" sz="2200" dirty="0" smtClean="0"/>
          </a:p>
          <a:p>
            <a:endParaRPr lang="en-US" sz="2200" dirty="0"/>
          </a:p>
        </p:txBody>
      </p:sp>
      <p:sp>
        <p:nvSpPr>
          <p:cNvPr id="4" name="TextBox 3"/>
          <p:cNvSpPr txBox="1"/>
          <p:nvPr/>
        </p:nvSpPr>
        <p:spPr>
          <a:xfrm>
            <a:off x="8610600" y="6457890"/>
            <a:ext cx="533401"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xvi</a:t>
            </a:r>
            <a:endParaRPr lang="en-US" sz="20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Sumarul echipei</a:t>
            </a:r>
            <a:endParaRPr lang="en-US" b="1" dirty="0"/>
          </a:p>
        </p:txBody>
      </p:sp>
      <p:sp>
        <p:nvSpPr>
          <p:cNvPr id="3" name="Content Placeholder 2"/>
          <p:cNvSpPr>
            <a:spLocks noGrp="1"/>
          </p:cNvSpPr>
          <p:nvPr>
            <p:ph idx="1"/>
          </p:nvPr>
        </p:nvSpPr>
        <p:spPr/>
        <p:txBody>
          <a:bodyPr/>
          <a:lstStyle/>
          <a:p>
            <a:pPr marL="0" indent="0">
              <a:spcBef>
                <a:spcPts val="0"/>
              </a:spcBef>
              <a:buClr>
                <a:schemeClr val="dk1"/>
              </a:buClr>
              <a:buSzPct val="100000"/>
              <a:buNone/>
            </a:pPr>
            <a:r>
              <a:rPr lang="ro-RO" sz="2400" dirty="0" smtClean="0"/>
              <a:t>Fiecare echipă va fi responsabilă să fac sumarul a 3-5 lecții învățate în cadrul modului. </a:t>
            </a:r>
          </a:p>
          <a:p>
            <a:pPr marL="0" indent="0">
              <a:spcBef>
                <a:spcPts val="0"/>
              </a:spcBef>
              <a:buClr>
                <a:schemeClr val="dk1"/>
              </a:buClr>
              <a:buSzPct val="100000"/>
              <a:buNone/>
            </a:pPr>
            <a:endParaRPr lang="en-US" sz="2400" dirty="0"/>
          </a:p>
          <a:p>
            <a:pPr marL="0" indent="0">
              <a:spcBef>
                <a:spcPts val="0"/>
              </a:spcBef>
              <a:buClr>
                <a:schemeClr val="dk1"/>
              </a:buClr>
              <a:buSzPct val="100000"/>
              <a:buNone/>
            </a:pPr>
            <a:r>
              <a:rPr lang="ro-RO" sz="2400" b="1" dirty="0" smtClean="0"/>
              <a:t>Fiecare echipă trebuie să se înscrie pentru un modul:</a:t>
            </a:r>
            <a:endParaRPr lang="en-US" sz="2400" b="1" dirty="0" smtClean="0"/>
          </a:p>
          <a:p>
            <a:pPr marL="0" indent="0">
              <a:spcBef>
                <a:spcPts val="0"/>
              </a:spcBef>
              <a:buClr>
                <a:schemeClr val="dk1"/>
              </a:buClr>
              <a:buSzPct val="100000"/>
              <a:buNone/>
            </a:pPr>
            <a:endParaRPr lang="en-US" sz="500" b="1" dirty="0"/>
          </a:p>
          <a:p>
            <a:pPr marL="914400" lvl="1" indent="-381000">
              <a:spcBef>
                <a:spcPts val="0"/>
              </a:spcBef>
              <a:buClr>
                <a:schemeClr val="dk1"/>
              </a:buClr>
              <a:buSzPct val="100000"/>
              <a:buFont typeface="Arial"/>
              <a:buChar char="•"/>
            </a:pPr>
            <a:r>
              <a:rPr lang="en-US" sz="2400" dirty="0" err="1" smtClean="0"/>
              <a:t>Modul</a:t>
            </a:r>
            <a:r>
              <a:rPr lang="en-US" sz="2400" dirty="0" smtClean="0"/>
              <a:t> </a:t>
            </a:r>
            <a:r>
              <a:rPr lang="en-US" sz="2400" dirty="0"/>
              <a:t>1 – </a:t>
            </a:r>
            <a:r>
              <a:rPr lang="ro-RO" sz="2400" dirty="0" smtClean="0"/>
              <a:t>Stiluri de leadership pentru bibliotecari </a:t>
            </a:r>
          </a:p>
          <a:p>
            <a:pPr marL="914400" lvl="1" indent="-381000">
              <a:spcBef>
                <a:spcPts val="0"/>
              </a:spcBef>
              <a:buClr>
                <a:schemeClr val="dk1"/>
              </a:buClr>
              <a:buSzPct val="100000"/>
              <a:buFont typeface="Arial"/>
              <a:buChar char="•"/>
            </a:pPr>
            <a:r>
              <a:rPr lang="en-US" sz="2400" dirty="0" err="1" smtClean="0"/>
              <a:t>Modul</a:t>
            </a:r>
            <a:r>
              <a:rPr lang="en-US" sz="2400" dirty="0" smtClean="0"/>
              <a:t> </a:t>
            </a:r>
            <a:r>
              <a:rPr lang="en-US" sz="2400" dirty="0"/>
              <a:t>2 – </a:t>
            </a:r>
            <a:r>
              <a:rPr lang="ro-RO" sz="2400" dirty="0" smtClean="0"/>
              <a:t>Liderii bibliotecilor ca inovatori </a:t>
            </a:r>
          </a:p>
          <a:p>
            <a:pPr marL="914400" lvl="1" indent="-381000">
              <a:spcBef>
                <a:spcPts val="0"/>
              </a:spcBef>
              <a:buClr>
                <a:schemeClr val="dk1"/>
              </a:buClr>
              <a:buSzPct val="100000"/>
              <a:buFont typeface="Arial"/>
              <a:buChar char="•"/>
            </a:pPr>
            <a:r>
              <a:rPr lang="en-US" sz="2400" dirty="0" err="1" smtClean="0"/>
              <a:t>Modul</a:t>
            </a:r>
            <a:r>
              <a:rPr lang="en-US" sz="2400" dirty="0" smtClean="0"/>
              <a:t> </a:t>
            </a:r>
            <a:r>
              <a:rPr lang="en-US" sz="2400" dirty="0"/>
              <a:t>3 – </a:t>
            </a:r>
            <a:r>
              <a:rPr lang="ro-RO" sz="2400" dirty="0" smtClean="0"/>
              <a:t>Liderii bibliotecilor au un plan </a:t>
            </a:r>
          </a:p>
          <a:p>
            <a:pPr marL="914400" lvl="1" indent="-381000">
              <a:spcBef>
                <a:spcPts val="0"/>
              </a:spcBef>
              <a:buClr>
                <a:schemeClr val="dk1"/>
              </a:buClr>
              <a:buSzPct val="100000"/>
              <a:buFont typeface="Arial"/>
              <a:buChar char="•"/>
            </a:pPr>
            <a:r>
              <a:rPr lang="en-US" sz="2400" dirty="0" err="1" smtClean="0"/>
              <a:t>Modul</a:t>
            </a:r>
            <a:r>
              <a:rPr lang="en-US" sz="2400" dirty="0" smtClean="0"/>
              <a:t> </a:t>
            </a:r>
            <a:r>
              <a:rPr lang="en-US" sz="2400" dirty="0"/>
              <a:t>4 – </a:t>
            </a:r>
            <a:r>
              <a:rPr lang="ro-RO" sz="2400" dirty="0" smtClean="0"/>
              <a:t>Liderii bibliotecilor în rol de comunicatori</a:t>
            </a:r>
            <a:endParaRPr lang="en-US" dirty="0"/>
          </a:p>
        </p:txBody>
      </p:sp>
      <p:sp>
        <p:nvSpPr>
          <p:cNvPr id="4" name="TextBox 3"/>
          <p:cNvSpPr txBox="1"/>
          <p:nvPr/>
        </p:nvSpPr>
        <p:spPr>
          <a:xfrm>
            <a:off x="8567057" y="6457890"/>
            <a:ext cx="576944" cy="400110"/>
          </a:xfrm>
          <a:prstGeom prst="rect">
            <a:avLst/>
          </a:prstGeom>
          <a:solidFill>
            <a:schemeClr val="tx1">
              <a:alpha val="42000"/>
            </a:schemeClr>
          </a:solidFill>
        </p:spPr>
        <p:txBody>
          <a:bodyPr wrap="square" rtlCol="0">
            <a:spAutoFit/>
          </a:bodyPr>
          <a:lstStyle/>
          <a:p>
            <a:pPr algn="ctr"/>
            <a:r>
              <a:rPr lang="en-US" sz="2000" b="1" dirty="0" smtClean="0">
                <a:solidFill>
                  <a:schemeClr val="bg1"/>
                </a:solidFill>
              </a:rPr>
              <a:t>xvii</a:t>
            </a:r>
            <a:endParaRPr lang="en-US" sz="20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3030" y="1621746"/>
            <a:ext cx="5538804" cy="4340139"/>
          </a:xfrm>
        </p:spPr>
        <p:txBody>
          <a:bodyPr>
            <a:normAutofit/>
          </a:bodyPr>
          <a:lstStyle/>
          <a:p>
            <a:pPr marL="0" indent="0" algn="ctr">
              <a:buNone/>
            </a:pPr>
            <a:r>
              <a:rPr lang="en-US" sz="4500" b="1" dirty="0" smtClean="0">
                <a:solidFill>
                  <a:srgbClr val="02266C"/>
                </a:solidFill>
                <a:latin typeface="Calibri"/>
                <a:cs typeface="Calibri"/>
              </a:rPr>
              <a:t> </a:t>
            </a:r>
          </a:p>
          <a:p>
            <a:pPr marL="0" indent="0" algn="ctr">
              <a:buNone/>
            </a:pPr>
            <a:r>
              <a:rPr lang="en-US" sz="4500" b="1" dirty="0" err="1" smtClean="0">
                <a:solidFill>
                  <a:srgbClr val="02266C"/>
                </a:solidFill>
                <a:latin typeface="Calibri"/>
                <a:ea typeface="Calibri"/>
                <a:cs typeface="Calibri"/>
                <a:sym typeface="Calibri"/>
              </a:rPr>
              <a:t>Modul</a:t>
            </a:r>
            <a:r>
              <a:rPr lang="en-US" sz="4500" b="1" dirty="0" smtClean="0">
                <a:solidFill>
                  <a:srgbClr val="02266C"/>
                </a:solidFill>
                <a:latin typeface="Calibri"/>
                <a:ea typeface="Calibri"/>
                <a:cs typeface="Calibri"/>
                <a:sym typeface="Calibri"/>
              </a:rPr>
              <a:t> 1: </a:t>
            </a:r>
            <a:r>
              <a:rPr lang="ro-RO" sz="4500" b="1" dirty="0" smtClean="0">
                <a:solidFill>
                  <a:srgbClr val="02266C"/>
                </a:solidFill>
                <a:latin typeface="Calibri"/>
                <a:ea typeface="Calibri"/>
                <a:cs typeface="Calibri"/>
                <a:sym typeface="Calibri"/>
              </a:rPr>
              <a:t>Stiluri de leadership pentru bibliotecari</a:t>
            </a:r>
            <a:endParaRPr lang="en-US" sz="4500" dirty="0">
              <a:solidFill>
                <a:srgbClr val="02266C"/>
              </a:solidFill>
              <a:latin typeface="Calibri"/>
              <a:cs typeface="Calibri"/>
            </a:endParaRPr>
          </a:p>
        </p:txBody>
      </p:sp>
      <p:pic>
        <p:nvPicPr>
          <p:cNvPr id="4" name="Picture 3" descr="Screen Shot 2017-07-24 at 5.07.58 PM.png"/>
          <p:cNvPicPr>
            <a:picLocks noChangeAspect="1"/>
          </p:cNvPicPr>
          <p:nvPr/>
        </p:nvPicPr>
        <p:blipFill rotWithShape="1">
          <a:blip r:embed="rId3" cstate="screen">
            <a:extLst>
              <a:ext uri="{28A0092B-C50C-407E-A947-70E740481C1C}">
                <a14:useLocalDpi xmlns:a14="http://schemas.microsoft.com/office/drawing/2010/main"/>
              </a:ext>
            </a:extLst>
          </a:blip>
          <a:srcRect l="-725"/>
          <a:stretch/>
        </p:blipFill>
        <p:spPr>
          <a:xfrm>
            <a:off x="1071040" y="2456128"/>
            <a:ext cx="1511990" cy="1507435"/>
          </a:xfrm>
          <a:prstGeom prst="rect">
            <a:avLst/>
          </a:prstGeom>
        </p:spPr>
      </p:pic>
      <p:sp>
        <p:nvSpPr>
          <p:cNvPr id="5" name="TextBox 4"/>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Obiective de învățare</a:t>
            </a:r>
            <a:endParaRPr lang="en-US" b="1" dirty="0"/>
          </a:p>
        </p:txBody>
      </p:sp>
      <p:sp>
        <p:nvSpPr>
          <p:cNvPr id="3" name="Content Placeholder 2"/>
          <p:cNvSpPr>
            <a:spLocks noGrp="1"/>
          </p:cNvSpPr>
          <p:nvPr>
            <p:ph idx="1"/>
          </p:nvPr>
        </p:nvSpPr>
        <p:spPr/>
        <p:txBody>
          <a:bodyPr>
            <a:normAutofit/>
          </a:bodyPr>
          <a:lstStyle/>
          <a:p>
            <a:pPr marL="0" indent="0">
              <a:buSzPct val="100000"/>
              <a:buNone/>
            </a:pPr>
            <a:r>
              <a:rPr lang="ro-RO" sz="2800" dirty="0" smtClean="0">
                <a:solidFill>
                  <a:schemeClr val="dk1"/>
                </a:solidFill>
                <a:latin typeface="Calibri"/>
                <a:ea typeface="Calibri"/>
                <a:cs typeface="Calibri"/>
                <a:sym typeface="Calibri"/>
              </a:rPr>
              <a:t>După Modului 1, veți fi capabili să</a:t>
            </a:r>
            <a:r>
              <a:rPr lang="en-US" sz="2800" dirty="0" smtClean="0">
                <a:solidFill>
                  <a:schemeClr val="dk1"/>
                </a:solidFill>
                <a:latin typeface="Calibri"/>
                <a:ea typeface="Calibri"/>
                <a:cs typeface="Calibri"/>
                <a:sym typeface="Calibri"/>
              </a:rPr>
              <a:t>:</a:t>
            </a:r>
          </a:p>
          <a:p>
            <a:pPr marL="0" indent="0">
              <a:buSzPct val="100000"/>
              <a:buNone/>
            </a:pPr>
            <a:endParaRPr lang="en-US" sz="700" dirty="0" smtClean="0">
              <a:solidFill>
                <a:schemeClr val="dk1"/>
              </a:solidFill>
              <a:latin typeface="Calibri"/>
              <a:ea typeface="Calibri"/>
              <a:cs typeface="Calibri"/>
              <a:sym typeface="Calibri"/>
            </a:endParaRPr>
          </a:p>
          <a:p>
            <a:pPr lvl="1">
              <a:spcBef>
                <a:spcPts val="560"/>
              </a:spcBef>
              <a:buSzPct val="100000"/>
            </a:pPr>
            <a:r>
              <a:rPr lang="en-US" sz="2700" dirty="0" err="1" smtClean="0">
                <a:solidFill>
                  <a:schemeClr val="tx1"/>
                </a:solidFill>
                <a:ea typeface="Calibri"/>
                <a:cs typeface="Calibri"/>
                <a:sym typeface="Calibri"/>
              </a:rPr>
              <a:t>Defini</a:t>
            </a:r>
            <a:r>
              <a:rPr lang="ro-RO" sz="2700" dirty="0" smtClean="0">
                <a:solidFill>
                  <a:schemeClr val="tx1"/>
                </a:solidFill>
                <a:ea typeface="Calibri"/>
                <a:cs typeface="Calibri"/>
                <a:sym typeface="Calibri"/>
              </a:rPr>
              <a:t>ți</a:t>
            </a:r>
            <a:r>
              <a:rPr lang="en-US" sz="2700" dirty="0" smtClean="0">
                <a:solidFill>
                  <a:schemeClr val="tx1"/>
                </a:solidFill>
                <a:ea typeface="Calibri"/>
                <a:cs typeface="Calibri"/>
                <a:sym typeface="Calibri"/>
              </a:rPr>
              <a:t> </a:t>
            </a:r>
            <a:r>
              <a:rPr lang="ro-RO" sz="2700" dirty="0" smtClean="0">
                <a:solidFill>
                  <a:schemeClr val="tx1"/>
                </a:solidFill>
                <a:ea typeface="Calibri"/>
                <a:cs typeface="Calibri"/>
                <a:sym typeface="Calibri"/>
              </a:rPr>
              <a:t>câteva </a:t>
            </a:r>
            <a:r>
              <a:rPr lang="en-US" sz="2700" dirty="0" err="1" smtClean="0">
                <a:solidFill>
                  <a:schemeClr val="tx1"/>
                </a:solidFill>
                <a:ea typeface="Calibri"/>
                <a:cs typeface="Calibri"/>
                <a:sym typeface="Calibri"/>
              </a:rPr>
              <a:t>stiluri</a:t>
            </a:r>
            <a:r>
              <a:rPr lang="en-US" sz="2700" dirty="0" smtClean="0">
                <a:solidFill>
                  <a:schemeClr val="tx1"/>
                </a:solidFill>
                <a:ea typeface="Calibri"/>
                <a:cs typeface="Calibri"/>
                <a:sym typeface="Calibri"/>
              </a:rPr>
              <a:t> </a:t>
            </a:r>
            <a:r>
              <a:rPr lang="en-US" sz="2700" dirty="0" err="1">
                <a:solidFill>
                  <a:schemeClr val="tx1"/>
                </a:solidFill>
                <a:ea typeface="Calibri"/>
                <a:cs typeface="Calibri"/>
                <a:sym typeface="Calibri"/>
              </a:rPr>
              <a:t>comune</a:t>
            </a:r>
            <a:r>
              <a:rPr lang="en-US" sz="2700" dirty="0">
                <a:solidFill>
                  <a:schemeClr val="tx1"/>
                </a:solidFill>
                <a:ea typeface="Calibri"/>
                <a:cs typeface="Calibri"/>
                <a:sym typeface="Calibri"/>
              </a:rPr>
              <a:t> de leadership </a:t>
            </a:r>
            <a:r>
              <a:rPr lang="en-US" sz="2700" dirty="0" err="1">
                <a:solidFill>
                  <a:schemeClr val="tx1"/>
                </a:solidFill>
                <a:ea typeface="Calibri"/>
                <a:cs typeface="Calibri"/>
                <a:sym typeface="Calibri"/>
              </a:rPr>
              <a:t>și</a:t>
            </a:r>
            <a:r>
              <a:rPr lang="en-US" sz="2700" dirty="0">
                <a:solidFill>
                  <a:schemeClr val="tx1"/>
                </a:solidFill>
                <a:ea typeface="Calibri"/>
                <a:cs typeface="Calibri"/>
                <a:sym typeface="Calibri"/>
              </a:rPr>
              <a:t> </a:t>
            </a:r>
            <a:r>
              <a:rPr lang="ro-RO" sz="2700" dirty="0" smtClean="0">
                <a:solidFill>
                  <a:schemeClr val="tx1"/>
                </a:solidFill>
                <a:ea typeface="Calibri"/>
                <a:cs typeface="Calibri"/>
                <a:sym typeface="Calibri"/>
              </a:rPr>
              <a:t>să înțelegeți</a:t>
            </a:r>
            <a:r>
              <a:rPr lang="en-US" sz="2700" dirty="0" smtClean="0">
                <a:solidFill>
                  <a:schemeClr val="tx1"/>
                </a:solidFill>
                <a:ea typeface="Calibri"/>
                <a:cs typeface="Calibri"/>
                <a:sym typeface="Calibri"/>
              </a:rPr>
              <a:t> </a:t>
            </a:r>
            <a:r>
              <a:rPr lang="ro-RO" sz="2700" dirty="0" smtClean="0">
                <a:solidFill>
                  <a:schemeClr val="tx1"/>
                </a:solidFill>
                <a:ea typeface="Calibri"/>
                <a:cs typeface="Calibri"/>
                <a:sym typeface="Calibri"/>
              </a:rPr>
              <a:t>cum </a:t>
            </a:r>
            <a:r>
              <a:rPr lang="en-US" sz="2700" dirty="0" err="1" smtClean="0">
                <a:solidFill>
                  <a:schemeClr val="tx1"/>
                </a:solidFill>
                <a:ea typeface="Calibri"/>
                <a:cs typeface="Calibri"/>
                <a:sym typeface="Calibri"/>
              </a:rPr>
              <a:t>acestea</a:t>
            </a:r>
            <a:r>
              <a:rPr lang="en-US" sz="2700" dirty="0" smtClean="0">
                <a:solidFill>
                  <a:schemeClr val="tx1"/>
                </a:solidFill>
                <a:ea typeface="Calibri"/>
                <a:cs typeface="Calibri"/>
                <a:sym typeface="Calibri"/>
              </a:rPr>
              <a:t> </a:t>
            </a:r>
            <a:r>
              <a:rPr lang="en-US" sz="2700" dirty="0" err="1">
                <a:solidFill>
                  <a:schemeClr val="tx1"/>
                </a:solidFill>
                <a:ea typeface="Calibri"/>
                <a:cs typeface="Calibri"/>
                <a:sym typeface="Calibri"/>
              </a:rPr>
              <a:t>afectează</a:t>
            </a:r>
            <a:r>
              <a:rPr lang="en-US" sz="2700" dirty="0">
                <a:solidFill>
                  <a:schemeClr val="tx1"/>
                </a:solidFill>
                <a:ea typeface="Calibri"/>
                <a:cs typeface="Calibri"/>
                <a:sym typeface="Calibri"/>
              </a:rPr>
              <a:t> </a:t>
            </a:r>
            <a:r>
              <a:rPr lang="en-US" sz="2700" dirty="0" err="1">
                <a:solidFill>
                  <a:schemeClr val="tx1"/>
                </a:solidFill>
                <a:ea typeface="Calibri"/>
                <a:cs typeface="Calibri"/>
                <a:sym typeface="Calibri"/>
              </a:rPr>
              <a:t>diferite</a:t>
            </a:r>
            <a:r>
              <a:rPr lang="en-US" sz="2700" dirty="0">
                <a:solidFill>
                  <a:schemeClr val="tx1"/>
                </a:solidFill>
                <a:ea typeface="Calibri"/>
                <a:cs typeface="Calibri"/>
                <a:sym typeface="Calibri"/>
              </a:rPr>
              <a:t> </a:t>
            </a:r>
            <a:r>
              <a:rPr lang="en-US" sz="2700" dirty="0" err="1" smtClean="0">
                <a:solidFill>
                  <a:schemeClr val="tx1"/>
                </a:solidFill>
                <a:ea typeface="Calibri"/>
                <a:cs typeface="Calibri"/>
                <a:sym typeface="Calibri"/>
              </a:rPr>
              <a:t>situații</a:t>
            </a:r>
            <a:r>
              <a:rPr lang="ro-RO" sz="2700" dirty="0" smtClean="0">
                <a:solidFill>
                  <a:schemeClr val="tx1"/>
                </a:solidFill>
                <a:ea typeface="Calibri"/>
                <a:cs typeface="Calibri"/>
                <a:sym typeface="Calibri"/>
              </a:rPr>
              <a:t> în funcție de context. </a:t>
            </a:r>
            <a:r>
              <a:rPr lang="en-US" sz="2700" dirty="0" smtClean="0">
                <a:solidFill>
                  <a:schemeClr val="tx1"/>
                </a:solidFill>
                <a:ea typeface="Calibri"/>
                <a:cs typeface="Calibri"/>
                <a:sym typeface="Calibri"/>
              </a:rPr>
              <a:t> </a:t>
            </a:r>
            <a:endParaRPr lang="en-US" sz="2700" dirty="0">
              <a:solidFill>
                <a:schemeClr val="tx1"/>
              </a:solidFill>
              <a:latin typeface="Calibri"/>
              <a:ea typeface="Calibri"/>
              <a:cs typeface="Calibri"/>
              <a:sym typeface="Calibri"/>
            </a:endParaRPr>
          </a:p>
          <a:p>
            <a:pPr lvl="1">
              <a:spcBef>
                <a:spcPts val="560"/>
              </a:spcBef>
              <a:buSzPct val="100000"/>
            </a:pPr>
            <a:r>
              <a:rPr lang="ro-RO" sz="2700" dirty="0" smtClean="0">
                <a:solidFill>
                  <a:schemeClr val="tx1"/>
                </a:solidFill>
                <a:latin typeface="Calibri"/>
                <a:ea typeface="Calibri"/>
                <a:cs typeface="Calibri"/>
                <a:sym typeface="Calibri"/>
              </a:rPr>
              <a:t>Descrieți stilul sau stilurile de leadership care vă corespund cel mai bine. </a:t>
            </a:r>
            <a:endParaRPr lang="en-US" b="1" dirty="0">
              <a:solidFill>
                <a:schemeClr val="tx1"/>
              </a:solidFill>
              <a:latin typeface="Calibri"/>
              <a:ea typeface="Calibri"/>
              <a:cs typeface="Calibri"/>
              <a:sym typeface="Calibri"/>
            </a:endParaRPr>
          </a:p>
          <a:p>
            <a:pPr marL="457200" lvl="1" indent="0">
              <a:spcBef>
                <a:spcPts val="560"/>
              </a:spcBef>
              <a:buSzPct val="100000"/>
              <a:buNone/>
            </a:pPr>
            <a:endParaRPr lang="ro-RO" sz="2600" b="1" dirty="0" smtClean="0">
              <a:solidFill>
                <a:srgbClr val="02266C"/>
              </a:solidFill>
              <a:latin typeface="Calibri"/>
              <a:ea typeface="Calibri"/>
              <a:cs typeface="Calibri"/>
              <a:sym typeface="Calibri"/>
            </a:endParaRPr>
          </a:p>
          <a:p>
            <a:pPr marL="457200" lvl="1" indent="0">
              <a:spcBef>
                <a:spcPts val="560"/>
              </a:spcBef>
              <a:buSzPct val="100000"/>
              <a:buNone/>
            </a:pPr>
            <a:r>
              <a:rPr lang="ro-RO" sz="2600" b="1" dirty="0" smtClean="0">
                <a:solidFill>
                  <a:srgbClr val="02266C"/>
                </a:solidFill>
                <a:latin typeface="Calibri"/>
                <a:ea typeface="Calibri"/>
                <a:cs typeface="Calibri"/>
                <a:sym typeface="Calibri"/>
              </a:rPr>
              <a:t>Ridicați mâna dacă grupul vostru este responsabil de Sumarul Echipei la finalul Modulului 1. </a:t>
            </a:r>
            <a:endParaRPr lang="en-US" sz="3200" dirty="0" smtClean="0">
              <a:solidFill>
                <a:schemeClr val="dk1"/>
              </a:solidFill>
              <a:latin typeface="Calibri"/>
              <a:cs typeface="Calibri"/>
            </a:endParaRPr>
          </a:p>
          <a:p>
            <a:endParaRPr lang="en-US" dirty="0">
              <a:latin typeface="Calibri"/>
              <a:cs typeface="Calibri"/>
            </a:endParaRPr>
          </a:p>
        </p:txBody>
      </p:sp>
      <p:sp>
        <p:nvSpPr>
          <p:cNvPr id="4" name="TextBox 3"/>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1.2</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Spargerea gheții</a:t>
            </a:r>
            <a:r>
              <a:rPr lang="en-US" b="1" dirty="0" smtClean="0"/>
              <a:t>: </a:t>
            </a:r>
            <a:r>
              <a:rPr lang="ro-RO" b="1" dirty="0" smtClean="0"/>
              <a:t>Alinierea</a:t>
            </a:r>
            <a:endParaRPr lang="en-US" b="1" dirty="0"/>
          </a:p>
        </p:txBody>
      </p:sp>
      <p:sp>
        <p:nvSpPr>
          <p:cNvPr id="3" name="Content Placeholder 2"/>
          <p:cNvSpPr>
            <a:spLocks noGrp="1"/>
          </p:cNvSpPr>
          <p:nvPr>
            <p:ph idx="1"/>
          </p:nvPr>
        </p:nvSpPr>
        <p:spPr/>
        <p:txBody>
          <a:bodyPr/>
          <a:lstStyle/>
          <a:p>
            <a:pPr marL="0" indent="0">
              <a:buSzPct val="100000"/>
              <a:buNone/>
            </a:pPr>
            <a:r>
              <a:rPr lang="ro-RO" sz="3200" dirty="0" smtClean="0">
                <a:solidFill>
                  <a:schemeClr val="dk1"/>
                </a:solidFill>
                <a:ea typeface="Calibri"/>
                <a:cs typeface="Arial" panose="020B0604020202020204" pitchFamily="34" charset="0"/>
                <a:sym typeface="Calibri"/>
              </a:rPr>
              <a:t>Aliniați-vă într-o linie orizontală. </a:t>
            </a:r>
            <a:endParaRPr lang="en-US" sz="3200" dirty="0">
              <a:solidFill>
                <a:schemeClr val="dk1"/>
              </a:solidFill>
              <a:ea typeface="Calibri"/>
              <a:cs typeface="Arial" panose="020B0604020202020204" pitchFamily="34" charset="0"/>
              <a:sym typeface="Calibri"/>
            </a:endParaRPr>
          </a:p>
          <a:p>
            <a:pPr>
              <a:buSzPct val="100000"/>
            </a:pPr>
            <a:endParaRPr lang="en-US" sz="3200" dirty="0" smtClean="0">
              <a:solidFill>
                <a:schemeClr val="dk1"/>
              </a:solidFill>
              <a:latin typeface="Arial" panose="020B0604020202020204" pitchFamily="34" charset="0"/>
              <a:ea typeface="Calibri"/>
              <a:cs typeface="Arial" panose="020B0604020202020204" pitchFamily="34" charset="0"/>
              <a:sym typeface="Calibri"/>
            </a:endParaRPr>
          </a:p>
          <a:p>
            <a:pPr marL="0" indent="0">
              <a:buSzPct val="100000"/>
              <a:buNone/>
            </a:pPr>
            <a:r>
              <a:rPr lang="ro-RO" sz="3200" dirty="0" smtClean="0">
                <a:solidFill>
                  <a:schemeClr val="dk1"/>
                </a:solidFill>
              </a:rPr>
              <a:t>Veți auzi o serie de întrebări și veți fi rugați să faceți un pas înainte sau înapoi în dependență de răspunsul vostru. </a:t>
            </a:r>
            <a:endParaRPr lang="en-US" sz="3200" dirty="0" smtClean="0">
              <a:solidFill>
                <a:schemeClr val="dk1"/>
              </a:solidFill>
              <a:latin typeface="Arial" panose="020B0604020202020204" pitchFamily="34" charset="0"/>
              <a:ea typeface="Calibri"/>
              <a:cs typeface="Arial" panose="020B0604020202020204" pitchFamily="34" charset="0"/>
              <a:sym typeface="Calibri"/>
            </a:endParaRPr>
          </a:p>
          <a:p>
            <a:pPr>
              <a:buSzPct val="100000"/>
            </a:pPr>
            <a:endParaRPr lang="en-US" sz="3200" dirty="0" smtClean="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pic>
        <p:nvPicPr>
          <p:cNvPr id="10" name="Picture 9"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6748" y="4913679"/>
            <a:ext cx="1212484" cy="1212484"/>
          </a:xfrm>
          <a:prstGeom prst="rect">
            <a:avLst/>
          </a:prstGeom>
        </p:spPr>
      </p:pic>
      <p:pic>
        <p:nvPicPr>
          <p:cNvPr id="11" name="Picture 10"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9232" y="4913679"/>
            <a:ext cx="1212484" cy="1212484"/>
          </a:xfrm>
          <a:prstGeom prst="rect">
            <a:avLst/>
          </a:prstGeom>
        </p:spPr>
      </p:pic>
      <p:pic>
        <p:nvPicPr>
          <p:cNvPr id="12" name="Picture 11"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1716" y="4913679"/>
            <a:ext cx="1212484" cy="1212484"/>
          </a:xfrm>
          <a:prstGeom prst="rect">
            <a:avLst/>
          </a:prstGeom>
        </p:spPr>
      </p:pic>
      <p:pic>
        <p:nvPicPr>
          <p:cNvPr id="13" name="Picture 12"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4200" y="4913679"/>
            <a:ext cx="1212484" cy="1212484"/>
          </a:xfrm>
          <a:prstGeom prst="rect">
            <a:avLst/>
          </a:prstGeom>
        </p:spPr>
      </p:pic>
      <p:pic>
        <p:nvPicPr>
          <p:cNvPr id="14" name="Picture 13"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6684" y="4913679"/>
            <a:ext cx="1212484" cy="1212484"/>
          </a:xfrm>
          <a:prstGeom prst="rect">
            <a:avLst/>
          </a:prstGeom>
        </p:spPr>
      </p:pic>
      <p:sp>
        <p:nvSpPr>
          <p:cNvPr id="9" name="TextBox 8"/>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1.3</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Ce este </a:t>
            </a:r>
            <a:r>
              <a:rPr lang="en-US" b="1" dirty="0" smtClean="0"/>
              <a:t>Leadership?</a:t>
            </a:r>
            <a:endParaRPr lang="en-US" b="1" dirty="0"/>
          </a:p>
        </p:txBody>
      </p:sp>
      <p:sp>
        <p:nvSpPr>
          <p:cNvPr id="3" name="Content Placeholder 2"/>
          <p:cNvSpPr>
            <a:spLocks noGrp="1"/>
          </p:cNvSpPr>
          <p:nvPr>
            <p:ph idx="1"/>
          </p:nvPr>
        </p:nvSpPr>
        <p:spPr/>
        <p:txBody>
          <a:bodyPr>
            <a:normAutofit lnSpcReduction="10000"/>
          </a:bodyPr>
          <a:lstStyle/>
          <a:p>
            <a:pPr marL="0" indent="0">
              <a:spcBef>
                <a:spcPts val="590"/>
              </a:spcBef>
              <a:buSzPct val="25000"/>
              <a:buNone/>
            </a:pPr>
            <a:r>
              <a:rPr lang="en-US" sz="2800" dirty="0">
                <a:solidFill>
                  <a:schemeClr val="dk1"/>
                </a:solidFill>
                <a:ea typeface="Calibri"/>
                <a:cs typeface="Calibri"/>
                <a:sym typeface="Calibri"/>
              </a:rPr>
              <a:t>“</a:t>
            </a:r>
            <a:r>
              <a:rPr lang="en-US" sz="2800" dirty="0" smtClean="0">
                <a:solidFill>
                  <a:schemeClr val="dk1"/>
                </a:solidFill>
                <a:ea typeface="Calibri"/>
                <a:cs typeface="Calibri"/>
                <a:sym typeface="Calibri"/>
              </a:rPr>
              <a:t>Leadership</a:t>
            </a:r>
            <a:r>
              <a:rPr lang="ro-RO" sz="2800" dirty="0" smtClean="0">
                <a:solidFill>
                  <a:schemeClr val="dk1"/>
                </a:solidFill>
                <a:ea typeface="Calibri"/>
                <a:cs typeface="Calibri"/>
                <a:sym typeface="Calibri"/>
              </a:rPr>
              <a:t>-</a:t>
            </a:r>
            <a:r>
              <a:rPr lang="en-US" sz="2800" dirty="0" err="1" smtClean="0">
                <a:solidFill>
                  <a:schemeClr val="dk1"/>
                </a:solidFill>
                <a:ea typeface="Calibri"/>
                <a:cs typeface="Calibri"/>
                <a:sym typeface="Calibri"/>
              </a:rPr>
              <a:t>ul</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influențează</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oamenii</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să</a:t>
            </a:r>
            <a:r>
              <a:rPr lang="en-US" sz="2800" dirty="0">
                <a:solidFill>
                  <a:schemeClr val="dk1"/>
                </a:solidFill>
                <a:ea typeface="Calibri"/>
                <a:cs typeface="Calibri"/>
                <a:sym typeface="Calibri"/>
              </a:rPr>
              <a:t> </a:t>
            </a:r>
            <a:r>
              <a:rPr lang="ro-RO" sz="2800" dirty="0" smtClean="0">
                <a:solidFill>
                  <a:schemeClr val="dk1"/>
                </a:solidFill>
                <a:ea typeface="Calibri"/>
                <a:cs typeface="Calibri"/>
                <a:sym typeface="Calibri"/>
              </a:rPr>
              <a:t>acționeze</a:t>
            </a:r>
            <a:r>
              <a:rPr lang="en-US" sz="2800" dirty="0" smtClean="0">
                <a:solidFill>
                  <a:schemeClr val="dk1"/>
                </a:solidFill>
                <a:ea typeface="Calibri"/>
                <a:cs typeface="Calibri"/>
                <a:sym typeface="Calibri"/>
              </a:rPr>
              <a:t>. </a:t>
            </a:r>
            <a:r>
              <a:rPr lang="en-US" sz="2800" dirty="0">
                <a:solidFill>
                  <a:schemeClr val="dk1"/>
                </a:solidFill>
                <a:ea typeface="Calibri"/>
                <a:cs typeface="Calibri"/>
                <a:sym typeface="Calibri"/>
              </a:rPr>
              <a:t>La </a:t>
            </a:r>
            <a:r>
              <a:rPr lang="en-US" sz="2800" dirty="0" err="1">
                <a:solidFill>
                  <a:schemeClr val="dk1"/>
                </a:solidFill>
                <a:ea typeface="Calibri"/>
                <a:cs typeface="Calibri"/>
                <a:sym typeface="Calibri"/>
              </a:rPr>
              <a:t>locul</a:t>
            </a:r>
            <a:r>
              <a:rPr lang="en-US" sz="2800" dirty="0">
                <a:solidFill>
                  <a:schemeClr val="dk1"/>
                </a:solidFill>
                <a:ea typeface="Calibri"/>
                <a:cs typeface="Calibri"/>
                <a:sym typeface="Calibri"/>
              </a:rPr>
              <a:t> de </a:t>
            </a:r>
            <a:r>
              <a:rPr lang="en-US" sz="2800" dirty="0" err="1">
                <a:solidFill>
                  <a:schemeClr val="dk1"/>
                </a:solidFill>
                <a:ea typeface="Calibri"/>
                <a:cs typeface="Calibri"/>
                <a:sym typeface="Calibri"/>
              </a:rPr>
              <a:t>muncă</a:t>
            </a:r>
            <a:r>
              <a:rPr lang="en-US" sz="2800" dirty="0">
                <a:solidFill>
                  <a:schemeClr val="dk1"/>
                </a:solidFill>
                <a:ea typeface="Calibri"/>
                <a:cs typeface="Calibri"/>
                <a:sym typeface="Calibri"/>
              </a:rPr>
              <a:t>, </a:t>
            </a:r>
            <a:r>
              <a:rPr lang="ro-RO" sz="2800" dirty="0" smtClean="0">
                <a:solidFill>
                  <a:schemeClr val="dk1"/>
                </a:solidFill>
                <a:ea typeface="Calibri"/>
                <a:cs typeface="Calibri"/>
                <a:sym typeface="Calibri"/>
              </a:rPr>
              <a:t>l</a:t>
            </a:r>
            <a:r>
              <a:rPr lang="en-US" sz="2800" dirty="0" err="1" smtClean="0">
                <a:solidFill>
                  <a:schemeClr val="dk1"/>
                </a:solidFill>
                <a:ea typeface="Calibri"/>
                <a:cs typeface="Calibri"/>
                <a:sym typeface="Calibri"/>
              </a:rPr>
              <a:t>eadership</a:t>
            </a:r>
            <a:r>
              <a:rPr lang="ro-RO" sz="2800" dirty="0">
                <a:solidFill>
                  <a:schemeClr val="dk1"/>
                </a:solidFill>
                <a:ea typeface="Calibri"/>
                <a:cs typeface="Calibri"/>
                <a:sym typeface="Calibri"/>
              </a:rPr>
              <a:t>-</a:t>
            </a:r>
            <a:r>
              <a:rPr lang="en-US" sz="2800" dirty="0" err="1">
                <a:solidFill>
                  <a:schemeClr val="dk1"/>
                </a:solidFill>
                <a:ea typeface="Calibri"/>
                <a:cs typeface="Calibri"/>
                <a:sym typeface="Calibri"/>
              </a:rPr>
              <a:t>ul</a:t>
            </a:r>
            <a:r>
              <a:rPr lang="en-US" sz="2800" dirty="0">
                <a:solidFill>
                  <a:schemeClr val="dk1"/>
                </a:solidFill>
                <a:ea typeface="Calibri"/>
                <a:cs typeface="Calibri"/>
                <a:sym typeface="Calibri"/>
              </a:rPr>
              <a:t> </a:t>
            </a:r>
            <a:r>
              <a:rPr lang="en-US" sz="2800" dirty="0" err="1" smtClean="0">
                <a:solidFill>
                  <a:schemeClr val="dk1"/>
                </a:solidFill>
                <a:ea typeface="Calibri"/>
                <a:cs typeface="Calibri"/>
                <a:sym typeface="Calibri"/>
              </a:rPr>
              <a:t>este</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arta</a:t>
            </a:r>
            <a:r>
              <a:rPr lang="en-US" sz="2800" dirty="0">
                <a:solidFill>
                  <a:schemeClr val="dk1"/>
                </a:solidFill>
                <a:ea typeface="Calibri"/>
                <a:cs typeface="Calibri"/>
                <a:sym typeface="Calibri"/>
              </a:rPr>
              <a:t> </a:t>
            </a:r>
            <a:r>
              <a:rPr lang="ro-RO" sz="2800" dirty="0" smtClean="0">
                <a:solidFill>
                  <a:schemeClr val="dk1"/>
                </a:solidFill>
                <a:ea typeface="Calibri"/>
                <a:cs typeface="Calibri"/>
                <a:sym typeface="Calibri"/>
              </a:rPr>
              <a:t>de a realiza lucrul </a:t>
            </a:r>
            <a:r>
              <a:rPr lang="en-US" sz="2800" dirty="0" err="1" smtClean="0">
                <a:solidFill>
                  <a:schemeClr val="dk1"/>
                </a:solidFill>
                <a:ea typeface="Calibri"/>
                <a:cs typeface="Calibri"/>
                <a:sym typeface="Calibri"/>
              </a:rPr>
              <a:t>prin</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alte</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persoane</a:t>
            </a:r>
            <a:r>
              <a:rPr lang="en-US" sz="2800" dirty="0">
                <a:solidFill>
                  <a:schemeClr val="dk1"/>
                </a:solidFill>
                <a:ea typeface="Calibri"/>
                <a:cs typeface="Calibri"/>
                <a:sym typeface="Calibri"/>
              </a:rPr>
              <a:t>. </a:t>
            </a:r>
            <a:r>
              <a:rPr lang="en-US" sz="2800" dirty="0" smtClean="0">
                <a:solidFill>
                  <a:schemeClr val="dk1"/>
                </a:solidFill>
                <a:ea typeface="Calibri"/>
                <a:cs typeface="Calibri"/>
                <a:sym typeface="Calibri"/>
              </a:rPr>
              <a:t>Leadership</a:t>
            </a:r>
            <a:r>
              <a:rPr lang="ro-RO" sz="2800" dirty="0" smtClean="0">
                <a:solidFill>
                  <a:schemeClr val="dk1"/>
                </a:solidFill>
                <a:ea typeface="Calibri"/>
                <a:cs typeface="Calibri"/>
                <a:sym typeface="Calibri"/>
              </a:rPr>
              <a:t>-</a:t>
            </a:r>
            <a:r>
              <a:rPr lang="en-US" sz="2800" dirty="0" err="1" smtClean="0">
                <a:solidFill>
                  <a:schemeClr val="dk1"/>
                </a:solidFill>
                <a:ea typeface="Calibri"/>
                <a:cs typeface="Calibri"/>
                <a:sym typeface="Calibri"/>
              </a:rPr>
              <a:t>ul</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poate</a:t>
            </a:r>
            <a:r>
              <a:rPr lang="en-US" sz="2800" dirty="0">
                <a:solidFill>
                  <a:schemeClr val="dk1"/>
                </a:solidFill>
                <a:ea typeface="Calibri"/>
                <a:cs typeface="Calibri"/>
                <a:sym typeface="Calibri"/>
              </a:rPr>
              <a:t> fi </a:t>
            </a:r>
            <a:r>
              <a:rPr lang="en-US" sz="2800" dirty="0" err="1">
                <a:solidFill>
                  <a:schemeClr val="dk1"/>
                </a:solidFill>
                <a:ea typeface="Calibri"/>
                <a:cs typeface="Calibri"/>
                <a:sym typeface="Calibri"/>
              </a:rPr>
              <a:t>distribuit</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pe</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scară</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largă</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într</a:t>
            </a:r>
            <a:r>
              <a:rPr lang="en-US" sz="2800" dirty="0">
                <a:solidFill>
                  <a:schemeClr val="dk1"/>
                </a:solidFill>
                <a:ea typeface="Calibri"/>
                <a:cs typeface="Calibri"/>
                <a:sym typeface="Calibri"/>
              </a:rPr>
              <a:t>-o </a:t>
            </a:r>
            <a:r>
              <a:rPr lang="en-US" sz="2800" dirty="0" err="1">
                <a:solidFill>
                  <a:schemeClr val="dk1"/>
                </a:solidFill>
                <a:ea typeface="Calibri"/>
                <a:cs typeface="Calibri"/>
                <a:sym typeface="Calibri"/>
              </a:rPr>
              <a:t>organizație</a:t>
            </a:r>
            <a:r>
              <a:rPr lang="en-US" sz="2800" dirty="0">
                <a:solidFill>
                  <a:schemeClr val="dk1"/>
                </a:solidFill>
                <a:ea typeface="Calibri"/>
                <a:cs typeface="Calibri"/>
                <a:sym typeface="Calibri"/>
              </a:rPr>
              <a:t> </a:t>
            </a:r>
            <a:r>
              <a:rPr lang="ro-RO" sz="2800" dirty="0" smtClean="0">
                <a:solidFill>
                  <a:schemeClr val="dk1"/>
                </a:solidFill>
                <a:ea typeface="Calibri"/>
                <a:cs typeface="Calibri"/>
                <a:sym typeface="Calibri"/>
              </a:rPr>
              <a:t>-</a:t>
            </a:r>
            <a:r>
              <a:rPr lang="en-US" sz="2800" dirty="0" smtClean="0">
                <a:solidFill>
                  <a:schemeClr val="dk1"/>
                </a:solidFill>
                <a:ea typeface="Calibri"/>
                <a:cs typeface="Calibri"/>
                <a:sym typeface="Calibri"/>
              </a:rPr>
              <a:t>- </a:t>
            </a:r>
            <a:r>
              <a:rPr lang="ro-RO" sz="2800" dirty="0" smtClean="0">
                <a:solidFill>
                  <a:schemeClr val="dk1"/>
                </a:solidFill>
                <a:ea typeface="Calibri"/>
                <a:cs typeface="Calibri"/>
                <a:sym typeface="Calibri"/>
              </a:rPr>
              <a:t>aproape toți au rol de lider într-un moment sau altul</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dacă</a:t>
            </a:r>
            <a:r>
              <a:rPr lang="en-US" sz="2800" dirty="0">
                <a:solidFill>
                  <a:schemeClr val="dk1"/>
                </a:solidFill>
                <a:ea typeface="Calibri"/>
                <a:cs typeface="Calibri"/>
                <a:sym typeface="Calibri"/>
              </a:rPr>
              <a:t> nu </a:t>
            </a:r>
            <a:r>
              <a:rPr lang="ro-RO" sz="2800" dirty="0" smtClean="0">
                <a:solidFill>
                  <a:schemeClr val="dk1"/>
                </a:solidFill>
                <a:ea typeface="Calibri"/>
                <a:cs typeface="Calibri"/>
                <a:sym typeface="Calibri"/>
              </a:rPr>
              <a:t>chiar întotdeauna</a:t>
            </a:r>
            <a:r>
              <a:rPr lang="en-US" sz="2800" dirty="0" smtClean="0">
                <a:solidFill>
                  <a:schemeClr val="dk1"/>
                </a:solidFill>
                <a:ea typeface="Calibri"/>
                <a:cs typeface="Calibri"/>
                <a:sym typeface="Calibri"/>
              </a:rPr>
              <a:t>. </a:t>
            </a:r>
            <a:r>
              <a:rPr lang="ro-RO" sz="2800" dirty="0" smtClean="0">
                <a:solidFill>
                  <a:schemeClr val="dk1"/>
                </a:solidFill>
                <a:ea typeface="Calibri"/>
                <a:cs typeface="Calibri"/>
                <a:sym typeface="Calibri"/>
              </a:rPr>
              <a:t>Acesta depinde foarte mult și de situație</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oricine</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ar</a:t>
            </a:r>
            <a:r>
              <a:rPr lang="en-US" sz="2800" dirty="0">
                <a:solidFill>
                  <a:schemeClr val="dk1"/>
                </a:solidFill>
                <a:ea typeface="Calibri"/>
                <a:cs typeface="Calibri"/>
                <a:sym typeface="Calibri"/>
              </a:rPr>
              <a:t> </a:t>
            </a:r>
            <a:r>
              <a:rPr lang="en-US" sz="2800" dirty="0" err="1">
                <a:solidFill>
                  <a:schemeClr val="dk1"/>
                </a:solidFill>
                <a:ea typeface="Calibri"/>
                <a:cs typeface="Calibri"/>
                <a:sym typeface="Calibri"/>
              </a:rPr>
              <a:t>putea</a:t>
            </a:r>
            <a:r>
              <a:rPr lang="en-US" sz="2800" dirty="0">
                <a:solidFill>
                  <a:schemeClr val="dk1"/>
                </a:solidFill>
                <a:ea typeface="Calibri"/>
                <a:cs typeface="Calibri"/>
                <a:sym typeface="Calibri"/>
              </a:rPr>
              <a:t> </a:t>
            </a:r>
            <a:r>
              <a:rPr lang="ro-RO" sz="2800" dirty="0" smtClean="0">
                <a:solidFill>
                  <a:schemeClr val="dk1"/>
                </a:solidFill>
                <a:ea typeface="Calibri"/>
                <a:cs typeface="Calibri"/>
                <a:sym typeface="Calibri"/>
              </a:rPr>
              <a:t>deveni lider</a:t>
            </a:r>
            <a:r>
              <a:rPr lang="en-US" sz="2800" dirty="0" smtClean="0">
                <a:solidFill>
                  <a:schemeClr val="dk1"/>
                </a:solidFill>
                <a:ea typeface="Calibri"/>
                <a:cs typeface="Calibri"/>
                <a:sym typeface="Calibri"/>
              </a:rPr>
              <a:t>, </a:t>
            </a:r>
            <a:r>
              <a:rPr lang="en-US" sz="2800" dirty="0" err="1">
                <a:solidFill>
                  <a:schemeClr val="dk1"/>
                </a:solidFill>
                <a:ea typeface="Calibri"/>
                <a:cs typeface="Calibri"/>
                <a:sym typeface="Calibri"/>
              </a:rPr>
              <a:t>având</a:t>
            </a:r>
            <a:r>
              <a:rPr lang="en-US" sz="2800" dirty="0">
                <a:solidFill>
                  <a:schemeClr val="dk1"/>
                </a:solidFill>
                <a:ea typeface="Calibri"/>
                <a:cs typeface="Calibri"/>
                <a:sym typeface="Calibri"/>
              </a:rPr>
              <a:t> </a:t>
            </a:r>
            <a:r>
              <a:rPr lang="en-US" sz="2800" dirty="0" err="1" smtClean="0">
                <a:solidFill>
                  <a:schemeClr val="dk1"/>
                </a:solidFill>
                <a:ea typeface="Calibri"/>
                <a:cs typeface="Calibri"/>
                <a:sym typeface="Calibri"/>
              </a:rPr>
              <a:t>circumstanțele</a:t>
            </a:r>
            <a:r>
              <a:rPr lang="en-US" sz="2800" dirty="0" smtClean="0">
                <a:solidFill>
                  <a:schemeClr val="dk1"/>
                </a:solidFill>
                <a:ea typeface="Calibri"/>
                <a:cs typeface="Calibri"/>
                <a:sym typeface="Calibri"/>
              </a:rPr>
              <a:t> </a:t>
            </a:r>
            <a:r>
              <a:rPr lang="en-US" sz="2800" dirty="0" err="1" smtClean="0">
                <a:solidFill>
                  <a:schemeClr val="dk1"/>
                </a:solidFill>
                <a:ea typeface="Calibri"/>
                <a:cs typeface="Calibri"/>
                <a:sym typeface="Calibri"/>
              </a:rPr>
              <a:t>potrivite</a:t>
            </a:r>
            <a:r>
              <a:rPr lang="ro-RO" sz="2800" dirty="0" smtClean="0">
                <a:solidFill>
                  <a:schemeClr val="dk1"/>
                </a:solidFill>
                <a:ea typeface="Calibri"/>
                <a:cs typeface="Calibri"/>
                <a:sym typeface="Calibri"/>
              </a:rPr>
              <a:t>”. </a:t>
            </a:r>
          </a:p>
          <a:p>
            <a:pPr indent="-154940">
              <a:spcBef>
                <a:spcPts val="592"/>
              </a:spcBef>
              <a:buNone/>
            </a:pPr>
            <a:endParaRPr lang="en-US" sz="2800" dirty="0" smtClean="0">
              <a:solidFill>
                <a:schemeClr val="dk1"/>
              </a:solidFill>
              <a:latin typeface="Calibri"/>
              <a:ea typeface="Calibri"/>
              <a:cs typeface="Calibri"/>
              <a:sym typeface="Calibri"/>
            </a:endParaRPr>
          </a:p>
          <a:p>
            <a:pPr marL="0" indent="0">
              <a:spcBef>
                <a:spcPts val="590"/>
              </a:spcBef>
              <a:buClr>
                <a:srgbClr val="002060"/>
              </a:buClr>
              <a:buSzPct val="25000"/>
              <a:buNone/>
            </a:pPr>
            <a:r>
              <a:rPr lang="en-US" sz="2800" b="1" dirty="0" smtClean="0">
                <a:solidFill>
                  <a:srgbClr val="226EB7"/>
                </a:solidFill>
                <a:latin typeface="Calibri"/>
                <a:ea typeface="Calibri"/>
                <a:cs typeface="Calibri"/>
                <a:sym typeface="Calibri"/>
              </a:rPr>
              <a:t>-</a:t>
            </a:r>
            <a:r>
              <a:rPr lang="en-US" sz="2400" b="1" dirty="0" smtClean="0">
                <a:solidFill>
                  <a:srgbClr val="226EB7"/>
                </a:solidFill>
                <a:latin typeface="Calibri"/>
                <a:ea typeface="Calibri"/>
                <a:cs typeface="Calibri"/>
                <a:sym typeface="Calibri"/>
              </a:rPr>
              <a:t>Daniel </a:t>
            </a:r>
            <a:r>
              <a:rPr lang="en-US" sz="2400" b="1" dirty="0" err="1" smtClean="0">
                <a:solidFill>
                  <a:srgbClr val="226EB7"/>
                </a:solidFill>
                <a:latin typeface="Calibri"/>
                <a:ea typeface="Calibri"/>
                <a:cs typeface="Calibri"/>
                <a:sym typeface="Calibri"/>
              </a:rPr>
              <a:t>Goleman</a:t>
            </a:r>
            <a:endParaRPr lang="en-US" sz="2400" b="1" dirty="0" smtClean="0">
              <a:solidFill>
                <a:srgbClr val="226EB7"/>
              </a:solidFill>
              <a:latin typeface="Calibri"/>
              <a:ea typeface="Calibri"/>
              <a:cs typeface="Calibri"/>
              <a:sym typeface="Calibri"/>
            </a:endParaRPr>
          </a:p>
          <a:p>
            <a:pPr marL="0" indent="0">
              <a:buNone/>
            </a:pPr>
            <a:endParaRPr lang="en-US" dirty="0">
              <a:latin typeface="Calibri"/>
              <a:cs typeface="Calibri"/>
            </a:endParaRPr>
          </a:p>
        </p:txBody>
      </p:sp>
      <p:sp>
        <p:nvSpPr>
          <p:cNvPr id="4" name="TextBox 3"/>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1.4</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 </a:t>
            </a:r>
            <a:r>
              <a:rPr lang="ro-RO" b="1" dirty="0" smtClean="0"/>
              <a:t>și </a:t>
            </a:r>
            <a:r>
              <a:rPr lang="en-US" b="1" dirty="0" smtClean="0"/>
              <a:t>Leadership</a:t>
            </a:r>
            <a:endParaRPr lang="en-US" dirty="0"/>
          </a:p>
        </p:txBody>
      </p:sp>
      <p:sp>
        <p:nvSpPr>
          <p:cNvPr id="3" name="Content Placeholder 2"/>
          <p:cNvSpPr>
            <a:spLocks noGrp="1"/>
          </p:cNvSpPr>
          <p:nvPr>
            <p:ph idx="1"/>
          </p:nvPr>
        </p:nvSpPr>
        <p:spPr/>
        <p:txBody>
          <a:bodyPr>
            <a:normAutofit lnSpcReduction="10000"/>
          </a:bodyPr>
          <a:lstStyle/>
          <a:p>
            <a:pPr marL="203200" indent="0">
              <a:buNone/>
            </a:pPr>
            <a:endParaRPr lang="en-US" dirty="0" smtClean="0"/>
          </a:p>
          <a:p>
            <a:pPr marL="203200" indent="0" algn="ctr">
              <a:buNone/>
            </a:pPr>
            <a:r>
              <a:rPr lang="en-US" sz="3400" dirty="0" smtClean="0"/>
              <a:t>“</a:t>
            </a:r>
            <a:r>
              <a:rPr lang="ro-RO" sz="3400" dirty="0" smtClean="0"/>
              <a:t>Cine gestionează lucrurile, acela conduce oamenii</a:t>
            </a:r>
            <a:r>
              <a:rPr lang="en-US" sz="3400" dirty="0" smtClean="0"/>
              <a:t>”</a:t>
            </a:r>
          </a:p>
          <a:p>
            <a:pPr marL="203200" indent="0" algn="ctr">
              <a:buNone/>
            </a:pPr>
            <a:endParaRPr lang="en-US" sz="1400" dirty="0" smtClean="0"/>
          </a:p>
          <a:p>
            <a:pPr marL="203200" indent="0" algn="ctr">
              <a:buNone/>
            </a:pPr>
            <a:r>
              <a:rPr lang="en-US" sz="2000" b="1" dirty="0" smtClean="0">
                <a:solidFill>
                  <a:srgbClr val="226EB7"/>
                </a:solidFill>
              </a:rPr>
              <a:t>	-</a:t>
            </a:r>
            <a:r>
              <a:rPr lang="en-US" sz="2000" b="1" i="1" dirty="0" smtClean="0">
                <a:solidFill>
                  <a:srgbClr val="226EB7"/>
                </a:solidFill>
              </a:rPr>
              <a:t>Grace Murray Hopper, </a:t>
            </a:r>
            <a:r>
              <a:rPr lang="ro-RO" sz="2000" b="1" i="1" dirty="0" smtClean="0">
                <a:solidFill>
                  <a:srgbClr val="226EB7"/>
                </a:solidFill>
              </a:rPr>
              <a:t>programator din SUA</a:t>
            </a:r>
            <a:endParaRPr lang="en-US" sz="2000" b="1" i="1" dirty="0" smtClean="0">
              <a:solidFill>
                <a:srgbClr val="226EB7"/>
              </a:solidFill>
            </a:endParaRPr>
          </a:p>
          <a:p>
            <a:pPr marL="203200" indent="0" algn="ctr">
              <a:buNone/>
            </a:pPr>
            <a:endParaRPr lang="en-US" sz="2000" dirty="0" smtClean="0"/>
          </a:p>
          <a:p>
            <a:pPr marL="203200" indent="0" algn="ctr">
              <a:buNone/>
            </a:pPr>
            <a:endParaRPr lang="en-US" sz="2200" dirty="0"/>
          </a:p>
          <a:p>
            <a:pPr marL="203200" indent="0" algn="ctr">
              <a:buNone/>
            </a:pPr>
            <a:r>
              <a:rPr lang="ro-RO" sz="3200" dirty="0" smtClean="0"/>
              <a:t>         Toții liderii trebuie să fie manageri</a:t>
            </a:r>
            <a:r>
              <a:rPr lang="en-US" sz="3200" dirty="0" smtClean="0"/>
              <a:t>.</a:t>
            </a:r>
          </a:p>
          <a:p>
            <a:pPr marL="203200" indent="0" algn="ctr">
              <a:buNone/>
            </a:pPr>
            <a:endParaRPr lang="en-US" sz="1100" dirty="0" smtClean="0"/>
          </a:p>
          <a:p>
            <a:pPr marL="203200" indent="0" algn="ctr">
              <a:buNone/>
            </a:pPr>
            <a:endParaRPr lang="en-US" sz="400" dirty="0" smtClean="0"/>
          </a:p>
          <a:p>
            <a:pPr marL="203200" indent="0" algn="ctr">
              <a:buNone/>
            </a:pPr>
            <a:r>
              <a:rPr lang="ro-RO" sz="3200" dirty="0" smtClean="0"/>
              <a:t>         Toții managerii trebuie </a:t>
            </a:r>
            <a:r>
              <a:rPr lang="ro-RO" sz="3200" dirty="0"/>
              <a:t>să fie </a:t>
            </a:r>
            <a:r>
              <a:rPr lang="ro-RO" sz="3200" dirty="0" smtClean="0"/>
              <a:t>lideri</a:t>
            </a:r>
            <a:r>
              <a:rPr lang="en-US" sz="3200" dirty="0" smtClean="0"/>
              <a:t>.</a:t>
            </a:r>
          </a:p>
          <a:p>
            <a:pPr marL="203200" indent="0" algn="ctr">
              <a:buNone/>
            </a:pPr>
            <a:endParaRPr lang="en-US" sz="2000" dirty="0" smtClean="0"/>
          </a:p>
          <a:p>
            <a:pPr marL="203200" indent="0" algn="ctr">
              <a:buNone/>
            </a:pPr>
            <a:endParaRPr lang="en-US" sz="2000" dirty="0" smtClean="0"/>
          </a:p>
          <a:p>
            <a:pPr marL="0" indent="0">
              <a:buNone/>
            </a:pPr>
            <a:endParaRPr lang="en-US" dirty="0"/>
          </a:p>
        </p:txBody>
      </p:sp>
      <p:pic>
        <p:nvPicPr>
          <p:cNvPr id="6" name="Picture 5" descr="- (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1254" y="4334890"/>
            <a:ext cx="446335" cy="446335"/>
          </a:xfrm>
          <a:prstGeom prst="rect">
            <a:avLst/>
          </a:prstGeom>
        </p:spPr>
      </p:pic>
      <p:pic>
        <p:nvPicPr>
          <p:cNvPr id="8" name="Picture 7" descr="- (2).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1254" y="5217720"/>
            <a:ext cx="449182" cy="449182"/>
          </a:xfrm>
          <a:prstGeom prst="rect">
            <a:avLst/>
          </a:prstGeom>
        </p:spPr>
      </p:pic>
      <p:sp>
        <p:nvSpPr>
          <p:cNvPr id="7" name="TextBox 6"/>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1.5</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779296"/>
            <a:ext cx="6976289" cy="757676"/>
          </a:xfrm>
        </p:spPr>
        <p:txBody>
          <a:bodyPr/>
          <a:lstStyle/>
          <a:p>
            <a:r>
              <a:rPr lang="en-US" b="1" dirty="0" smtClean="0"/>
              <a:t>Management </a:t>
            </a:r>
            <a:r>
              <a:rPr lang="ro-RO" b="1" dirty="0" smtClean="0"/>
              <a:t>și </a:t>
            </a:r>
            <a:r>
              <a:rPr lang="en-US" b="1" dirty="0" smtClean="0"/>
              <a:t>Leadership</a:t>
            </a:r>
            <a:endParaRPr lang="en-US" dirty="0"/>
          </a:p>
        </p:txBody>
      </p:sp>
      <p:graphicFrame>
        <p:nvGraphicFramePr>
          <p:cNvPr id="4" name="Shape 259"/>
          <p:cNvGraphicFramePr/>
          <p:nvPr>
            <p:extLst>
              <p:ext uri="{D42A27DB-BD31-4B8C-83A1-F6EECF244321}">
                <p14:modId xmlns:p14="http://schemas.microsoft.com/office/powerpoint/2010/main" val="2467295385"/>
              </p:ext>
            </p:extLst>
          </p:nvPr>
        </p:nvGraphicFramePr>
        <p:xfrm>
          <a:off x="999461" y="1536972"/>
          <a:ext cx="7400250" cy="4754182"/>
        </p:xfrm>
        <a:graphic>
          <a:graphicData uri="http://schemas.openxmlformats.org/drawingml/2006/table">
            <a:tbl>
              <a:tblPr>
                <a:noFill/>
              </a:tblPr>
              <a:tblGrid>
                <a:gridCol w="2123550"/>
                <a:gridCol w="2565950"/>
                <a:gridCol w="2710750"/>
              </a:tblGrid>
              <a:tr h="297175">
                <a:tc>
                  <a:txBody>
                    <a:bodyPr/>
                    <a:lstStyle/>
                    <a:p>
                      <a:pPr marL="342900" marR="0" lvl="0" indent="-342900" algn="ctr" rtl="0">
                        <a:lnSpc>
                          <a:spcPct val="100000"/>
                        </a:lnSpc>
                        <a:spcBef>
                          <a:spcPts val="0"/>
                        </a:spcBef>
                        <a:spcAft>
                          <a:spcPts val="0"/>
                        </a:spcAft>
                        <a:buClr>
                          <a:schemeClr val="dk1"/>
                        </a:buClr>
                        <a:buSzPct val="25000"/>
                        <a:buFont typeface="Times New Roman"/>
                        <a:buNone/>
                      </a:pPr>
                      <a:r>
                        <a:rPr lang="ro-RO" sz="2000" b="1" i="0" u="none" strike="noStrike" cap="none" baseline="0" dirty="0" smtClean="0">
                          <a:solidFill>
                            <a:schemeClr val="dk1"/>
                          </a:solidFill>
                          <a:latin typeface="Calibri"/>
                          <a:ea typeface="Times New Roman"/>
                          <a:cs typeface="Calibri"/>
                          <a:sym typeface="Times New Roman"/>
                        </a:rPr>
                        <a:t>Scopul principal</a:t>
                      </a:r>
                      <a:endParaRPr lang="en-US" sz="2000" b="1" i="0" u="none" strike="noStrike" cap="none" baseline="0" dirty="0">
                        <a:solidFill>
                          <a:schemeClr val="dk1"/>
                        </a:solidFill>
                        <a:latin typeface="Calibri"/>
                        <a:ea typeface="Times New Roman"/>
                        <a:cs typeface="Calibri"/>
                        <a:sym typeface="Times New Roman"/>
                      </a:endParaRPr>
                    </a:p>
                  </a:txBody>
                  <a:tcPr marL="68575" marR="68575" marT="34300" marB="3430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solidFill>
                      <a:srgbClr val="226EB7"/>
                    </a:solidFill>
                  </a:tcPr>
                </a:tc>
                <a:tc>
                  <a:txBody>
                    <a:bodyPr/>
                    <a:lstStyle/>
                    <a:p>
                      <a:pPr marL="342900" marR="0" lvl="0" indent="-342900" algn="ctr" rtl="0">
                        <a:lnSpc>
                          <a:spcPct val="100000"/>
                        </a:lnSpc>
                        <a:spcBef>
                          <a:spcPts val="0"/>
                        </a:spcBef>
                        <a:spcAft>
                          <a:spcPts val="0"/>
                        </a:spcAft>
                        <a:buClr>
                          <a:schemeClr val="dk1"/>
                        </a:buClr>
                        <a:buSzPct val="25000"/>
                        <a:buFont typeface="Times New Roman"/>
                        <a:buNone/>
                      </a:pPr>
                      <a:r>
                        <a:rPr lang="en-US" sz="2000" b="1" i="0" u="none" strike="noStrike" cap="none" baseline="0" dirty="0">
                          <a:solidFill>
                            <a:schemeClr val="dk1"/>
                          </a:solidFill>
                          <a:latin typeface="Calibri"/>
                          <a:ea typeface="Times New Roman"/>
                          <a:cs typeface="Calibri"/>
                          <a:sym typeface="Times New Roman"/>
                        </a:rPr>
                        <a:t>Management</a:t>
                      </a: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solidFill>
                      <a:srgbClr val="226EB7"/>
                    </a:solidFill>
                  </a:tcPr>
                </a:tc>
                <a:tc>
                  <a:txBody>
                    <a:bodyPr/>
                    <a:lstStyle/>
                    <a:p>
                      <a:pPr marL="342900" marR="0" lvl="0" indent="-342900" algn="ctr" rtl="0">
                        <a:lnSpc>
                          <a:spcPct val="100000"/>
                        </a:lnSpc>
                        <a:spcBef>
                          <a:spcPts val="0"/>
                        </a:spcBef>
                        <a:spcAft>
                          <a:spcPts val="0"/>
                        </a:spcAft>
                        <a:buClr>
                          <a:schemeClr val="dk1"/>
                        </a:buClr>
                        <a:buSzPct val="25000"/>
                        <a:buFont typeface="Times New Roman"/>
                        <a:buNone/>
                      </a:pPr>
                      <a:r>
                        <a:rPr lang="en-US" sz="2000" b="1" i="0" u="none" strike="noStrike" cap="none" baseline="0" dirty="0">
                          <a:solidFill>
                            <a:schemeClr val="dk1"/>
                          </a:solidFill>
                          <a:latin typeface="Calibri"/>
                          <a:ea typeface="Times New Roman"/>
                          <a:cs typeface="Calibri"/>
                          <a:sym typeface="Times New Roman"/>
                        </a:rPr>
                        <a:t>Leadership</a:t>
                      </a: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solidFill>
                      <a:srgbClr val="226EB7"/>
                    </a:solidFill>
                  </a:tcPr>
                </a:tc>
              </a:tr>
              <a:tr h="1159009">
                <a:tc>
                  <a:txBody>
                    <a:bodyPr/>
                    <a:lstStyle/>
                    <a:p>
                      <a:pPr marL="0" marR="0" lvl="0" indent="0" algn="l" rtl="0">
                        <a:lnSpc>
                          <a:spcPct val="100000"/>
                        </a:lnSpc>
                        <a:spcBef>
                          <a:spcPts val="0"/>
                        </a:spcBef>
                        <a:spcAft>
                          <a:spcPts val="0"/>
                        </a:spcAft>
                        <a:buClr>
                          <a:schemeClr val="dk1"/>
                        </a:buClr>
                        <a:buSzPct val="25000"/>
                        <a:buFont typeface="Times New Roman"/>
                        <a:buNone/>
                      </a:pPr>
                      <a:r>
                        <a:rPr lang="ro-RO" sz="2200" b="0" i="0" u="none" strike="noStrike" cap="none" baseline="0" dirty="0" smtClean="0">
                          <a:solidFill>
                            <a:schemeClr val="dk1"/>
                          </a:solidFill>
                          <a:latin typeface="Calibri"/>
                          <a:ea typeface="Times New Roman"/>
                          <a:cs typeface="Calibri"/>
                          <a:sym typeface="Times New Roman"/>
                        </a:rPr>
                        <a:t>Determină ce trebuie făcut</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smtClean="0">
                        <a:solidFill>
                          <a:schemeClr val="dk1"/>
                        </a:solidFill>
                        <a:latin typeface="Calibri"/>
                        <a:ea typeface="Times New Roman"/>
                        <a:cs typeface="Calibri"/>
                        <a:sym typeface="Times New Roman"/>
                      </a:endParaRPr>
                    </a:p>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Cum</a:t>
                      </a:r>
                      <a:r>
                        <a:rPr lang="en-US" sz="2200" b="0" i="0" u="none" strike="noStrike" cap="none" baseline="0" dirty="0" smtClean="0">
                          <a:solidFill>
                            <a:schemeClr val="dk1"/>
                          </a:solidFill>
                          <a:latin typeface="Calibri"/>
                          <a:ea typeface="Times New Roman"/>
                          <a:cs typeface="Calibri"/>
                          <a:sym typeface="Times New Roman"/>
                        </a:rPr>
                        <a:t>?</a:t>
                      </a:r>
                    </a:p>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smtClean="0">
                        <a:solidFill>
                          <a:schemeClr val="dk1"/>
                        </a:solidFill>
                        <a:latin typeface="Calibri"/>
                        <a:ea typeface="Times New Roman"/>
                        <a:cs typeface="Calibri"/>
                        <a:sym typeface="Times New Roman"/>
                      </a:endParaRPr>
                    </a:p>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De ce și Pentru cine</a:t>
                      </a:r>
                      <a:r>
                        <a:rPr lang="en-US" sz="2200" b="0" i="0" u="none" strike="noStrike" cap="none" baseline="0" dirty="0" smtClean="0">
                          <a:solidFill>
                            <a:schemeClr val="dk1"/>
                          </a:solidFill>
                          <a:latin typeface="Calibri"/>
                          <a:ea typeface="Times New Roman"/>
                          <a:cs typeface="Calibri"/>
                          <a:sym typeface="Times New Roman"/>
                        </a:rPr>
                        <a:t>?</a:t>
                      </a:r>
                    </a:p>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1575848">
                <a:tc>
                  <a:txBody>
                    <a:bodyPr/>
                    <a:lstStyle/>
                    <a:p>
                      <a:pPr marL="0" marR="0" lvl="0" indent="0" algn="l" rtl="0">
                        <a:lnSpc>
                          <a:spcPct val="100000"/>
                        </a:lnSpc>
                        <a:spcBef>
                          <a:spcPts val="0"/>
                        </a:spcBef>
                        <a:spcAft>
                          <a:spcPts val="0"/>
                        </a:spcAft>
                        <a:buClr>
                          <a:schemeClr val="dk1"/>
                        </a:buClr>
                        <a:buSzPct val="25000"/>
                        <a:buFont typeface="Times New Roman"/>
                        <a:buNone/>
                      </a:pPr>
                      <a:r>
                        <a:rPr lang="ro-RO" sz="2200" b="0" i="0" u="none" strike="noStrike" cap="none" baseline="0" dirty="0" smtClean="0">
                          <a:solidFill>
                            <a:schemeClr val="dk1"/>
                          </a:solidFill>
                          <a:latin typeface="Calibri"/>
                          <a:ea typeface="Times New Roman"/>
                          <a:cs typeface="Calibri"/>
                          <a:sym typeface="Times New Roman"/>
                        </a:rPr>
                        <a:t>Creează o rețea de relații pentru a îndeplini un plan</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smtClean="0">
                        <a:solidFill>
                          <a:schemeClr val="dk1"/>
                        </a:solidFill>
                        <a:latin typeface="Calibri"/>
                        <a:ea typeface="Times New Roman"/>
                        <a:cs typeface="Calibri"/>
                        <a:sym typeface="Times New Roman"/>
                      </a:endParaRPr>
                    </a:p>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Organizează oamenii, resursele și planurile</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Oferă oamenilor potriviți sarcinile potrivite</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r h="1645925">
                <a:tc>
                  <a:txBody>
                    <a:bodyPr/>
                    <a:lstStyle/>
                    <a:p>
                      <a:pPr marL="0" marR="0" lvl="0" indent="0" algn="l" rtl="0">
                        <a:lnSpc>
                          <a:spcPct val="100000"/>
                        </a:lnSpc>
                        <a:spcBef>
                          <a:spcPts val="0"/>
                        </a:spcBef>
                        <a:spcAft>
                          <a:spcPts val="0"/>
                        </a:spcAft>
                        <a:buClr>
                          <a:schemeClr val="dk1"/>
                        </a:buClr>
                        <a:buSzPct val="25000"/>
                        <a:buFont typeface="Times New Roman"/>
                        <a:buNone/>
                      </a:pPr>
                      <a:r>
                        <a:rPr lang="ro-RO" sz="2200" b="0" i="0" u="none" strike="noStrike" cap="none" baseline="0" dirty="0" smtClean="0">
                          <a:solidFill>
                            <a:schemeClr val="dk1"/>
                          </a:solidFill>
                          <a:latin typeface="Calibri"/>
                          <a:ea typeface="Times New Roman"/>
                          <a:cs typeface="Calibri"/>
                          <a:sym typeface="Times New Roman"/>
                        </a:rPr>
                        <a:t>Să se asigure că lucrul este îndeplinit</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nchor="ctr">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smtClean="0">
                        <a:solidFill>
                          <a:schemeClr val="dk1"/>
                        </a:solidFill>
                        <a:latin typeface="Calibri"/>
                        <a:ea typeface="Times New Roman"/>
                        <a:cs typeface="Calibri"/>
                        <a:sym typeface="Times New Roman"/>
                      </a:endParaRPr>
                    </a:p>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Planuri, termeni limită și evaluare</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chemeClr val="dk1"/>
                        </a:buClr>
                        <a:buSzPct val="25000"/>
                        <a:buFont typeface="Noto Symbol"/>
                        <a:buNone/>
                      </a:pPr>
                      <a:endParaRPr lang="en-US" sz="2200" b="0" i="0" u="none" strike="noStrike" cap="none" baseline="0" dirty="0" smtClean="0">
                        <a:solidFill>
                          <a:schemeClr val="dk1"/>
                        </a:solidFill>
                        <a:latin typeface="Calibri"/>
                        <a:ea typeface="Times New Roman"/>
                        <a:cs typeface="Calibri"/>
                        <a:sym typeface="Times New Roman"/>
                      </a:endParaRPr>
                    </a:p>
                    <a:p>
                      <a:pPr marL="0" marR="0" lvl="0" indent="0" algn="l" rtl="0">
                        <a:lnSpc>
                          <a:spcPct val="100000"/>
                        </a:lnSpc>
                        <a:spcBef>
                          <a:spcPts val="0"/>
                        </a:spcBef>
                        <a:spcAft>
                          <a:spcPts val="0"/>
                        </a:spcAft>
                        <a:buClr>
                          <a:schemeClr val="dk1"/>
                        </a:buClr>
                        <a:buSzPct val="25000"/>
                        <a:buFont typeface="Noto Symbol"/>
                        <a:buNone/>
                      </a:pPr>
                      <a:r>
                        <a:rPr lang="ro-RO" sz="2200" b="0" i="0" u="none" strike="noStrike" cap="none" baseline="0" dirty="0" smtClean="0">
                          <a:solidFill>
                            <a:schemeClr val="dk1"/>
                          </a:solidFill>
                          <a:latin typeface="Calibri"/>
                          <a:ea typeface="Times New Roman"/>
                          <a:cs typeface="Calibri"/>
                          <a:sym typeface="Times New Roman"/>
                        </a:rPr>
                        <a:t>Motivează oamenii; recompensează realizările și succesele</a:t>
                      </a:r>
                      <a:endParaRPr lang="en-US" sz="2200" b="0" i="0" u="none" strike="noStrike" cap="none" baseline="0" dirty="0">
                        <a:solidFill>
                          <a:schemeClr val="dk1"/>
                        </a:solidFill>
                        <a:latin typeface="Calibri"/>
                        <a:ea typeface="Times New Roman"/>
                        <a:cs typeface="Calibri"/>
                        <a:sym typeface="Times New Roman"/>
                      </a:endParaRPr>
                    </a:p>
                  </a:txBody>
                  <a:tcPr marL="68575" marR="68575" marT="34300" marB="34300">
                    <a:lnL w="12700" cap="flat" cmpd="sng">
                      <a:solidFill>
                        <a:schemeClr val="dk1"/>
                      </a:solidFill>
                      <a:prstDash val="solid"/>
                      <a:round/>
                      <a:headEnd type="none" w="med" len="med"/>
                      <a:tailEnd type="none" w="med" len="med"/>
                    </a:lnL>
                    <a:lnR w="12700" cap="flat" cmpd="sng">
                      <a:solidFill>
                        <a:schemeClr val="dk1"/>
                      </a:solidFill>
                      <a:prstDash val="solid"/>
                      <a:round/>
                      <a:headEnd type="none" w="med" len="med"/>
                      <a:tailEnd type="none" w="med" len="med"/>
                    </a:lnR>
                    <a:lnT w="12700" cap="flat" cmpd="sng">
                      <a:solidFill>
                        <a:schemeClr val="dk1"/>
                      </a:solidFill>
                      <a:prstDash val="solid"/>
                      <a:round/>
                      <a:headEnd type="none" w="med" len="med"/>
                      <a:tailEnd type="none" w="med" len="med"/>
                    </a:lnT>
                    <a:lnB w="12700" cap="flat" cmpd="sng">
                      <a:solidFill>
                        <a:schemeClr val="dk1"/>
                      </a:solidFill>
                      <a:prstDash val="solid"/>
                      <a:round/>
                      <a:headEnd type="none" w="med" len="med"/>
                      <a:tailEnd type="none" w="med" len="med"/>
                    </a:lnB>
                  </a:tcPr>
                </a:tc>
              </a:tr>
            </a:tbl>
          </a:graphicData>
        </a:graphic>
      </p:graphicFrame>
      <p:sp>
        <p:nvSpPr>
          <p:cNvPr id="5" name="TextBox 4"/>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1.6</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8239329" cy="757676"/>
          </a:xfrm>
        </p:spPr>
        <p:txBody>
          <a:bodyPr>
            <a:normAutofit fontScale="90000"/>
          </a:bodyPr>
          <a:lstStyle/>
          <a:p>
            <a:r>
              <a:rPr lang="ro-RO" b="1" dirty="0" smtClean="0"/>
              <a:t>Stilurile de leadership ale lui </a:t>
            </a:r>
            <a:r>
              <a:rPr lang="en-US" b="1" dirty="0" smtClean="0"/>
              <a:t>Daniel Goleman</a:t>
            </a:r>
            <a:endParaRPr lang="en-US" b="1" dirty="0"/>
          </a:p>
        </p:txBody>
      </p:sp>
      <p:sp>
        <p:nvSpPr>
          <p:cNvPr id="3" name="Content Placeholder 2"/>
          <p:cNvSpPr>
            <a:spLocks noGrp="1"/>
          </p:cNvSpPr>
          <p:nvPr>
            <p:ph idx="1"/>
          </p:nvPr>
        </p:nvSpPr>
        <p:spPr>
          <a:xfrm>
            <a:off x="457200" y="1648838"/>
            <a:ext cx="8229600" cy="4532669"/>
          </a:xfrm>
        </p:spPr>
        <p:txBody>
          <a:bodyPr>
            <a:normAutofit lnSpcReduction="10000"/>
          </a:bodyPr>
          <a:lstStyle/>
          <a:p>
            <a:pPr>
              <a:buSzPct val="100000"/>
            </a:pPr>
            <a:r>
              <a:rPr lang="ro-RO" sz="2500" dirty="0" smtClean="0">
                <a:solidFill>
                  <a:schemeClr val="dk1"/>
                </a:solidFill>
                <a:latin typeface="Calibri"/>
                <a:ea typeface="Calibri"/>
                <a:cs typeface="Calibri"/>
                <a:sym typeface="Calibri"/>
              </a:rPr>
              <a:t>Cercetările lui </a:t>
            </a:r>
            <a:r>
              <a:rPr lang="en-US" sz="2500" dirty="0" smtClean="0">
                <a:solidFill>
                  <a:schemeClr val="dk1"/>
                </a:solidFill>
                <a:latin typeface="Calibri"/>
                <a:ea typeface="Calibri"/>
                <a:cs typeface="Calibri"/>
                <a:sym typeface="Calibri"/>
              </a:rPr>
              <a:t>Daniel Goleman</a:t>
            </a:r>
            <a:r>
              <a:rPr lang="ro-RO" sz="2500" dirty="0">
                <a:solidFill>
                  <a:schemeClr val="dk1"/>
                </a:solidFill>
                <a:latin typeface="Calibri"/>
                <a:ea typeface="Calibri"/>
                <a:cs typeface="Calibri"/>
                <a:sym typeface="Calibri"/>
              </a:rPr>
              <a:t> </a:t>
            </a:r>
            <a:r>
              <a:rPr lang="ro-RO" sz="2500" dirty="0" smtClean="0">
                <a:solidFill>
                  <a:schemeClr val="dk1"/>
                </a:solidFill>
                <a:latin typeface="Calibri"/>
                <a:ea typeface="Calibri"/>
                <a:cs typeface="Calibri"/>
                <a:sym typeface="Calibri"/>
              </a:rPr>
              <a:t>au arătat că liderii folosesc 6 stiluri</a:t>
            </a:r>
            <a:r>
              <a:rPr lang="en-US" sz="2500" dirty="0" smtClean="0">
                <a:solidFill>
                  <a:schemeClr val="dk1"/>
                </a:solidFill>
                <a:latin typeface="Calibri"/>
                <a:ea typeface="Calibri"/>
                <a:cs typeface="Calibri"/>
                <a:sym typeface="Calibri"/>
              </a:rPr>
              <a:t>. </a:t>
            </a:r>
            <a:r>
              <a:rPr lang="ro-RO" sz="2500" dirty="0" smtClean="0">
                <a:solidFill>
                  <a:schemeClr val="dk1"/>
                </a:solidFill>
                <a:latin typeface="Calibri"/>
                <a:ea typeface="Calibri"/>
                <a:cs typeface="Calibri"/>
                <a:sym typeface="Calibri"/>
              </a:rPr>
              <a:t>Fiecare stil este determinat de diferite componente ale inteligenței emoționale. Fiecare utilizează multe sau toate aceste stiluri, dar unii mai mult decât alții</a:t>
            </a:r>
            <a:endParaRPr lang="en-US" sz="600" b="1" dirty="0" smtClean="0">
              <a:solidFill>
                <a:srgbClr val="02266C"/>
              </a:solidFill>
              <a:latin typeface="Calibri"/>
              <a:ea typeface="Calibri"/>
              <a:cs typeface="Calibri"/>
              <a:sym typeface="Calibri"/>
            </a:endParaRPr>
          </a:p>
          <a:p>
            <a:pPr marL="914400" lvl="2" indent="0">
              <a:spcBef>
                <a:spcPts val="560"/>
              </a:spcBef>
              <a:buClr>
                <a:srgbClr val="92D050"/>
              </a:buClr>
              <a:buSzPct val="100000"/>
              <a:buNone/>
            </a:pPr>
            <a:r>
              <a:rPr lang="ro-RO" sz="2800" b="1" dirty="0" smtClean="0">
                <a:solidFill>
                  <a:srgbClr val="02266C"/>
                </a:solidFill>
                <a:latin typeface="Calibri"/>
                <a:ea typeface="Calibri"/>
                <a:cs typeface="Calibri"/>
                <a:sym typeface="Calibri"/>
              </a:rPr>
              <a:t>Dominant</a:t>
            </a:r>
            <a:endParaRPr lang="en-US" sz="2800" b="1" dirty="0" smtClean="0">
              <a:solidFill>
                <a:srgbClr val="02266C"/>
              </a:solidFill>
              <a:latin typeface="Calibri"/>
              <a:ea typeface="Calibri"/>
              <a:cs typeface="Calibri"/>
              <a:sym typeface="Calibri"/>
            </a:endParaRPr>
          </a:p>
          <a:p>
            <a:pPr marL="914400" lvl="2" indent="0">
              <a:spcBef>
                <a:spcPts val="560"/>
              </a:spcBef>
              <a:buClr>
                <a:srgbClr val="92D050"/>
              </a:buClr>
              <a:buSzPct val="100000"/>
              <a:buNone/>
            </a:pPr>
            <a:r>
              <a:rPr lang="ro-RO" sz="2800" b="1" dirty="0" smtClean="0">
                <a:solidFill>
                  <a:srgbClr val="02266C"/>
                </a:solidFill>
                <a:latin typeface="Calibri"/>
                <a:ea typeface="Calibri"/>
                <a:cs typeface="Calibri"/>
                <a:sym typeface="Calibri"/>
              </a:rPr>
              <a:t>Vizionar</a:t>
            </a:r>
            <a:endParaRPr lang="en-US" sz="2800" b="1" dirty="0" smtClean="0">
              <a:solidFill>
                <a:srgbClr val="02266C"/>
              </a:solidFill>
              <a:latin typeface="Calibri"/>
              <a:ea typeface="Calibri"/>
              <a:cs typeface="Calibri"/>
              <a:sym typeface="Calibri"/>
            </a:endParaRPr>
          </a:p>
          <a:p>
            <a:pPr marL="914400" lvl="2" indent="0">
              <a:spcBef>
                <a:spcPts val="560"/>
              </a:spcBef>
              <a:buClr>
                <a:srgbClr val="92D050"/>
              </a:buClr>
              <a:buSzPct val="100000"/>
              <a:buNone/>
            </a:pPr>
            <a:r>
              <a:rPr lang="ro-RO" sz="2800" b="1" dirty="0" smtClean="0">
                <a:solidFill>
                  <a:srgbClr val="02266C"/>
                </a:solidFill>
                <a:latin typeface="Calibri"/>
                <a:ea typeface="Calibri"/>
                <a:cs typeface="Calibri"/>
                <a:sym typeface="Calibri"/>
              </a:rPr>
              <a:t>Colegial</a:t>
            </a:r>
            <a:endParaRPr lang="en-US" sz="2800" b="1" dirty="0" smtClean="0">
              <a:solidFill>
                <a:srgbClr val="02266C"/>
              </a:solidFill>
              <a:latin typeface="Calibri"/>
              <a:ea typeface="Calibri"/>
              <a:cs typeface="Calibri"/>
              <a:sym typeface="Calibri"/>
            </a:endParaRPr>
          </a:p>
          <a:p>
            <a:pPr marL="914400" lvl="2" indent="0">
              <a:spcBef>
                <a:spcPts val="560"/>
              </a:spcBef>
              <a:buClr>
                <a:srgbClr val="92D050"/>
              </a:buClr>
              <a:buSzPct val="100000"/>
              <a:buNone/>
            </a:pPr>
            <a:r>
              <a:rPr lang="en-US" sz="2800" b="1" dirty="0" smtClean="0">
                <a:solidFill>
                  <a:srgbClr val="02266C"/>
                </a:solidFill>
                <a:latin typeface="Calibri"/>
                <a:ea typeface="Calibri"/>
                <a:cs typeface="Calibri"/>
                <a:sym typeface="Calibri"/>
              </a:rPr>
              <a:t>Democratic</a:t>
            </a:r>
          </a:p>
          <a:p>
            <a:pPr marL="914400" lvl="2" indent="0">
              <a:spcBef>
                <a:spcPts val="560"/>
              </a:spcBef>
              <a:buClr>
                <a:srgbClr val="92D050"/>
              </a:buClr>
              <a:buSzPct val="100000"/>
              <a:buNone/>
            </a:pPr>
            <a:r>
              <a:rPr lang="ro-RO" sz="2800" b="1" dirty="0" smtClean="0">
                <a:solidFill>
                  <a:srgbClr val="02266C"/>
                </a:solidFill>
                <a:latin typeface="Calibri"/>
                <a:ea typeface="Calibri"/>
                <a:cs typeface="Calibri"/>
                <a:sym typeface="Calibri"/>
              </a:rPr>
              <a:t>Promotor</a:t>
            </a:r>
            <a:endParaRPr lang="en-US" sz="2800" b="1" dirty="0" smtClean="0">
              <a:solidFill>
                <a:srgbClr val="02266C"/>
              </a:solidFill>
              <a:latin typeface="Calibri"/>
              <a:ea typeface="Calibri"/>
              <a:cs typeface="Calibri"/>
              <a:sym typeface="Calibri"/>
            </a:endParaRPr>
          </a:p>
          <a:p>
            <a:pPr marL="914400" lvl="2" indent="0">
              <a:spcBef>
                <a:spcPts val="560"/>
              </a:spcBef>
              <a:buClr>
                <a:srgbClr val="92D050"/>
              </a:buClr>
              <a:buSzPct val="100000"/>
              <a:buNone/>
            </a:pPr>
            <a:r>
              <a:rPr lang="ro-RO" sz="2800" b="1" dirty="0" smtClean="0">
                <a:solidFill>
                  <a:srgbClr val="02266C"/>
                </a:solidFill>
                <a:latin typeface="Calibri"/>
                <a:ea typeface="Calibri"/>
                <a:cs typeface="Calibri"/>
                <a:sym typeface="Calibri"/>
              </a:rPr>
              <a:t>Sfătuitor</a:t>
            </a:r>
            <a:endParaRPr lang="en-US" sz="2800" b="1" dirty="0" smtClean="0">
              <a:solidFill>
                <a:srgbClr val="02266C"/>
              </a:solidFill>
              <a:latin typeface="Calibri"/>
              <a:ea typeface="Calibri"/>
              <a:cs typeface="Calibri"/>
              <a:sym typeface="Calibri"/>
            </a:endParaRPr>
          </a:p>
          <a:p>
            <a:endParaRPr lang="en-US" dirty="0">
              <a:latin typeface="Calibri"/>
              <a:cs typeface="Calibri"/>
            </a:endParaRPr>
          </a:p>
        </p:txBody>
      </p:sp>
      <p:pic>
        <p:nvPicPr>
          <p:cNvPr id="25" name="Picture 24" descr="-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0278" y="3289620"/>
            <a:ext cx="3090271" cy="3090271"/>
          </a:xfrm>
          <a:prstGeom prst="rect">
            <a:avLst/>
          </a:prstGeom>
        </p:spPr>
      </p:pic>
      <p:sp>
        <p:nvSpPr>
          <p:cNvPr id="5" name="TextBox 4"/>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1.7</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715288"/>
            <a:ext cx="6976289" cy="757676"/>
          </a:xfrm>
        </p:spPr>
        <p:txBody>
          <a:bodyPr/>
          <a:lstStyle/>
          <a:p>
            <a:r>
              <a:rPr lang="ro-RO" b="1" dirty="0" smtClean="0"/>
              <a:t>Dominant</a:t>
            </a:r>
            <a:endParaRPr lang="en-US" b="1" dirty="0"/>
          </a:p>
        </p:txBody>
      </p:sp>
      <p:sp>
        <p:nvSpPr>
          <p:cNvPr id="3" name="Content Placeholder 2"/>
          <p:cNvSpPr>
            <a:spLocks noGrp="1"/>
          </p:cNvSpPr>
          <p:nvPr>
            <p:ph idx="1"/>
          </p:nvPr>
        </p:nvSpPr>
        <p:spPr>
          <a:xfrm>
            <a:off x="457200" y="1472964"/>
            <a:ext cx="8386526" cy="4488607"/>
          </a:xfrm>
        </p:spPr>
        <p:txBody>
          <a:bodyPr>
            <a:normAutofit fontScale="92500"/>
          </a:bodyPr>
          <a:lstStyle/>
          <a:p>
            <a:pPr>
              <a:lnSpc>
                <a:spcPct val="120000"/>
              </a:lnSpc>
              <a:buSzPct val="100000"/>
            </a:pPr>
            <a:r>
              <a:rPr lang="ro-RO" sz="2800" dirty="0" smtClean="0">
                <a:solidFill>
                  <a:schemeClr val="dk1"/>
                </a:solidFill>
                <a:latin typeface="Calibri"/>
                <a:ea typeface="Calibri"/>
                <a:cs typeface="Calibri"/>
                <a:sym typeface="Calibri"/>
              </a:rPr>
              <a:t>Cere supunere/ascultare imediată </a:t>
            </a:r>
            <a:endParaRPr lang="en-US" sz="2800" dirty="0" smtClean="0">
              <a:solidFill>
                <a:schemeClr val="dk1"/>
              </a:solidFill>
              <a:latin typeface="Calibri"/>
              <a:ea typeface="Calibri"/>
              <a:cs typeface="Calibri"/>
              <a:sym typeface="Calibri"/>
            </a:endParaRPr>
          </a:p>
          <a:p>
            <a:pPr>
              <a:lnSpc>
                <a:spcPct val="120000"/>
              </a:lnSpc>
              <a:spcBef>
                <a:spcPts val="540"/>
              </a:spcBef>
              <a:buSzPct val="100000"/>
            </a:pPr>
            <a:r>
              <a:rPr lang="ro-RO" sz="2800" dirty="0" smtClean="0">
                <a:solidFill>
                  <a:schemeClr val="dk1"/>
                </a:solidFill>
                <a:latin typeface="Calibri"/>
                <a:ea typeface="Calibri"/>
                <a:cs typeface="Calibri"/>
                <a:sym typeface="Calibri"/>
              </a:rPr>
              <a:t>Mesajul este: „Fă ceea ce îți spun să faci</a:t>
            </a:r>
            <a:r>
              <a:rPr lang="en-US" sz="2800" dirty="0" smtClean="0">
                <a:solidFill>
                  <a:schemeClr val="dk1"/>
                </a:solidFill>
                <a:latin typeface="Calibri"/>
                <a:ea typeface="Calibri"/>
                <a:cs typeface="Calibri"/>
                <a:sym typeface="Calibri"/>
              </a:rPr>
              <a:t>”</a:t>
            </a:r>
          </a:p>
          <a:p>
            <a:pPr>
              <a:lnSpc>
                <a:spcPct val="120000"/>
              </a:lnSpc>
              <a:spcBef>
                <a:spcPts val="540"/>
              </a:spcBef>
              <a:buSzPct val="100000"/>
            </a:pPr>
            <a:r>
              <a:rPr lang="ro-RO" sz="2800" dirty="0" smtClean="0">
                <a:solidFill>
                  <a:schemeClr val="dk1"/>
                </a:solidFill>
                <a:latin typeface="Calibri"/>
                <a:ea typeface="Calibri"/>
                <a:cs typeface="Calibri"/>
                <a:sym typeface="Calibri"/>
              </a:rPr>
              <a:t>Se manifestă prin inițiativă, autocontrol, dorință de a reuși</a:t>
            </a:r>
            <a:endParaRPr lang="en-US" sz="2800" dirty="0" smtClean="0">
              <a:solidFill>
                <a:schemeClr val="dk1"/>
              </a:solidFill>
              <a:latin typeface="Calibri"/>
              <a:ea typeface="Calibri"/>
              <a:cs typeface="Calibri"/>
              <a:sym typeface="Calibri"/>
            </a:endParaRPr>
          </a:p>
          <a:p>
            <a:pPr>
              <a:lnSpc>
                <a:spcPct val="120000"/>
              </a:lnSpc>
              <a:spcBef>
                <a:spcPts val="540"/>
              </a:spcBef>
              <a:buSzPct val="100000"/>
            </a:pPr>
            <a:r>
              <a:rPr lang="ro-RO" sz="2800" dirty="0" smtClean="0">
                <a:solidFill>
                  <a:schemeClr val="dk1"/>
                </a:solidFill>
                <a:latin typeface="Calibri"/>
                <a:ea typeface="Calibri"/>
                <a:cs typeface="Calibri"/>
                <a:sym typeface="Calibri"/>
              </a:rPr>
              <a:t>Acest stil este mai eficient în momente de criză, pentru a lua o decizie imediată sau pentru a lucra cu angajații problematici </a:t>
            </a:r>
          </a:p>
          <a:p>
            <a:pPr>
              <a:lnSpc>
                <a:spcPct val="120000"/>
              </a:lnSpc>
              <a:spcBef>
                <a:spcPts val="540"/>
              </a:spcBef>
              <a:buSzPct val="100000"/>
            </a:pPr>
            <a:r>
              <a:rPr lang="ro-RO" sz="2800" dirty="0" smtClean="0">
                <a:solidFill>
                  <a:schemeClr val="dk1"/>
                </a:solidFill>
                <a:latin typeface="Calibri"/>
                <a:ea typeface="Calibri"/>
                <a:cs typeface="Calibri"/>
                <a:sym typeface="Calibri"/>
              </a:rPr>
              <a:t>Punctele slabe</a:t>
            </a:r>
            <a:r>
              <a:rPr lang="en-US" sz="2800" dirty="0" smtClean="0">
                <a:solidFill>
                  <a:schemeClr val="dk1"/>
                </a:solidFill>
                <a:latin typeface="Calibri"/>
                <a:ea typeface="Calibri"/>
                <a:cs typeface="Calibri"/>
                <a:sym typeface="Calibri"/>
              </a:rPr>
              <a:t>: </a:t>
            </a:r>
            <a:r>
              <a:rPr lang="ro-RO" sz="2800" dirty="0" smtClean="0">
                <a:solidFill>
                  <a:schemeClr val="dk1"/>
                </a:solidFill>
                <a:latin typeface="Calibri"/>
                <a:ea typeface="Calibri"/>
                <a:cs typeface="Calibri"/>
                <a:sym typeface="Calibri"/>
              </a:rPr>
              <a:t>Ceilalți pot simți că părerile lor nu contează și nu sunt tratați cu respect. </a:t>
            </a:r>
            <a:endParaRPr lang="en-US" sz="2800" dirty="0" smtClean="0">
              <a:solidFill>
                <a:schemeClr val="dk1"/>
              </a:solidFill>
              <a:latin typeface="Calibri"/>
              <a:ea typeface="Calibri"/>
              <a:cs typeface="Calibri"/>
              <a:sym typeface="Calibri"/>
            </a:endParaRPr>
          </a:p>
          <a:p>
            <a:pPr marL="0" indent="0">
              <a:lnSpc>
                <a:spcPct val="120000"/>
              </a:lnSpc>
              <a:spcBef>
                <a:spcPts val="640"/>
              </a:spcBef>
              <a:buNone/>
            </a:pPr>
            <a:endParaRPr lang="en-US" sz="2800" dirty="0" smtClean="0">
              <a:solidFill>
                <a:schemeClr val="dk1"/>
              </a:solidFill>
              <a:latin typeface="Calibri"/>
              <a:ea typeface="Calibri"/>
              <a:cs typeface="Calibri"/>
              <a:sym typeface="Calibri"/>
            </a:endParaRPr>
          </a:p>
          <a:p>
            <a:pPr>
              <a:lnSpc>
                <a:spcPct val="120000"/>
              </a:lnSpc>
            </a:pPr>
            <a:endParaRPr lang="en-US" sz="2800" dirty="0">
              <a:latin typeface="Calibri"/>
              <a:cs typeface="Calibri"/>
            </a:endParaRPr>
          </a:p>
        </p:txBody>
      </p:sp>
      <p:sp>
        <p:nvSpPr>
          <p:cNvPr id="4" name="Shape 295"/>
          <p:cNvSpPr/>
          <p:nvPr/>
        </p:nvSpPr>
        <p:spPr>
          <a:xfrm>
            <a:off x="763903" y="5895123"/>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5" name="TextBox 4"/>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1.8</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Vizionar</a:t>
            </a:r>
            <a:endParaRPr lang="en-US" b="1" dirty="0"/>
          </a:p>
        </p:txBody>
      </p:sp>
      <p:sp>
        <p:nvSpPr>
          <p:cNvPr id="3" name="Content Placeholder 2"/>
          <p:cNvSpPr>
            <a:spLocks noGrp="1"/>
          </p:cNvSpPr>
          <p:nvPr>
            <p:ph idx="1"/>
          </p:nvPr>
        </p:nvSpPr>
        <p:spPr/>
        <p:txBody>
          <a:bodyPr>
            <a:normAutofit/>
          </a:bodyPr>
          <a:lstStyle/>
          <a:p>
            <a:pPr>
              <a:buSzPct val="100000"/>
            </a:pPr>
            <a:r>
              <a:rPr lang="ro-RO" sz="2400" dirty="0" smtClean="0">
                <a:solidFill>
                  <a:schemeClr val="dk1"/>
                </a:solidFill>
                <a:latin typeface="Calibri"/>
                <a:ea typeface="Calibri"/>
                <a:cs typeface="Calibri"/>
                <a:sym typeface="Calibri"/>
              </a:rPr>
              <a:t>Mobilizează oamenii spre atingerea unei viziuni </a:t>
            </a:r>
          </a:p>
          <a:p>
            <a:pPr>
              <a:buSzPct val="100000"/>
            </a:pPr>
            <a:r>
              <a:rPr lang="ro-RO" sz="2400" dirty="0" smtClean="0">
                <a:solidFill>
                  <a:schemeClr val="dk1"/>
                </a:solidFill>
                <a:latin typeface="Calibri"/>
                <a:ea typeface="Calibri"/>
                <a:cs typeface="Calibri"/>
                <a:sym typeface="Calibri"/>
              </a:rPr>
              <a:t>Mesajul este</a:t>
            </a:r>
            <a:r>
              <a:rPr lang="en-US" sz="2400" dirty="0" smtClean="0">
                <a:solidFill>
                  <a:schemeClr val="dk1"/>
                </a:solidFill>
                <a:latin typeface="Calibri"/>
                <a:ea typeface="Calibri"/>
                <a:cs typeface="Calibri"/>
                <a:sym typeface="Calibri"/>
              </a:rPr>
              <a:t>: </a:t>
            </a:r>
            <a:r>
              <a:rPr lang="ro-RO" sz="2400" dirty="0" smtClean="0">
                <a:solidFill>
                  <a:schemeClr val="dk1"/>
                </a:solidFill>
                <a:latin typeface="Calibri"/>
                <a:ea typeface="Calibri"/>
                <a:cs typeface="Calibri"/>
                <a:sym typeface="Calibri"/>
              </a:rPr>
              <a:t>„</a:t>
            </a:r>
            <a:r>
              <a:rPr lang="ro-RO" sz="2400" dirty="0" err="1" smtClean="0">
                <a:solidFill>
                  <a:schemeClr val="dk1"/>
                </a:solidFill>
                <a:latin typeface="Calibri"/>
                <a:ea typeface="Calibri"/>
                <a:cs typeface="Calibri"/>
                <a:sym typeface="Calibri"/>
              </a:rPr>
              <a:t>Vino</a:t>
            </a:r>
            <a:r>
              <a:rPr lang="ro-RO" sz="2400" dirty="0" smtClean="0">
                <a:solidFill>
                  <a:schemeClr val="dk1"/>
                </a:solidFill>
                <a:latin typeface="Calibri"/>
                <a:ea typeface="Calibri"/>
                <a:cs typeface="Calibri"/>
                <a:sym typeface="Calibri"/>
              </a:rPr>
              <a:t> cu mine</a:t>
            </a:r>
            <a:r>
              <a:rPr lang="en-US" sz="2400" dirty="0" smtClean="0">
                <a:solidFill>
                  <a:schemeClr val="dk1"/>
                </a:solidFill>
                <a:latin typeface="Calibri"/>
                <a:ea typeface="Calibri"/>
                <a:cs typeface="Calibri"/>
                <a:sym typeface="Calibri"/>
              </a:rPr>
              <a:t>”</a:t>
            </a:r>
          </a:p>
          <a:p>
            <a:pPr>
              <a:spcBef>
                <a:spcPts val="540"/>
              </a:spcBef>
              <a:buSzPct val="100000"/>
            </a:pPr>
            <a:r>
              <a:rPr lang="ro-RO" sz="2400" dirty="0">
                <a:solidFill>
                  <a:schemeClr val="dk1"/>
                </a:solidFill>
                <a:ea typeface="Calibri"/>
                <a:cs typeface="Calibri"/>
                <a:sym typeface="Calibri"/>
              </a:rPr>
              <a:t>Se manifestă prin încredere </a:t>
            </a:r>
            <a:r>
              <a:rPr lang="ro-RO" sz="2400" dirty="0" smtClean="0">
                <a:solidFill>
                  <a:schemeClr val="dk1"/>
                </a:solidFill>
                <a:latin typeface="Calibri"/>
                <a:ea typeface="Calibri"/>
                <a:cs typeface="Calibri"/>
                <a:sym typeface="Calibri"/>
              </a:rPr>
              <a:t>în sine și empatie; acționează ca agent al schimbării</a:t>
            </a:r>
            <a:endParaRPr lang="en-US" sz="2400" dirty="0" smtClean="0">
              <a:solidFill>
                <a:schemeClr val="dk1"/>
              </a:solidFill>
              <a:latin typeface="Calibri"/>
              <a:ea typeface="Calibri"/>
              <a:cs typeface="Calibri"/>
              <a:sym typeface="Calibri"/>
            </a:endParaRPr>
          </a:p>
          <a:p>
            <a:pPr>
              <a:spcBef>
                <a:spcPts val="540"/>
              </a:spcBef>
              <a:buSzPct val="100000"/>
            </a:pPr>
            <a:r>
              <a:rPr lang="ro-RO" sz="2400" dirty="0" smtClean="0">
                <a:solidFill>
                  <a:schemeClr val="dk1"/>
                </a:solidFill>
                <a:latin typeface="Calibri"/>
                <a:ea typeface="Calibri"/>
                <a:cs typeface="Calibri"/>
                <a:sym typeface="Calibri"/>
              </a:rPr>
              <a:t>Stilul este eficient când este nevoie de o viziune nouă sau o direcție clară</a:t>
            </a:r>
            <a:endParaRPr lang="en-US" sz="2400" dirty="0" smtClean="0">
              <a:solidFill>
                <a:schemeClr val="dk1"/>
              </a:solidFill>
              <a:latin typeface="Calibri"/>
              <a:ea typeface="Calibri"/>
              <a:cs typeface="Calibri"/>
              <a:sym typeface="Calibri"/>
            </a:endParaRPr>
          </a:p>
          <a:p>
            <a:pPr>
              <a:spcBef>
                <a:spcPts val="540"/>
              </a:spcBef>
              <a:buSzPct val="100000"/>
              <a:buFont typeface="Calibri"/>
              <a:buChar char="•"/>
            </a:pPr>
            <a:r>
              <a:rPr lang="ro-RO" sz="2400" dirty="0" smtClean="0">
                <a:solidFill>
                  <a:schemeClr val="dk1"/>
                </a:solidFill>
                <a:latin typeface="Calibri"/>
                <a:ea typeface="Calibri"/>
                <a:cs typeface="Calibri"/>
                <a:sym typeface="Calibri"/>
              </a:rPr>
              <a:t>Punctele slabe</a:t>
            </a:r>
            <a:r>
              <a:rPr lang="en-US" sz="2400" dirty="0" smtClean="0">
                <a:solidFill>
                  <a:schemeClr val="dk1"/>
                </a:solidFill>
                <a:latin typeface="Calibri"/>
                <a:ea typeface="Calibri"/>
                <a:cs typeface="Calibri"/>
                <a:sym typeface="Calibri"/>
              </a:rPr>
              <a:t>: </a:t>
            </a:r>
            <a:r>
              <a:rPr lang="ro-RO" sz="2400" dirty="0" smtClean="0">
                <a:solidFill>
                  <a:schemeClr val="dk1"/>
                </a:solidFill>
                <a:latin typeface="Calibri"/>
                <a:ea typeface="Calibri"/>
                <a:cs typeface="Calibri"/>
                <a:sym typeface="Calibri"/>
              </a:rPr>
              <a:t>Uneori îi este dificil să comunice viziunea în mod clar</a:t>
            </a:r>
            <a:r>
              <a:rPr lang="en-US" sz="2400" dirty="0" smtClean="0">
                <a:solidFill>
                  <a:schemeClr val="dk1"/>
                </a:solidFill>
                <a:latin typeface="Calibri"/>
                <a:ea typeface="Calibri"/>
                <a:cs typeface="Calibri"/>
                <a:sym typeface="Calibri"/>
              </a:rPr>
              <a:t>.</a:t>
            </a:r>
          </a:p>
          <a:p>
            <a:pPr marL="0" indent="0">
              <a:spcBef>
                <a:spcPts val="540"/>
              </a:spcBef>
              <a:buNone/>
            </a:pPr>
            <a:endParaRPr lang="en-US" sz="2800" dirty="0" smtClean="0">
              <a:latin typeface="Calibri"/>
              <a:cs typeface="Calibri"/>
            </a:endParaRPr>
          </a:p>
          <a:p>
            <a:pPr marL="0" indent="0">
              <a:spcBef>
                <a:spcPts val="480"/>
              </a:spcBef>
              <a:buNone/>
            </a:pPr>
            <a:endParaRPr lang="en-US" sz="2800" dirty="0" smtClean="0">
              <a:solidFill>
                <a:schemeClr val="dk1"/>
              </a:solidFill>
              <a:latin typeface="Calibri"/>
              <a:ea typeface="Calibri"/>
              <a:cs typeface="Calibri"/>
              <a:sym typeface="Calibri"/>
            </a:endParaRPr>
          </a:p>
          <a:p>
            <a:pPr>
              <a:spcBef>
                <a:spcPts val="640"/>
              </a:spcBef>
              <a:buNone/>
            </a:pPr>
            <a:endParaRPr lang="en-US" sz="2800" dirty="0" smtClean="0">
              <a:solidFill>
                <a:schemeClr val="dk1"/>
              </a:solidFill>
              <a:latin typeface="Calibri"/>
              <a:cs typeface="Calibri"/>
            </a:endParaRPr>
          </a:p>
          <a:p>
            <a:endParaRPr lang="en-US" sz="2800" dirty="0">
              <a:latin typeface="Calibri"/>
              <a:cs typeface="Calibri"/>
            </a:endParaRPr>
          </a:p>
        </p:txBody>
      </p:sp>
      <p:sp>
        <p:nvSpPr>
          <p:cNvPr id="4" name="Shape 295"/>
          <p:cNvSpPr/>
          <p:nvPr/>
        </p:nvSpPr>
        <p:spPr>
          <a:xfrm>
            <a:off x="763903" y="5788026"/>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5" name="TextBox 4"/>
          <p:cNvSpPr txBox="1"/>
          <p:nvPr/>
        </p:nvSpPr>
        <p:spPr>
          <a:xfrm>
            <a:off x="8588829" y="6457890"/>
            <a:ext cx="555172"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1.9</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Colegial</a:t>
            </a:r>
            <a:endParaRPr lang="en-US" b="1" dirty="0"/>
          </a:p>
        </p:txBody>
      </p:sp>
      <p:sp>
        <p:nvSpPr>
          <p:cNvPr id="3" name="Content Placeholder 2"/>
          <p:cNvSpPr>
            <a:spLocks noGrp="1"/>
          </p:cNvSpPr>
          <p:nvPr>
            <p:ph idx="1"/>
          </p:nvPr>
        </p:nvSpPr>
        <p:spPr/>
        <p:txBody>
          <a:bodyPr>
            <a:normAutofit/>
          </a:bodyPr>
          <a:lstStyle/>
          <a:p>
            <a:pPr>
              <a:buSzPct val="100000"/>
            </a:pPr>
            <a:r>
              <a:rPr lang="ro-RO" sz="2400" dirty="0" smtClean="0">
                <a:solidFill>
                  <a:schemeClr val="dk1"/>
                </a:solidFill>
                <a:latin typeface="+mj-lt"/>
                <a:ea typeface="Calibri"/>
                <a:cs typeface="Arial" panose="020B0604020202020204" pitchFamily="34" charset="0"/>
                <a:sym typeface="Calibri"/>
              </a:rPr>
              <a:t>Creează armonie și construiește legături emoționale</a:t>
            </a:r>
            <a:endParaRPr lang="en-US" sz="2400" dirty="0">
              <a:solidFill>
                <a:schemeClr val="dk1"/>
              </a:solidFill>
              <a:latin typeface="+mj-lt"/>
              <a:ea typeface="Calibri"/>
              <a:cs typeface="Arial" panose="020B0604020202020204" pitchFamily="34" charset="0"/>
              <a:sym typeface="Calibri"/>
            </a:endParaRPr>
          </a:p>
          <a:p>
            <a:pPr>
              <a:spcBef>
                <a:spcPts val="540"/>
              </a:spcBef>
              <a:buSzPct val="100000"/>
            </a:pPr>
            <a:r>
              <a:rPr lang="ro-RO" sz="2400" dirty="0" smtClean="0">
                <a:solidFill>
                  <a:schemeClr val="dk1"/>
                </a:solidFill>
                <a:latin typeface="+mj-lt"/>
                <a:ea typeface="Calibri"/>
                <a:cs typeface="Arial" panose="020B0604020202020204" pitchFamily="34" charset="0"/>
                <a:sym typeface="Calibri"/>
              </a:rPr>
              <a:t>Mesajul este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„Oamenii contează cel mai mult</a:t>
            </a:r>
            <a:r>
              <a:rPr lang="en-US" sz="2400" dirty="0" smtClean="0">
                <a:solidFill>
                  <a:schemeClr val="dk1"/>
                </a:solidFill>
                <a:latin typeface="+mj-lt"/>
                <a:ea typeface="Calibri"/>
                <a:cs typeface="Arial" panose="020B0604020202020204" pitchFamily="34" charset="0"/>
                <a:sym typeface="Calibri"/>
              </a:rPr>
              <a:t>”</a:t>
            </a:r>
            <a:endParaRPr lang="en-US" sz="2400" dirty="0">
              <a:solidFill>
                <a:schemeClr val="dk1"/>
              </a:solidFill>
              <a:latin typeface="+mj-lt"/>
              <a:ea typeface="Calibri"/>
              <a:cs typeface="Arial" panose="020B0604020202020204" pitchFamily="34" charset="0"/>
              <a:sym typeface="Calibri"/>
            </a:endParaRPr>
          </a:p>
          <a:p>
            <a:pPr>
              <a:spcBef>
                <a:spcPts val="540"/>
              </a:spcBef>
              <a:buSzPct val="100000"/>
            </a:pPr>
            <a:r>
              <a:rPr lang="ro-RO" sz="2400" dirty="0">
                <a:solidFill>
                  <a:schemeClr val="dk1"/>
                </a:solidFill>
                <a:ea typeface="Calibri"/>
                <a:cs typeface="Calibri"/>
                <a:sym typeface="Calibri"/>
              </a:rPr>
              <a:t>Se manifestă prin </a:t>
            </a:r>
            <a:r>
              <a:rPr lang="ro-RO" sz="2400" dirty="0" smtClean="0">
                <a:solidFill>
                  <a:schemeClr val="dk1"/>
                </a:solidFill>
                <a:latin typeface="+mj-lt"/>
                <a:ea typeface="Calibri"/>
                <a:cs typeface="Arial" panose="020B0604020202020204" pitchFamily="34" charset="0"/>
                <a:sym typeface="Calibri"/>
              </a:rPr>
              <a:t>empatie și abilități de comunicare; construiește relații</a:t>
            </a:r>
            <a:endParaRPr lang="en-US" sz="2400" dirty="0">
              <a:solidFill>
                <a:schemeClr val="dk1"/>
              </a:solidFill>
              <a:latin typeface="+mj-lt"/>
              <a:ea typeface="Calibri"/>
              <a:cs typeface="Arial" panose="020B0604020202020204" pitchFamily="34" charset="0"/>
              <a:sym typeface="Calibri"/>
            </a:endParaRPr>
          </a:p>
          <a:p>
            <a:pPr>
              <a:spcBef>
                <a:spcPts val="540"/>
              </a:spcBef>
              <a:buSzPct val="100000"/>
            </a:pPr>
            <a:r>
              <a:rPr lang="ro-RO" sz="2400" dirty="0" smtClean="0">
                <a:solidFill>
                  <a:schemeClr val="dk1"/>
                </a:solidFill>
                <a:latin typeface="+mj-lt"/>
                <a:ea typeface="Calibri"/>
                <a:cs typeface="Arial" panose="020B0604020202020204" pitchFamily="34" charset="0"/>
                <a:sym typeface="Calibri"/>
              </a:rPr>
              <a:t>Stilul este eficient pentru a soluționa conflictele din echipă și a motiva oamenii în timpul circumstanțelor stresante. </a:t>
            </a:r>
          </a:p>
          <a:p>
            <a:pPr>
              <a:spcBef>
                <a:spcPts val="540"/>
              </a:spcBef>
              <a:buSzPct val="100000"/>
            </a:pPr>
            <a:r>
              <a:rPr lang="ro-RO" sz="2400" dirty="0" smtClean="0">
                <a:solidFill>
                  <a:schemeClr val="dk1"/>
                </a:solidFill>
                <a:latin typeface="+mj-lt"/>
                <a:ea typeface="Calibri"/>
                <a:cs typeface="Arial" panose="020B0604020202020204" pitchFamily="34" charset="0"/>
                <a:sym typeface="Calibri"/>
              </a:rPr>
              <a:t>Punctele slabe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Evită conflictele și situațiile neplăcute</a:t>
            </a:r>
            <a:endParaRPr lang="en-US" sz="2400" dirty="0">
              <a:solidFill>
                <a:schemeClr val="dk1"/>
              </a:solidFill>
              <a:latin typeface="+mj-lt"/>
              <a:ea typeface="Calibri"/>
              <a:cs typeface="Arial" panose="020B0604020202020204" pitchFamily="34" charset="0"/>
              <a:sym typeface="Calibri"/>
            </a:endParaRPr>
          </a:p>
          <a:p>
            <a:pPr marL="0" indent="0">
              <a:spcBef>
                <a:spcPts val="540"/>
              </a:spcBef>
              <a:buNone/>
            </a:pPr>
            <a:endParaRPr lang="en-US" sz="2800" dirty="0" smtClean="0">
              <a:latin typeface="+mj-lt"/>
              <a:cs typeface="Calibri"/>
            </a:endParaRPr>
          </a:p>
          <a:p>
            <a:pPr marL="0" indent="0">
              <a:spcBef>
                <a:spcPts val="480"/>
              </a:spcBef>
              <a:buNone/>
            </a:pPr>
            <a:endParaRPr lang="en-US" sz="2800" dirty="0" smtClean="0">
              <a:solidFill>
                <a:schemeClr val="dk1"/>
              </a:solidFill>
              <a:latin typeface="+mj-lt"/>
              <a:ea typeface="Calibri"/>
              <a:cs typeface="Calibri"/>
              <a:sym typeface="Calibri"/>
            </a:endParaRPr>
          </a:p>
          <a:p>
            <a:pPr>
              <a:spcBef>
                <a:spcPts val="640"/>
              </a:spcBef>
              <a:buNone/>
            </a:pPr>
            <a:endParaRPr lang="en-US" sz="2800" dirty="0" smtClean="0">
              <a:solidFill>
                <a:schemeClr val="dk1"/>
              </a:solidFill>
              <a:latin typeface="+mj-lt"/>
              <a:cs typeface="Calibri"/>
            </a:endParaRPr>
          </a:p>
          <a:p>
            <a:endParaRPr lang="en-US" sz="2800" dirty="0">
              <a:latin typeface="+mj-lt"/>
              <a:cs typeface="Calibri"/>
            </a:endParaRPr>
          </a:p>
        </p:txBody>
      </p:sp>
      <p:sp>
        <p:nvSpPr>
          <p:cNvPr id="4" name="Shape 295"/>
          <p:cNvSpPr/>
          <p:nvPr/>
        </p:nvSpPr>
        <p:spPr>
          <a:xfrm>
            <a:off x="685094" y="5699491"/>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5" name="TextBox 4"/>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1.10</a:t>
            </a:r>
            <a:endParaRPr lang="en-US" sz="1900" b="1" dirty="0">
              <a:solidFill>
                <a:schemeClr val="bg1"/>
              </a:solidFill>
            </a:endParaRPr>
          </a:p>
        </p:txBody>
      </p:sp>
    </p:spTree>
    <p:extLst>
      <p:ext uri="{BB962C8B-B14F-4D97-AF65-F5344CB8AC3E}">
        <p14:creationId xmlns:p14="http://schemas.microsoft.com/office/powerpoint/2010/main" val="4376280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42925"/>
            <a:ext cx="6976289" cy="757676"/>
          </a:xfrm>
        </p:spPr>
        <p:txBody>
          <a:bodyPr/>
          <a:lstStyle/>
          <a:p>
            <a:r>
              <a:rPr lang="en-US" b="1" dirty="0" smtClean="0"/>
              <a:t>Democratic</a:t>
            </a:r>
            <a:endParaRPr lang="en-US" b="1" dirty="0"/>
          </a:p>
        </p:txBody>
      </p:sp>
      <p:sp>
        <p:nvSpPr>
          <p:cNvPr id="3" name="Content Placeholder 2"/>
          <p:cNvSpPr>
            <a:spLocks noGrp="1"/>
          </p:cNvSpPr>
          <p:nvPr>
            <p:ph idx="1"/>
          </p:nvPr>
        </p:nvSpPr>
        <p:spPr>
          <a:xfrm>
            <a:off x="457200" y="1750616"/>
            <a:ext cx="8229600" cy="4340139"/>
          </a:xfrm>
        </p:spPr>
        <p:txBody>
          <a:bodyPr>
            <a:normAutofit/>
          </a:bodyPr>
          <a:lstStyle/>
          <a:p>
            <a:pPr>
              <a:buSzPct val="100000"/>
            </a:pPr>
            <a:r>
              <a:rPr lang="ro-RO" sz="2400" dirty="0" smtClean="0">
                <a:solidFill>
                  <a:schemeClr val="dk1"/>
                </a:solidFill>
                <a:latin typeface="+mj-lt"/>
                <a:ea typeface="Calibri"/>
                <a:cs typeface="Arial" panose="020B0604020202020204" pitchFamily="34" charset="0"/>
                <a:sym typeface="Calibri"/>
              </a:rPr>
              <a:t>Creează consens prin participare</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Mesajul este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„Tu ce crezi</a:t>
            </a:r>
            <a:r>
              <a:rPr lang="en-US" sz="2400" dirty="0" smtClean="0">
                <a:solidFill>
                  <a:schemeClr val="dk1"/>
                </a:solidFill>
                <a:latin typeface="+mj-lt"/>
                <a:ea typeface="Calibri"/>
                <a:cs typeface="Arial" panose="020B0604020202020204" pitchFamily="34" charset="0"/>
                <a:sym typeface="Calibri"/>
              </a:rPr>
              <a:t>?”</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a:solidFill>
                  <a:schemeClr val="dk1"/>
                </a:solidFill>
                <a:ea typeface="Calibri"/>
                <a:cs typeface="Calibri"/>
                <a:sym typeface="Calibri"/>
              </a:rPr>
              <a:t>Se manifestă prin </a:t>
            </a:r>
            <a:r>
              <a:rPr lang="ro-RO" sz="2400" dirty="0" smtClean="0">
                <a:solidFill>
                  <a:schemeClr val="dk1"/>
                </a:solidFill>
                <a:latin typeface="+mj-lt"/>
                <a:ea typeface="Calibri"/>
                <a:cs typeface="Arial" panose="020B0604020202020204" pitchFamily="34" charset="0"/>
                <a:sym typeface="Calibri"/>
              </a:rPr>
              <a:t>colaborare, leadership în echipă, abilități de comunicare </a:t>
            </a:r>
          </a:p>
          <a:p>
            <a:pPr>
              <a:buSzPct val="100000"/>
            </a:pPr>
            <a:r>
              <a:rPr lang="ro-RO" sz="2400" dirty="0" smtClean="0">
                <a:solidFill>
                  <a:schemeClr val="dk1"/>
                </a:solidFill>
                <a:latin typeface="+mj-lt"/>
                <a:ea typeface="Calibri"/>
                <a:cs typeface="Arial" panose="020B0604020202020204" pitchFamily="34" charset="0"/>
                <a:sym typeface="Calibri"/>
              </a:rPr>
              <a:t>Stilul este eficient pentru a obține participare sau consens, sau pentru a obține implicarea angajaților valoroși </a:t>
            </a:r>
          </a:p>
          <a:p>
            <a:pPr>
              <a:buSzPct val="100000"/>
            </a:pPr>
            <a:r>
              <a:rPr lang="ro-RO" sz="2400" dirty="0" smtClean="0">
                <a:solidFill>
                  <a:schemeClr val="dk1"/>
                </a:solidFill>
                <a:latin typeface="+mj-lt"/>
                <a:ea typeface="Calibri"/>
                <a:cs typeface="Arial" panose="020B0604020202020204" pitchFamily="34" charset="0"/>
                <a:sym typeface="Calibri"/>
              </a:rPr>
              <a:t>Punctele slabe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Câteodată implică mai multă ascultare decât acțiune.</a:t>
            </a:r>
            <a:r>
              <a:rPr lang="ro-RO" sz="2800" dirty="0" smtClean="0">
                <a:solidFill>
                  <a:schemeClr val="dk1"/>
                </a:solidFill>
                <a:latin typeface="+mj-lt"/>
                <a:ea typeface="Calibri"/>
                <a:cs typeface="Arial" panose="020B0604020202020204" pitchFamily="34" charset="0"/>
                <a:sym typeface="Calibri"/>
              </a:rPr>
              <a:t> </a:t>
            </a: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p:txBody>
      </p:sp>
      <p:sp>
        <p:nvSpPr>
          <p:cNvPr id="4" name="Shape 295"/>
          <p:cNvSpPr/>
          <p:nvPr/>
        </p:nvSpPr>
        <p:spPr>
          <a:xfrm>
            <a:off x="685094" y="5699491"/>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6" name="TextBox 5"/>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1.11</a:t>
            </a:r>
            <a:endParaRPr lang="en-US" sz="1900" b="1" dirty="0">
              <a:solidFill>
                <a:schemeClr val="bg1"/>
              </a:solidFill>
            </a:endParaRPr>
          </a:p>
        </p:txBody>
      </p:sp>
    </p:spTree>
    <p:extLst>
      <p:ext uri="{BB962C8B-B14F-4D97-AF65-F5344CB8AC3E}">
        <p14:creationId xmlns:p14="http://schemas.microsoft.com/office/powerpoint/2010/main" val="11317918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Promotor </a:t>
            </a:r>
            <a:endParaRPr lang="en-US" b="1" dirty="0"/>
          </a:p>
        </p:txBody>
      </p:sp>
      <p:sp>
        <p:nvSpPr>
          <p:cNvPr id="3" name="Content Placeholder 2"/>
          <p:cNvSpPr>
            <a:spLocks noGrp="1"/>
          </p:cNvSpPr>
          <p:nvPr>
            <p:ph idx="1"/>
          </p:nvPr>
        </p:nvSpPr>
        <p:spPr>
          <a:xfrm>
            <a:off x="457199" y="1786024"/>
            <a:ext cx="8397433" cy="4340139"/>
          </a:xfrm>
        </p:spPr>
        <p:txBody>
          <a:bodyPr>
            <a:normAutofit/>
          </a:bodyPr>
          <a:lstStyle/>
          <a:p>
            <a:pPr>
              <a:buSzPct val="100000"/>
            </a:pPr>
            <a:r>
              <a:rPr lang="ro-RO" sz="2400" dirty="0" smtClean="0">
                <a:solidFill>
                  <a:schemeClr val="dk1"/>
                </a:solidFill>
                <a:latin typeface="+mj-lt"/>
                <a:ea typeface="Calibri"/>
                <a:cs typeface="Arial" panose="020B0604020202020204" pitchFamily="34" charset="0"/>
                <a:sym typeface="Calibri"/>
              </a:rPr>
              <a:t>Stabilește standarde înalte pentru performanță </a:t>
            </a:r>
          </a:p>
          <a:p>
            <a:pPr>
              <a:buSzPct val="100000"/>
            </a:pPr>
            <a:r>
              <a:rPr lang="ro-RO" sz="2400" dirty="0" smtClean="0">
                <a:solidFill>
                  <a:schemeClr val="dk1"/>
                </a:solidFill>
                <a:latin typeface="+mj-lt"/>
                <a:ea typeface="Calibri"/>
                <a:cs typeface="Arial" panose="020B0604020202020204" pitchFamily="34" charset="0"/>
                <a:sym typeface="Calibri"/>
              </a:rPr>
              <a:t>Mesajul este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„Fă ca mine</a:t>
            </a:r>
            <a:r>
              <a:rPr lang="en-US" sz="2400" dirty="0" smtClean="0">
                <a:solidFill>
                  <a:schemeClr val="dk1"/>
                </a:solidFill>
                <a:latin typeface="+mj-lt"/>
                <a:ea typeface="Calibri"/>
                <a:cs typeface="Arial" panose="020B0604020202020204" pitchFamily="34" charset="0"/>
                <a:sym typeface="Calibri"/>
              </a:rPr>
              <a:t>”</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a:solidFill>
                  <a:schemeClr val="dk1"/>
                </a:solidFill>
                <a:ea typeface="Calibri"/>
                <a:cs typeface="Calibri"/>
                <a:sym typeface="Calibri"/>
              </a:rPr>
              <a:t>Se manifestă prin </a:t>
            </a:r>
            <a:r>
              <a:rPr lang="ro-RO" sz="2400" dirty="0" smtClean="0">
                <a:solidFill>
                  <a:schemeClr val="dk1"/>
                </a:solidFill>
                <a:ea typeface="Calibri"/>
                <a:cs typeface="Calibri"/>
                <a:sym typeface="Calibri"/>
              </a:rPr>
              <a:t>conștiinciozitate, dorință de a reuși, inițiativă</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Stilul este eficient pentru a obține rezultate rapide de la o echipă foarte motivată și competentă</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Punctele slabe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Nu întotdeauna recunoaște emoțiile altora. </a:t>
            </a: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p:txBody>
      </p:sp>
      <p:sp>
        <p:nvSpPr>
          <p:cNvPr id="4" name="Shape 295"/>
          <p:cNvSpPr/>
          <p:nvPr/>
        </p:nvSpPr>
        <p:spPr>
          <a:xfrm>
            <a:off x="685094" y="5699491"/>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6" name="TextBox 5"/>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1.12</a:t>
            </a:r>
            <a:endParaRPr lang="en-US" sz="1900" b="1" dirty="0">
              <a:solidFill>
                <a:schemeClr val="bg1"/>
              </a:solidFill>
            </a:endParaRPr>
          </a:p>
        </p:txBody>
      </p:sp>
    </p:spTree>
    <p:extLst>
      <p:ext uri="{BB962C8B-B14F-4D97-AF65-F5344CB8AC3E}">
        <p14:creationId xmlns:p14="http://schemas.microsoft.com/office/powerpoint/2010/main" val="33042237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Sfătuitor</a:t>
            </a:r>
            <a:endParaRPr lang="en-US" b="1" dirty="0"/>
          </a:p>
        </p:txBody>
      </p:sp>
      <p:sp>
        <p:nvSpPr>
          <p:cNvPr id="3" name="Content Placeholder 2"/>
          <p:cNvSpPr>
            <a:spLocks noGrp="1"/>
          </p:cNvSpPr>
          <p:nvPr>
            <p:ph idx="1"/>
          </p:nvPr>
        </p:nvSpPr>
        <p:spPr>
          <a:xfrm>
            <a:off x="457199" y="1652653"/>
            <a:ext cx="8397433" cy="4340139"/>
          </a:xfrm>
        </p:spPr>
        <p:txBody>
          <a:bodyPr>
            <a:normAutofit/>
          </a:bodyPr>
          <a:lstStyle/>
          <a:p>
            <a:pPr>
              <a:buSzPct val="100000"/>
            </a:pPr>
            <a:r>
              <a:rPr lang="ro-RO" sz="2400" dirty="0" smtClean="0">
                <a:solidFill>
                  <a:schemeClr val="dk1"/>
                </a:solidFill>
                <a:latin typeface="+mj-lt"/>
                <a:ea typeface="Calibri"/>
                <a:cs typeface="Arial" panose="020B0604020202020204" pitchFamily="34" charset="0"/>
                <a:sym typeface="Calibri"/>
              </a:rPr>
              <a:t>Îi dezvoltă pe oameni pentru viitor</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Mesajul este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„Încearcă asta</a:t>
            </a:r>
            <a:r>
              <a:rPr lang="en-US" sz="2400" dirty="0" smtClean="0">
                <a:solidFill>
                  <a:schemeClr val="dk1"/>
                </a:solidFill>
                <a:latin typeface="+mj-lt"/>
                <a:ea typeface="Calibri"/>
                <a:cs typeface="Arial" panose="020B0604020202020204" pitchFamily="34" charset="0"/>
                <a:sym typeface="Calibri"/>
              </a:rPr>
              <a:t>”</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Se manifestă prin empatie, </a:t>
            </a:r>
            <a:r>
              <a:rPr lang="en-US" sz="2400" dirty="0" smtClean="0">
                <a:solidFill>
                  <a:schemeClr val="dk1"/>
                </a:solidFill>
                <a:latin typeface="+mj-lt"/>
                <a:ea typeface="Calibri"/>
                <a:cs typeface="Arial" panose="020B0604020202020204" pitchFamily="34" charset="0"/>
                <a:sym typeface="Calibri"/>
              </a:rPr>
              <a:t>Exhibits </a:t>
            </a:r>
            <a:r>
              <a:rPr lang="en-US" sz="2400" dirty="0">
                <a:solidFill>
                  <a:schemeClr val="dk1"/>
                </a:solidFill>
                <a:latin typeface="+mj-lt"/>
                <a:ea typeface="Calibri"/>
                <a:cs typeface="Arial" panose="020B0604020202020204" pitchFamily="34" charset="0"/>
                <a:sym typeface="Calibri"/>
              </a:rPr>
              <a:t>empathy, </a:t>
            </a:r>
            <a:r>
              <a:rPr lang="ro-RO" sz="2400" dirty="0" smtClean="0">
                <a:solidFill>
                  <a:schemeClr val="dk1"/>
                </a:solidFill>
                <a:latin typeface="+mj-lt"/>
                <a:ea typeface="Calibri"/>
                <a:cs typeface="Arial" panose="020B0604020202020204" pitchFamily="34" charset="0"/>
                <a:sym typeface="Calibri"/>
              </a:rPr>
              <a:t>autocunoaștere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se concentrează pe dezvoltarea celorlalți</a:t>
            </a:r>
            <a:endParaRPr lang="en-US" sz="2400" dirty="0">
              <a:solidFill>
                <a:schemeClr val="dk1"/>
              </a:solidFill>
              <a:latin typeface="+mj-lt"/>
              <a:ea typeface="Calibri"/>
              <a:cs typeface="Arial" panose="020B0604020202020204" pitchFamily="34" charset="0"/>
              <a:sym typeface="Calibri"/>
            </a:endParaRPr>
          </a:p>
          <a:p>
            <a:pPr>
              <a:buSzPct val="100000"/>
            </a:pPr>
            <a:r>
              <a:rPr lang="ro-RO" sz="2400" dirty="0" smtClean="0">
                <a:solidFill>
                  <a:schemeClr val="dk1"/>
                </a:solidFill>
                <a:latin typeface="+mj-lt"/>
                <a:ea typeface="Calibri"/>
                <a:cs typeface="Arial" panose="020B0604020202020204" pitchFamily="34" charset="0"/>
                <a:sym typeface="Calibri"/>
              </a:rPr>
              <a:t>Stilul este eficient pentru a ajuta un angajat să-și îmbunătățească performanța sau să-și formeze competențe pe termen lung </a:t>
            </a:r>
          </a:p>
          <a:p>
            <a:pPr>
              <a:buSzPct val="100000"/>
            </a:pPr>
            <a:r>
              <a:rPr lang="ro-RO" sz="2400" dirty="0" smtClean="0">
                <a:solidFill>
                  <a:schemeClr val="dk1"/>
                </a:solidFill>
                <a:latin typeface="+mj-lt"/>
                <a:ea typeface="Calibri"/>
                <a:cs typeface="Arial" panose="020B0604020202020204" pitchFamily="34" charset="0"/>
                <a:sym typeface="Calibri"/>
              </a:rPr>
              <a:t>Punctele slabe</a:t>
            </a:r>
            <a:r>
              <a:rPr lang="en-US" sz="2400" dirty="0" smtClean="0">
                <a:solidFill>
                  <a:schemeClr val="dk1"/>
                </a:solidFill>
                <a:latin typeface="+mj-lt"/>
                <a:ea typeface="Calibri"/>
                <a:cs typeface="Arial" panose="020B0604020202020204" pitchFamily="34" charset="0"/>
                <a:sym typeface="Calibri"/>
              </a:rPr>
              <a:t>: </a:t>
            </a:r>
            <a:r>
              <a:rPr lang="ro-RO" sz="2400" dirty="0" smtClean="0">
                <a:solidFill>
                  <a:schemeClr val="dk1"/>
                </a:solidFill>
                <a:latin typeface="+mj-lt"/>
                <a:ea typeface="Calibri"/>
                <a:cs typeface="Arial" panose="020B0604020202020204" pitchFamily="34" charset="0"/>
                <a:sym typeface="Calibri"/>
              </a:rPr>
              <a:t>Poate avea dificultăți în a exprima cum alții pot realiza viziunea comună. </a:t>
            </a: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a:p>
            <a:pPr>
              <a:buSzPct val="100000"/>
            </a:pPr>
            <a:endParaRPr lang="en-US" sz="2800" dirty="0">
              <a:solidFill>
                <a:schemeClr val="dk1"/>
              </a:solidFill>
              <a:latin typeface="+mj-lt"/>
              <a:ea typeface="Calibri"/>
              <a:cs typeface="Arial" panose="020B0604020202020204" pitchFamily="34" charset="0"/>
              <a:sym typeface="Calibri"/>
            </a:endParaRPr>
          </a:p>
        </p:txBody>
      </p:sp>
      <p:sp>
        <p:nvSpPr>
          <p:cNvPr id="4" name="Shape 295"/>
          <p:cNvSpPr/>
          <p:nvPr/>
        </p:nvSpPr>
        <p:spPr>
          <a:xfrm>
            <a:off x="685094" y="5699491"/>
            <a:ext cx="7773811" cy="462080"/>
          </a:xfrm>
          <a:prstGeom prst="rect">
            <a:avLst/>
          </a:prstGeom>
          <a:noFill/>
          <a:ln>
            <a:noFill/>
          </a:ln>
        </p:spPr>
        <p:txBody>
          <a:bodyPr lIns="91425" tIns="45700" rIns="91425" bIns="45700" anchor="t" anchorCtr="0">
            <a:noAutofit/>
          </a:bodyPr>
          <a:lstStyle/>
          <a:p>
            <a:pPr>
              <a:buSzPct val="25000"/>
            </a:pPr>
            <a:r>
              <a:rPr lang="en-US" sz="1600" dirty="0" err="1">
                <a:solidFill>
                  <a:schemeClr val="dk1"/>
                </a:solidFill>
                <a:latin typeface="Arial" panose="020B0604020202020204" pitchFamily="34" charset="0"/>
                <a:ea typeface="Calibri"/>
                <a:cs typeface="Arial" panose="020B0604020202020204" pitchFamily="34" charset="0"/>
                <a:sym typeface="Calibri"/>
              </a:rPr>
              <a:t>Goleman</a:t>
            </a:r>
            <a:r>
              <a:rPr lang="en-US" sz="1600" dirty="0">
                <a:solidFill>
                  <a:schemeClr val="dk1"/>
                </a:solidFill>
                <a:latin typeface="Arial" panose="020B0604020202020204" pitchFamily="34" charset="0"/>
                <a:ea typeface="Calibri"/>
                <a:cs typeface="Arial" panose="020B0604020202020204" pitchFamily="34" charset="0"/>
                <a:sym typeface="Calibri"/>
              </a:rPr>
              <a:t>, Daniel. (2000 March-April). Leadership </a:t>
            </a:r>
            <a:r>
              <a:rPr lang="en-US" sz="1600" dirty="0" smtClean="0">
                <a:solidFill>
                  <a:schemeClr val="dk1"/>
                </a:solidFill>
                <a:latin typeface="Arial" panose="020B0604020202020204" pitchFamily="34" charset="0"/>
                <a:ea typeface="Calibri"/>
                <a:cs typeface="Arial" panose="020B0604020202020204" pitchFamily="34" charset="0"/>
                <a:sym typeface="Calibri"/>
              </a:rPr>
              <a:t>That </a:t>
            </a:r>
            <a:r>
              <a:rPr lang="en-US" sz="1600" dirty="0">
                <a:solidFill>
                  <a:schemeClr val="dk1"/>
                </a:solidFill>
                <a:latin typeface="Arial" panose="020B0604020202020204" pitchFamily="34" charset="0"/>
                <a:ea typeface="Calibri"/>
                <a:cs typeface="Arial" panose="020B0604020202020204" pitchFamily="34" charset="0"/>
                <a:sym typeface="Calibri"/>
              </a:rPr>
              <a:t>Gets Results. </a:t>
            </a:r>
            <a:r>
              <a:rPr lang="en-US" sz="1600" i="1" dirty="0">
                <a:solidFill>
                  <a:schemeClr val="dk1"/>
                </a:solidFill>
                <a:latin typeface="Arial" panose="020B0604020202020204" pitchFamily="34" charset="0"/>
                <a:ea typeface="Calibri"/>
                <a:cs typeface="Arial" panose="020B0604020202020204" pitchFamily="34" charset="0"/>
                <a:sym typeface="Calibri"/>
              </a:rPr>
              <a:t>Harvard Business Review</a:t>
            </a:r>
            <a:r>
              <a:rPr lang="en-US" sz="1600" dirty="0">
                <a:solidFill>
                  <a:schemeClr val="dk1"/>
                </a:solidFill>
                <a:latin typeface="Arial" panose="020B0604020202020204" pitchFamily="34" charset="0"/>
                <a:ea typeface="Calibri"/>
                <a:cs typeface="Arial" panose="020B0604020202020204" pitchFamily="34" charset="0"/>
                <a:sym typeface="Calibri"/>
              </a:rPr>
              <a:t>, pp. 82-83.</a:t>
            </a:r>
          </a:p>
        </p:txBody>
      </p:sp>
      <p:sp>
        <p:nvSpPr>
          <p:cNvPr id="5" name="TextBox 4"/>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1.13</a:t>
            </a:r>
            <a:endParaRPr lang="en-US" sz="1900" b="1" dirty="0">
              <a:solidFill>
                <a:schemeClr val="bg1"/>
              </a:solidFill>
            </a:endParaRPr>
          </a:p>
        </p:txBody>
      </p:sp>
    </p:spTree>
    <p:extLst>
      <p:ext uri="{BB962C8B-B14F-4D97-AF65-F5344CB8AC3E}">
        <p14:creationId xmlns:p14="http://schemas.microsoft.com/office/powerpoint/2010/main" val="4913084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Activitate de grup</a:t>
            </a:r>
            <a:endParaRPr lang="en-US" b="1" dirty="0"/>
          </a:p>
        </p:txBody>
      </p:sp>
      <p:sp>
        <p:nvSpPr>
          <p:cNvPr id="3" name="Content Placeholder 2"/>
          <p:cNvSpPr>
            <a:spLocks noGrp="1"/>
          </p:cNvSpPr>
          <p:nvPr>
            <p:ph idx="1"/>
          </p:nvPr>
        </p:nvSpPr>
        <p:spPr/>
        <p:txBody>
          <a:bodyPr>
            <a:normAutofit/>
          </a:bodyPr>
          <a:lstStyle/>
          <a:p>
            <a:r>
              <a:rPr lang="ro-RO" sz="2400" dirty="0" smtClean="0"/>
              <a:t>Fiecare grup va primim un card cu un scenariu de problemă. </a:t>
            </a:r>
            <a:endParaRPr lang="en-US" sz="2400" dirty="0"/>
          </a:p>
          <a:p>
            <a:endParaRPr lang="en-US" sz="2400" dirty="0"/>
          </a:p>
          <a:p>
            <a:r>
              <a:rPr lang="ro-RO" sz="2400" dirty="0" smtClean="0"/>
              <a:t>Deschideți manualele la Fișa 1.1 și decideți cum fiecare stil de leadership le va spune angajaților săi să rezolve scenariul de pe card.</a:t>
            </a:r>
            <a:br>
              <a:rPr lang="ro-RO" sz="2400" dirty="0" smtClean="0"/>
            </a:br>
            <a:endParaRPr lang="en-US" sz="2400" dirty="0"/>
          </a:p>
          <a:p>
            <a:r>
              <a:rPr lang="ro-RO" sz="2400" dirty="0" smtClean="0"/>
              <a:t>Fiecare grup va alege o persoană care va face sumarul celor scrise de membrii grupului. </a:t>
            </a:r>
            <a:endParaRPr lang="en-US" dirty="0"/>
          </a:p>
          <a:p>
            <a:endParaRPr lang="en-US" dirty="0"/>
          </a:p>
          <a:p>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1.14</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t>Autoevaluarea stilului de leadership</a:t>
            </a:r>
            <a:endParaRPr lang="en-US" b="1" dirty="0"/>
          </a:p>
        </p:txBody>
      </p:sp>
      <p:sp>
        <p:nvSpPr>
          <p:cNvPr id="3" name="Content Placeholder 2"/>
          <p:cNvSpPr>
            <a:spLocks noGrp="1"/>
          </p:cNvSpPr>
          <p:nvPr>
            <p:ph idx="1"/>
          </p:nvPr>
        </p:nvSpPr>
        <p:spPr>
          <a:xfrm>
            <a:off x="457200" y="1788027"/>
            <a:ext cx="8229600" cy="4705371"/>
          </a:xfrm>
        </p:spPr>
        <p:txBody>
          <a:bodyPr>
            <a:normAutofit fontScale="77500" lnSpcReduction="20000"/>
          </a:bodyPr>
          <a:lstStyle/>
          <a:p>
            <a:r>
              <a:rPr lang="ro-RO" dirty="0" smtClean="0"/>
              <a:t>Deschideți manualele la Autoevaluarea stilului de leadership. </a:t>
            </a:r>
            <a:endParaRPr lang="en-US" dirty="0"/>
          </a:p>
          <a:p>
            <a:endParaRPr lang="en-US" sz="900" dirty="0"/>
          </a:p>
          <a:p>
            <a:r>
              <a:rPr lang="ro-RO" dirty="0" smtClean="0"/>
              <a:t>Punctați fiecare stil de leadership în dependență de cât de frecvent îl utilizați la locul de muncă. Cel mai probabil veți avea două stiluri cu punctajul cel mai înalt și două cu punctajul cel mai mic. </a:t>
            </a:r>
          </a:p>
          <a:p>
            <a:endParaRPr lang="en-US" sz="800" dirty="0"/>
          </a:p>
          <a:p>
            <a:r>
              <a:rPr lang="ro-RO" dirty="0" smtClean="0"/>
              <a:t>Totalul punctelor trebuie să fie </a:t>
            </a:r>
            <a:r>
              <a:rPr lang="en-US" dirty="0" smtClean="0"/>
              <a:t>100</a:t>
            </a:r>
            <a:r>
              <a:rPr lang="en-US" dirty="0"/>
              <a:t>.</a:t>
            </a:r>
          </a:p>
          <a:p>
            <a:endParaRPr lang="en-US" sz="1900" dirty="0"/>
          </a:p>
          <a:p>
            <a:pPr lvl="1"/>
            <a:r>
              <a:rPr lang="ro-RO" dirty="0" smtClean="0"/>
              <a:t>Colegial</a:t>
            </a:r>
            <a:r>
              <a:rPr lang="en-US" dirty="0"/>
              <a:t>	</a:t>
            </a:r>
            <a:r>
              <a:rPr lang="ro-RO" dirty="0" smtClean="0"/>
              <a:t>     </a:t>
            </a:r>
            <a:r>
              <a:rPr lang="en-US" dirty="0" smtClean="0"/>
              <a:t>_______</a:t>
            </a:r>
            <a:endParaRPr lang="en-US" dirty="0"/>
          </a:p>
          <a:p>
            <a:pPr lvl="1"/>
            <a:r>
              <a:rPr lang="ro-RO" dirty="0" smtClean="0"/>
              <a:t>Sfătuitor</a:t>
            </a:r>
            <a:r>
              <a:rPr lang="ro-RO" dirty="0"/>
              <a:t> </a:t>
            </a:r>
            <a:r>
              <a:rPr lang="ro-RO" dirty="0" smtClean="0"/>
              <a:t>      </a:t>
            </a:r>
            <a:r>
              <a:rPr lang="en-US" dirty="0" smtClean="0"/>
              <a:t>_______</a:t>
            </a:r>
            <a:endParaRPr lang="en-US" dirty="0"/>
          </a:p>
          <a:p>
            <a:pPr lvl="1"/>
            <a:r>
              <a:rPr lang="ro-RO" dirty="0" smtClean="0"/>
              <a:t>Dominant</a:t>
            </a:r>
            <a:r>
              <a:rPr lang="ro-RO" dirty="0"/>
              <a:t> </a:t>
            </a:r>
            <a:r>
              <a:rPr lang="ro-RO" dirty="0" smtClean="0"/>
              <a:t>    </a:t>
            </a:r>
            <a:r>
              <a:rPr lang="en-US" dirty="0" smtClean="0"/>
              <a:t>_______</a:t>
            </a:r>
            <a:endParaRPr lang="en-US" dirty="0"/>
          </a:p>
          <a:p>
            <a:pPr lvl="1"/>
            <a:r>
              <a:rPr lang="en-US" dirty="0" smtClean="0"/>
              <a:t>Democratic</a:t>
            </a:r>
            <a:r>
              <a:rPr lang="ro-RO" dirty="0"/>
              <a:t> </a:t>
            </a:r>
            <a:r>
              <a:rPr lang="ro-RO" dirty="0" smtClean="0"/>
              <a:t> </a:t>
            </a:r>
            <a:r>
              <a:rPr lang="en-US" dirty="0" smtClean="0"/>
              <a:t>_______</a:t>
            </a:r>
            <a:endParaRPr lang="en-US" dirty="0"/>
          </a:p>
          <a:p>
            <a:pPr lvl="1"/>
            <a:r>
              <a:rPr lang="ro-RO" dirty="0" smtClean="0"/>
              <a:t>Promotor</a:t>
            </a:r>
            <a:r>
              <a:rPr lang="ro-RO" dirty="0"/>
              <a:t> </a:t>
            </a:r>
            <a:r>
              <a:rPr lang="ro-RO" dirty="0" smtClean="0"/>
              <a:t>    </a:t>
            </a:r>
            <a:r>
              <a:rPr lang="en-US" dirty="0" smtClean="0"/>
              <a:t>_______</a:t>
            </a:r>
            <a:endParaRPr lang="en-US" dirty="0"/>
          </a:p>
          <a:p>
            <a:pPr lvl="1"/>
            <a:r>
              <a:rPr lang="ro-RO" dirty="0" smtClean="0"/>
              <a:t>Vizionar </a:t>
            </a:r>
            <a:r>
              <a:rPr lang="en-US" dirty="0"/>
              <a:t>	</a:t>
            </a:r>
            <a:r>
              <a:rPr lang="ro-RO" dirty="0"/>
              <a:t> </a:t>
            </a:r>
            <a:r>
              <a:rPr lang="ro-RO" dirty="0" smtClean="0"/>
              <a:t>    </a:t>
            </a:r>
            <a:r>
              <a:rPr lang="en-US" dirty="0" smtClean="0"/>
              <a:t>_______</a:t>
            </a:r>
            <a:endParaRPr lang="en-US" dirty="0"/>
          </a:p>
          <a:p>
            <a:pPr lvl="1"/>
            <a:r>
              <a:rPr lang="en-US" b="1" dirty="0">
                <a:solidFill>
                  <a:srgbClr val="C00000"/>
                </a:solidFill>
              </a:rPr>
              <a:t>Total 		</a:t>
            </a:r>
            <a:r>
              <a:rPr lang="en-US" b="1" dirty="0" smtClean="0">
                <a:solidFill>
                  <a:srgbClr val="C00000"/>
                </a:solidFill>
              </a:rPr>
              <a:t>= </a:t>
            </a:r>
            <a:r>
              <a:rPr lang="en-US" b="1" dirty="0">
                <a:solidFill>
                  <a:srgbClr val="C00000"/>
                </a:solidFill>
              </a:rPr>
              <a:t>100	</a:t>
            </a:r>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1.15</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8330769" cy="906144"/>
          </a:xfrm>
        </p:spPr>
        <p:txBody>
          <a:bodyPr>
            <a:normAutofit fontScale="90000"/>
          </a:bodyPr>
          <a:lstStyle/>
          <a:p>
            <a:r>
              <a:rPr lang="ro-RO" b="1" dirty="0" smtClean="0"/>
              <a:t>Evaluarea stilului de leadership</a:t>
            </a:r>
            <a:r>
              <a:rPr lang="en-US" b="1" dirty="0" smtClean="0"/>
              <a:t>: </a:t>
            </a:r>
            <a:r>
              <a:rPr lang="ro-RO" b="1" dirty="0" smtClean="0"/>
              <a:t>f</a:t>
            </a:r>
            <a:r>
              <a:rPr lang="en-US" b="1" dirty="0" err="1" smtClean="0"/>
              <a:t>eedback</a:t>
            </a:r>
            <a:r>
              <a:rPr lang="ro-RO" b="1" dirty="0" smtClean="0"/>
              <a:t>-</a:t>
            </a:r>
            <a:r>
              <a:rPr lang="ro-RO" b="1" dirty="0" err="1" smtClean="0"/>
              <a:t>ul</a:t>
            </a:r>
            <a:r>
              <a:rPr lang="ro-RO" b="1" dirty="0" smtClean="0"/>
              <a:t> partenerului</a:t>
            </a:r>
            <a:endParaRPr lang="en-US" b="1" dirty="0"/>
          </a:p>
        </p:txBody>
      </p:sp>
      <p:sp>
        <p:nvSpPr>
          <p:cNvPr id="3" name="Content Placeholder 2"/>
          <p:cNvSpPr>
            <a:spLocks noGrp="1"/>
          </p:cNvSpPr>
          <p:nvPr>
            <p:ph idx="1"/>
          </p:nvPr>
        </p:nvSpPr>
        <p:spPr>
          <a:xfrm>
            <a:off x="457200" y="1982794"/>
            <a:ext cx="8229600" cy="4340139"/>
          </a:xfrm>
        </p:spPr>
        <p:txBody>
          <a:bodyPr>
            <a:normAutofit/>
          </a:bodyPr>
          <a:lstStyle/>
          <a:p>
            <a:r>
              <a:rPr lang="ro-RO" sz="2800" dirty="0" smtClean="0"/>
              <a:t>Timp de 15 minute veți forma echipe cu un alt participant. În acest timp, trebuie să</a:t>
            </a:r>
            <a:r>
              <a:rPr lang="en-US" sz="2800" dirty="0" smtClean="0"/>
              <a:t>:</a:t>
            </a:r>
            <a:endParaRPr lang="en-US" sz="2800" dirty="0"/>
          </a:p>
          <a:p>
            <a:endParaRPr lang="en-US" sz="2800" dirty="0"/>
          </a:p>
          <a:p>
            <a:pPr lvl="1"/>
            <a:r>
              <a:rPr lang="ro-RO" sz="2400" dirty="0" smtClean="0"/>
              <a:t>Explicați care credeți că sunt cele top două stiluri de leadership ale dvs. și să aduceți drept exemplu o situație când ați folosit unul din aceste stiluri. </a:t>
            </a:r>
            <a:endParaRPr lang="en-US" sz="2400" dirty="0"/>
          </a:p>
          <a:p>
            <a:endParaRPr lang="en-US" sz="2800" dirty="0"/>
          </a:p>
          <a:p>
            <a:pPr lvl="1"/>
            <a:r>
              <a:rPr lang="ro-RO" sz="2400" dirty="0" smtClean="0"/>
              <a:t>Discutați care stil de leadership ați dori să-l practicați mai mult decât o faceți acum. </a:t>
            </a:r>
            <a:endParaRPr lang="en-US" sz="2400" dirty="0"/>
          </a:p>
          <a:p>
            <a:endParaRPr lang="en-US" dirty="0"/>
          </a:p>
          <a:p>
            <a:endParaRPr lang="en-US" dirty="0"/>
          </a:p>
          <a:p>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1.16</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654113" cy="757676"/>
          </a:xfrm>
        </p:spPr>
        <p:txBody>
          <a:bodyPr>
            <a:normAutofit fontScale="90000"/>
          </a:bodyPr>
          <a:lstStyle/>
          <a:p>
            <a:r>
              <a:rPr lang="ro-RO" b="1" dirty="0" smtClean="0"/>
              <a:t>Evaluare de grup a stilurilor de leadership</a:t>
            </a:r>
            <a:endParaRPr lang="en-US" b="1" dirty="0"/>
          </a:p>
        </p:txBody>
      </p:sp>
      <p:sp>
        <p:nvSpPr>
          <p:cNvPr id="3" name="Content Placeholder 2"/>
          <p:cNvSpPr>
            <a:spLocks noGrp="1"/>
          </p:cNvSpPr>
          <p:nvPr>
            <p:ph idx="1"/>
          </p:nvPr>
        </p:nvSpPr>
        <p:spPr/>
        <p:txBody>
          <a:bodyPr/>
          <a:lstStyle/>
          <a:p>
            <a:r>
              <a:rPr lang="ro-RO" dirty="0" smtClean="0"/>
              <a:t>Fiecare grup va primi câte o situație și împreună veți decide cum să o soluționați cel mai bine. </a:t>
            </a:r>
            <a:endParaRPr lang="en-US" dirty="0" smtClean="0"/>
          </a:p>
          <a:p>
            <a:endParaRPr lang="en-US" sz="500" dirty="0"/>
          </a:p>
          <a:p>
            <a:r>
              <a:rPr lang="ro-RO" dirty="0" smtClean="0"/>
              <a:t>Fiecare grup va desemna o persoană în calitate de observator. </a:t>
            </a:r>
            <a:endParaRPr lang="en-US" dirty="0" smtClean="0"/>
          </a:p>
          <a:p>
            <a:endParaRPr lang="en-US" sz="500" dirty="0"/>
          </a:p>
          <a:p>
            <a:r>
              <a:rPr lang="ro-RO" dirty="0" smtClean="0"/>
              <a:t>Toți observatorii trebuie să se întâlnească imediat cu un trainer. </a:t>
            </a:r>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1.17</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745553" cy="757676"/>
          </a:xfrm>
        </p:spPr>
        <p:txBody>
          <a:bodyPr>
            <a:normAutofit fontScale="90000"/>
          </a:bodyPr>
          <a:lstStyle/>
          <a:p>
            <a:r>
              <a:rPr lang="ro-RO" dirty="0"/>
              <a:t>Evaluare de grup a stilurilor de leadership</a:t>
            </a:r>
            <a:endParaRPr lang="en-US" b="1" dirty="0"/>
          </a:p>
        </p:txBody>
      </p:sp>
      <p:sp>
        <p:nvSpPr>
          <p:cNvPr id="3" name="Content Placeholder 2"/>
          <p:cNvSpPr>
            <a:spLocks noGrp="1"/>
          </p:cNvSpPr>
          <p:nvPr>
            <p:ph idx="1"/>
          </p:nvPr>
        </p:nvSpPr>
        <p:spPr/>
        <p:txBody>
          <a:bodyPr>
            <a:normAutofit/>
          </a:bodyPr>
          <a:lstStyle/>
          <a:p>
            <a:pPr marL="0" indent="0">
              <a:buNone/>
            </a:pPr>
            <a:r>
              <a:rPr lang="ro-RO" sz="2800" dirty="0" smtClean="0"/>
              <a:t>Tocmai ați aflat că săptămâna viitoare televiziunea locală va vizita biblioteca timp de 30 minute pentru a face un reportaj despre importanța bibliotecii publice. Discutați și decideți următoarele</a:t>
            </a:r>
            <a:r>
              <a:rPr lang="en-US" sz="2800" dirty="0" smtClean="0"/>
              <a:t>:</a:t>
            </a:r>
            <a:r>
              <a:rPr lang="ro-RO" sz="2800" dirty="0" smtClean="0"/>
              <a:t> </a:t>
            </a:r>
            <a:endParaRPr lang="en-US" sz="2800" dirty="0" smtClean="0"/>
          </a:p>
          <a:p>
            <a:pPr marL="0" indent="0">
              <a:buNone/>
            </a:pPr>
            <a:endParaRPr lang="en-US" sz="500" dirty="0"/>
          </a:p>
          <a:p>
            <a:pPr lvl="1"/>
            <a:r>
              <a:rPr lang="ro-RO" b="1" dirty="0" smtClean="0"/>
              <a:t>Cum vă veți pregăti pentru această vizită? </a:t>
            </a:r>
            <a:endParaRPr lang="en-US" b="1" dirty="0"/>
          </a:p>
          <a:p>
            <a:pPr lvl="1"/>
            <a:r>
              <a:rPr lang="ro-RO" b="1" dirty="0" smtClean="0"/>
              <a:t>Ce mesaje este important să audă jurnaliștii? </a:t>
            </a:r>
            <a:endParaRPr lang="en-US" b="1" dirty="0"/>
          </a:p>
          <a:p>
            <a:pPr lvl="1"/>
            <a:r>
              <a:rPr lang="ro-RO" b="1" dirty="0" smtClean="0"/>
              <a:t>Cu cine jurnaliștii trebuie să vorbească</a:t>
            </a:r>
            <a:r>
              <a:rPr lang="en-US" b="1" dirty="0" smtClean="0"/>
              <a:t>?</a:t>
            </a:r>
            <a:endParaRPr lang="en-US" b="1" dirty="0"/>
          </a:p>
          <a:p>
            <a:pPr lvl="1"/>
            <a:r>
              <a:rPr lang="ro-RO" b="1" dirty="0" smtClean="0"/>
              <a:t>Aveți 10 minute pentru acest exercițiu</a:t>
            </a:r>
            <a:r>
              <a:rPr lang="en-US" b="1" dirty="0" smtClean="0"/>
              <a:t>.</a:t>
            </a:r>
            <a:endParaRPr lang="en-US" b="1" dirty="0"/>
          </a:p>
          <a:p>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1.18</a:t>
            </a:r>
            <a:endParaRPr lang="en-US" sz="1900" b="1" dirty="0">
              <a:solidFill>
                <a:schemeClr val="bg1"/>
              </a:solidFill>
            </a:endParaRPr>
          </a:p>
        </p:txBody>
      </p:sp>
    </p:spTree>
    <p:extLst>
      <p:ext uri="{BB962C8B-B14F-4D97-AF65-F5344CB8AC3E}">
        <p14:creationId xmlns:p14="http://schemas.microsoft.com/office/powerpoint/2010/main" val="3638155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8001585" cy="757676"/>
          </a:xfrm>
        </p:spPr>
        <p:txBody>
          <a:bodyPr>
            <a:normAutofit fontScale="90000"/>
          </a:bodyPr>
          <a:lstStyle/>
          <a:p>
            <a:r>
              <a:rPr lang="ro-RO" dirty="0"/>
              <a:t>Evaluare de grup a stilurilor de leadership</a:t>
            </a:r>
            <a:endParaRPr lang="en-US" b="1" dirty="0"/>
          </a:p>
        </p:txBody>
      </p:sp>
      <p:sp>
        <p:nvSpPr>
          <p:cNvPr id="3" name="Content Placeholder 2"/>
          <p:cNvSpPr>
            <a:spLocks noGrp="1"/>
          </p:cNvSpPr>
          <p:nvPr>
            <p:ph idx="1"/>
          </p:nvPr>
        </p:nvSpPr>
        <p:spPr/>
        <p:txBody>
          <a:bodyPr>
            <a:normAutofit/>
          </a:bodyPr>
          <a:lstStyle/>
          <a:p>
            <a:pPr marL="0" indent="0">
              <a:buNone/>
            </a:pPr>
            <a:r>
              <a:rPr lang="ro-RO" b="1" dirty="0" smtClean="0"/>
              <a:t>Analiză</a:t>
            </a:r>
            <a:r>
              <a:rPr lang="en-US" b="1" dirty="0" smtClean="0"/>
              <a:t>:</a:t>
            </a:r>
            <a:endParaRPr lang="en-US" b="1" dirty="0"/>
          </a:p>
          <a:p>
            <a:r>
              <a:rPr lang="ro-RO" dirty="0" smtClean="0"/>
              <a:t>În grupuri mici, observatorii vor oferi feedback cu privire la stilurile de leadership. </a:t>
            </a:r>
            <a:endParaRPr lang="en-US" dirty="0"/>
          </a:p>
          <a:p>
            <a:endParaRPr lang="en-US" dirty="0"/>
          </a:p>
        </p:txBody>
      </p:sp>
      <p:sp>
        <p:nvSpPr>
          <p:cNvPr id="11" name="TextBox 10"/>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1.19</a:t>
            </a:r>
            <a:endParaRPr lang="en-US" sz="1900" b="1" dirty="0">
              <a:solidFill>
                <a:schemeClr val="bg1"/>
              </a:solidFill>
            </a:endParaRPr>
          </a:p>
        </p:txBody>
      </p:sp>
    </p:spTree>
    <p:extLst>
      <p:ext uri="{BB962C8B-B14F-4D97-AF65-F5344CB8AC3E}">
        <p14:creationId xmlns:p14="http://schemas.microsoft.com/office/powerpoint/2010/main" val="18011011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Stilurile de leadership individuale </a:t>
            </a:r>
            <a:endParaRPr lang="en-US" b="1" dirty="0"/>
          </a:p>
        </p:txBody>
      </p:sp>
      <p:sp>
        <p:nvSpPr>
          <p:cNvPr id="3" name="Content Placeholder 2"/>
          <p:cNvSpPr>
            <a:spLocks noGrp="1"/>
          </p:cNvSpPr>
          <p:nvPr>
            <p:ph idx="1"/>
          </p:nvPr>
        </p:nvSpPr>
        <p:spPr/>
        <p:txBody>
          <a:bodyPr>
            <a:normAutofit/>
          </a:bodyPr>
          <a:lstStyle/>
          <a:p>
            <a:r>
              <a:rPr lang="ro-RO" sz="2800" dirty="0" smtClean="0"/>
              <a:t>Care sunt cele două stiluri dominante? De ce acestea sunt confortabile? </a:t>
            </a:r>
            <a:endParaRPr lang="en-US" sz="600" dirty="0"/>
          </a:p>
          <a:p>
            <a:r>
              <a:rPr lang="ro-RO" sz="2800" dirty="0" smtClean="0"/>
              <a:t>Observatorul este de acord cu stilurile dominante ale fiecăruia? De ce sau de ce nu</a:t>
            </a:r>
            <a:r>
              <a:rPr lang="en-US" sz="2800" dirty="0" smtClean="0"/>
              <a:t>?</a:t>
            </a:r>
            <a:endParaRPr lang="en-US" sz="2800" dirty="0"/>
          </a:p>
          <a:p>
            <a:endParaRPr lang="en-US" sz="600" dirty="0"/>
          </a:p>
          <a:p>
            <a:r>
              <a:rPr lang="ro-RO" sz="2800" dirty="0" smtClean="0"/>
              <a:t>Ce stil utilizați rar, dar probabil ar trebui să îl utilizați mai frecvent? De ce ar trebui să îl folosiți? Când ar trebui să îl folosiți? </a:t>
            </a:r>
            <a:endParaRPr lang="en-US" sz="2800" dirty="0"/>
          </a:p>
          <a:p>
            <a:endParaRPr lang="en-US" dirty="0"/>
          </a:p>
          <a:p>
            <a:endParaRPr lang="en-US" dirty="0"/>
          </a:p>
          <a:p>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1.20</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439" y="879880"/>
            <a:ext cx="8742249" cy="4823690"/>
          </a:xfrm>
        </p:spPr>
        <p:txBody>
          <a:bodyPr>
            <a:normAutofit/>
          </a:bodyPr>
          <a:lstStyle/>
          <a:p>
            <a:pPr algn="ctr"/>
            <a:r>
              <a:rPr lang="ro-RO" sz="5500" b="1" dirty="0" smtClean="0"/>
              <a:t>Actualizați Profilul de leadership pentru Modulul 1. </a:t>
            </a:r>
            <a:endParaRPr lang="en-US" sz="5500" b="1"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1.21</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Modulul 1, Sumarul echipei </a:t>
            </a:r>
            <a:endParaRPr lang="en-US" b="1" dirty="0"/>
          </a:p>
        </p:txBody>
      </p:sp>
      <p:sp>
        <p:nvSpPr>
          <p:cNvPr id="3" name="Content Placeholder 2"/>
          <p:cNvSpPr>
            <a:spLocks noGrp="1"/>
          </p:cNvSpPr>
          <p:nvPr>
            <p:ph idx="1"/>
          </p:nvPr>
        </p:nvSpPr>
        <p:spPr/>
        <p:txBody>
          <a:bodyPr/>
          <a:lstStyle/>
          <a:p>
            <a:r>
              <a:rPr lang="ro-RO" dirty="0" smtClean="0"/>
              <a:t>Echipa selectată va prezenta 3-5 lecții învățate în cadrul acestui modul</a:t>
            </a:r>
            <a:r>
              <a:rPr lang="en-US" dirty="0" smtClean="0"/>
              <a:t>.</a:t>
            </a:r>
            <a:endParaRPr lang="en-US" dirty="0"/>
          </a:p>
          <a:p>
            <a:endParaRPr lang="en-US" sz="2000" dirty="0"/>
          </a:p>
          <a:p>
            <a:r>
              <a:rPr lang="ro-RO" dirty="0" smtClean="0"/>
              <a:t>Membrii echipei trebuie să discute între ei, apoi să prezinte lecțiile învățate</a:t>
            </a:r>
            <a:r>
              <a:rPr lang="en-US" dirty="0" smtClean="0"/>
              <a:t>.</a:t>
            </a:r>
            <a:endParaRPr lang="en-US" dirty="0"/>
          </a:p>
          <a:p>
            <a:endParaRPr lang="en-US" dirty="0"/>
          </a:p>
        </p:txBody>
      </p:sp>
      <p:sp>
        <p:nvSpPr>
          <p:cNvPr id="4" name="TextBox 3"/>
          <p:cNvSpPr txBox="1"/>
          <p:nvPr/>
        </p:nvSpPr>
        <p:spPr>
          <a:xfrm>
            <a:off x="8458905" y="6457890"/>
            <a:ext cx="685096"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1.22</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3030" y="1621746"/>
            <a:ext cx="5538804" cy="4340139"/>
          </a:xfrm>
        </p:spPr>
        <p:txBody>
          <a:bodyPr>
            <a:normAutofit/>
          </a:bodyPr>
          <a:lstStyle/>
          <a:p>
            <a:pPr marL="0" indent="0" algn="ctr">
              <a:buNone/>
            </a:pPr>
            <a:r>
              <a:rPr lang="en-US" sz="4500" b="1" dirty="0" smtClean="0">
                <a:solidFill>
                  <a:srgbClr val="02266C"/>
                </a:solidFill>
                <a:latin typeface="Calibri"/>
                <a:cs typeface="Calibri"/>
              </a:rPr>
              <a:t> </a:t>
            </a:r>
          </a:p>
          <a:p>
            <a:pPr marL="0" indent="0" algn="ctr">
              <a:buNone/>
            </a:pPr>
            <a:r>
              <a:rPr lang="en-US" sz="4500" b="1" dirty="0" err="1" smtClean="0">
                <a:solidFill>
                  <a:srgbClr val="02266C"/>
                </a:solidFill>
                <a:latin typeface="Calibri"/>
                <a:ea typeface="Calibri"/>
                <a:cs typeface="Calibri"/>
                <a:sym typeface="Calibri"/>
              </a:rPr>
              <a:t>Modul</a:t>
            </a:r>
            <a:r>
              <a:rPr lang="ro-RO" sz="4500" b="1" dirty="0" err="1" smtClean="0">
                <a:solidFill>
                  <a:srgbClr val="02266C"/>
                </a:solidFill>
                <a:latin typeface="Calibri"/>
                <a:ea typeface="Calibri"/>
                <a:cs typeface="Calibri"/>
                <a:sym typeface="Calibri"/>
              </a:rPr>
              <a:t>ul</a:t>
            </a:r>
            <a:r>
              <a:rPr lang="en-US" sz="4500" b="1" dirty="0" smtClean="0">
                <a:solidFill>
                  <a:srgbClr val="02266C"/>
                </a:solidFill>
                <a:latin typeface="Calibri"/>
                <a:ea typeface="Calibri"/>
                <a:cs typeface="Calibri"/>
                <a:sym typeface="Calibri"/>
              </a:rPr>
              <a:t> 2: </a:t>
            </a:r>
            <a:r>
              <a:rPr lang="ro-RO" sz="4500" b="1" dirty="0" smtClean="0">
                <a:solidFill>
                  <a:srgbClr val="02266C"/>
                </a:solidFill>
                <a:latin typeface="Calibri"/>
                <a:ea typeface="Calibri"/>
                <a:cs typeface="Calibri"/>
                <a:sym typeface="Calibri"/>
              </a:rPr>
              <a:t>Liderii bibliotecii ca inovatori</a:t>
            </a:r>
            <a:endParaRPr lang="en-US" sz="4500" dirty="0">
              <a:solidFill>
                <a:srgbClr val="02266C"/>
              </a:solidFill>
              <a:latin typeface="Calibri"/>
              <a:cs typeface="Calibri"/>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8872" y="2353439"/>
            <a:ext cx="1781424" cy="1552792"/>
          </a:xfrm>
          <a:prstGeom prst="rect">
            <a:avLst/>
          </a:prstGeom>
        </p:spPr>
      </p:pic>
      <p:sp>
        <p:nvSpPr>
          <p:cNvPr id="5" name="TextBox 4"/>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a:t>
            </a:r>
            <a:endParaRPr lang="en-US" sz="1900" b="1" dirty="0">
              <a:solidFill>
                <a:schemeClr val="bg1"/>
              </a:solidFill>
            </a:endParaRPr>
          </a:p>
        </p:txBody>
      </p:sp>
    </p:spTree>
    <p:extLst>
      <p:ext uri="{BB962C8B-B14F-4D97-AF65-F5344CB8AC3E}">
        <p14:creationId xmlns:p14="http://schemas.microsoft.com/office/powerpoint/2010/main" val="10781148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Obiective de învățare </a:t>
            </a:r>
            <a:endParaRPr lang="en-US" b="1" dirty="0"/>
          </a:p>
        </p:txBody>
      </p:sp>
      <p:sp>
        <p:nvSpPr>
          <p:cNvPr id="3" name="Content Placeholder 2"/>
          <p:cNvSpPr>
            <a:spLocks noGrp="1"/>
          </p:cNvSpPr>
          <p:nvPr>
            <p:ph idx="1"/>
          </p:nvPr>
        </p:nvSpPr>
        <p:spPr/>
        <p:txBody>
          <a:bodyPr>
            <a:normAutofit fontScale="92500" lnSpcReduction="20000"/>
          </a:bodyPr>
          <a:lstStyle/>
          <a:p>
            <a:pPr marL="0" indent="0">
              <a:buNone/>
            </a:pPr>
            <a:r>
              <a:rPr lang="ro-RO" dirty="0" smtClean="0"/>
              <a:t>După Modulul 2</a:t>
            </a:r>
            <a:r>
              <a:rPr lang="en-US" dirty="0" smtClean="0"/>
              <a:t>, </a:t>
            </a:r>
            <a:r>
              <a:rPr lang="ro-RO" dirty="0" smtClean="0"/>
              <a:t>veți fi capabili să</a:t>
            </a:r>
            <a:r>
              <a:rPr lang="en-US" dirty="0" smtClean="0"/>
              <a:t>:</a:t>
            </a:r>
          </a:p>
          <a:p>
            <a:pPr marL="0" indent="0">
              <a:buNone/>
            </a:pPr>
            <a:endParaRPr lang="en-US" sz="1100" dirty="0"/>
          </a:p>
          <a:p>
            <a:pPr lvl="1"/>
            <a:r>
              <a:rPr lang="ro-RO" dirty="0" smtClean="0">
                <a:solidFill>
                  <a:schemeClr val="tx1"/>
                </a:solidFill>
              </a:rPr>
              <a:t>Oferiți exemple despre cum bibliotecile pot răspunde într-un mod inovativ la problemele locale</a:t>
            </a:r>
            <a:r>
              <a:rPr lang="en-US" dirty="0" smtClean="0">
                <a:solidFill>
                  <a:schemeClr val="tx1"/>
                </a:solidFill>
              </a:rPr>
              <a:t>.</a:t>
            </a:r>
          </a:p>
          <a:p>
            <a:pPr lvl="1"/>
            <a:endParaRPr lang="en-US" sz="600" dirty="0">
              <a:solidFill>
                <a:schemeClr val="tx1"/>
              </a:solidFill>
            </a:endParaRPr>
          </a:p>
          <a:p>
            <a:pPr lvl="1"/>
            <a:r>
              <a:rPr lang="ro-RO" dirty="0" smtClean="0">
                <a:solidFill>
                  <a:schemeClr val="tx1"/>
                </a:solidFill>
              </a:rPr>
              <a:t>Înțelegeți mai bine atuurile voastre în calitate de inovatori</a:t>
            </a:r>
            <a:r>
              <a:rPr lang="en-US" dirty="0" smtClean="0">
                <a:solidFill>
                  <a:schemeClr val="tx1"/>
                </a:solidFill>
              </a:rPr>
              <a:t>.</a:t>
            </a:r>
          </a:p>
          <a:p>
            <a:pPr lvl="1"/>
            <a:endParaRPr lang="en-US" sz="600" dirty="0">
              <a:solidFill>
                <a:schemeClr val="tx1"/>
              </a:solidFill>
            </a:endParaRPr>
          </a:p>
          <a:p>
            <a:pPr lvl="1"/>
            <a:r>
              <a:rPr lang="ro-RO" dirty="0" smtClean="0">
                <a:solidFill>
                  <a:schemeClr val="tx1"/>
                </a:solidFill>
              </a:rPr>
              <a:t>Propuneți o idee inovatoare pentru a răspunde la alte necesități din bibliotecile voastre</a:t>
            </a:r>
            <a:r>
              <a:rPr lang="en-US" dirty="0" smtClean="0">
                <a:solidFill>
                  <a:schemeClr val="tx1"/>
                </a:solidFill>
              </a:rPr>
              <a:t>.</a:t>
            </a:r>
          </a:p>
          <a:p>
            <a:pPr lvl="1"/>
            <a:endParaRPr lang="en-US" dirty="0"/>
          </a:p>
          <a:p>
            <a:pPr marL="457200" lvl="1" indent="0" algn="ctr">
              <a:spcBef>
                <a:spcPts val="560"/>
              </a:spcBef>
              <a:buSzPct val="100000"/>
              <a:buNone/>
            </a:pPr>
            <a:r>
              <a:rPr lang="ro-RO" sz="2600" dirty="0">
                <a:solidFill>
                  <a:srgbClr val="02266C"/>
                </a:solidFill>
                <a:ea typeface="Calibri"/>
                <a:cs typeface="Calibri"/>
                <a:sym typeface="Calibri"/>
              </a:rPr>
              <a:t>Ridicați mâna dacă grupul vostru este responsabil de Sumarul Echipei la finalul Modulului </a:t>
            </a:r>
            <a:r>
              <a:rPr lang="ro-RO" sz="2600" dirty="0" smtClean="0">
                <a:solidFill>
                  <a:srgbClr val="02266C"/>
                </a:solidFill>
                <a:ea typeface="Calibri"/>
                <a:cs typeface="Calibri"/>
                <a:sym typeface="Calibri"/>
              </a:rPr>
              <a:t>2. </a:t>
            </a:r>
            <a:endParaRPr lang="en-US" sz="3200" dirty="0">
              <a:solidFill>
                <a:schemeClr val="dk1"/>
              </a:solidFill>
              <a:cs typeface="Calibri"/>
            </a:endParaRPr>
          </a:p>
          <a:p>
            <a:endParaRPr lang="en-US" dirty="0"/>
          </a:p>
          <a:p>
            <a:endParaRPr lang="en-US" dirty="0"/>
          </a:p>
          <a:p>
            <a:endParaRPr lang="en-US" dirty="0"/>
          </a:p>
          <a:p>
            <a:endParaRPr lang="en-US" dirty="0"/>
          </a:p>
          <a:p>
            <a:endParaRPr lang="en-US" dirty="0"/>
          </a:p>
        </p:txBody>
      </p:sp>
      <p:sp>
        <p:nvSpPr>
          <p:cNvPr id="4" name="TextBox 3"/>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Spargerea gheții</a:t>
            </a:r>
            <a:r>
              <a:rPr lang="en-US" b="1" dirty="0" smtClean="0"/>
              <a:t>: </a:t>
            </a:r>
            <a:r>
              <a:rPr lang="ro-RO" b="1" dirty="0" smtClean="0"/>
              <a:t>Avioane de hârtie</a:t>
            </a:r>
            <a:endParaRPr lang="en-US" b="1" dirty="0"/>
          </a:p>
        </p:txBody>
      </p:sp>
      <p:sp>
        <p:nvSpPr>
          <p:cNvPr id="3" name="Content Placeholder 2"/>
          <p:cNvSpPr>
            <a:spLocks noGrp="1"/>
          </p:cNvSpPr>
          <p:nvPr>
            <p:ph idx="1"/>
          </p:nvPr>
        </p:nvSpPr>
        <p:spPr/>
        <p:txBody>
          <a:bodyPr/>
          <a:lstStyle/>
          <a:p>
            <a:pPr marL="0" indent="0">
              <a:buNone/>
            </a:pPr>
            <a:r>
              <a:rPr lang="ro-RO" dirty="0" smtClean="0"/>
              <a:t>Aveți 5 minute pentru a construi un avion de hârtie în grupul vostru. Formatorii vă vor oferi o țintă în care avioanele trebuie să ajungă.</a:t>
            </a: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2499" y="3694502"/>
            <a:ext cx="4283553" cy="1837449"/>
          </a:xfrm>
          <a:prstGeom prst="rect">
            <a:avLst/>
          </a:prstGeom>
        </p:spPr>
      </p:pic>
      <p:sp>
        <p:nvSpPr>
          <p:cNvPr id="5" name="TextBox 4"/>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2.3</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Spargerea gheții</a:t>
            </a:r>
            <a:r>
              <a:rPr lang="en-US" dirty="0"/>
              <a:t>: </a:t>
            </a:r>
            <a:r>
              <a:rPr lang="ro-RO" dirty="0"/>
              <a:t>Avioane de hârtie</a:t>
            </a:r>
            <a:endParaRPr lang="en-US" b="1" dirty="0"/>
          </a:p>
        </p:txBody>
      </p:sp>
      <p:sp>
        <p:nvSpPr>
          <p:cNvPr id="3" name="Content Placeholder 2"/>
          <p:cNvSpPr>
            <a:spLocks noGrp="1"/>
          </p:cNvSpPr>
          <p:nvPr>
            <p:ph idx="1"/>
          </p:nvPr>
        </p:nvSpPr>
        <p:spPr/>
        <p:txBody>
          <a:bodyPr/>
          <a:lstStyle/>
          <a:p>
            <a:endParaRPr lang="en-US" dirty="0"/>
          </a:p>
          <a:p>
            <a:endParaRPr lang="en-US" dirty="0"/>
          </a:p>
        </p:txBody>
      </p:sp>
      <p:sp>
        <p:nvSpPr>
          <p:cNvPr id="5" name="Shape 1084"/>
          <p:cNvSpPr txBox="1">
            <a:spLocks/>
          </p:cNvSpPr>
          <p:nvPr/>
        </p:nvSpPr>
        <p:spPr>
          <a:xfrm>
            <a:off x="130629" y="1871714"/>
            <a:ext cx="8865091" cy="4525963"/>
          </a:xfrm>
          <a:prstGeom prst="rect">
            <a:avLst/>
          </a:prstGeom>
          <a:noFill/>
          <a:ln>
            <a:noFill/>
          </a:ln>
        </p:spPr>
        <p:txBody>
          <a:bodyPr vert="horz" lIns="91425" tIns="45700" rIns="91425" bIns="45700" rtlCol="0" anchor="t" anchorCtr="0">
            <a:noAutofit/>
          </a:bodyPr>
          <a:lstStyle>
            <a:lvl1pPr marL="342900" indent="-342900" algn="l" defTabSz="457200" rtl="0" eaLnBrk="1" latinLnBrk="0" hangingPunct="1">
              <a:spcBef>
                <a:spcPct val="20000"/>
              </a:spcBef>
              <a:buFont typeface="Arial"/>
              <a:buChar char="•"/>
              <a:defRPr sz="2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226EB7"/>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endParaRPr lang="en-US" sz="4000" b="1" dirty="0" smtClean="0">
              <a:solidFill>
                <a:schemeClr val="dk1"/>
              </a:solidFill>
              <a:latin typeface="Arial" panose="020B0604020202020204" pitchFamily="34" charset="0"/>
              <a:cs typeface="Arial" panose="020B0604020202020204" pitchFamily="34" charset="0"/>
              <a:sym typeface="Calibri"/>
            </a:endParaRPr>
          </a:p>
          <a:p>
            <a:pPr marL="0" indent="0" algn="ctr">
              <a:buFont typeface="Arial"/>
              <a:buNone/>
            </a:pPr>
            <a:endParaRPr lang="en-US" sz="4000" b="1" dirty="0" smtClean="0">
              <a:solidFill>
                <a:schemeClr val="dk1"/>
              </a:solidFill>
              <a:latin typeface="Arial" panose="020B0604020202020204" pitchFamily="34" charset="0"/>
              <a:cs typeface="Arial" panose="020B0604020202020204" pitchFamily="34" charset="0"/>
              <a:sym typeface="Calibri"/>
            </a:endParaRPr>
          </a:p>
          <a:p>
            <a:pPr marL="0" indent="0" algn="ctr">
              <a:buFont typeface="Arial"/>
              <a:buNone/>
            </a:pPr>
            <a:r>
              <a:rPr lang="ro-RO" sz="5000" b="1" dirty="0" smtClean="0">
                <a:latin typeface="+mj-lt"/>
                <a:cs typeface="Arial" panose="020B0604020202020204" pitchFamily="34" charset="0"/>
                <a:sym typeface="Calibri"/>
              </a:rPr>
              <a:t>Analiză</a:t>
            </a:r>
            <a:endParaRPr lang="en-US" sz="5000" b="1" dirty="0" smtClean="0">
              <a:latin typeface="+mj-lt"/>
              <a:cs typeface="Arial" panose="020B0604020202020204" pitchFamily="34" charset="0"/>
              <a:sym typeface="Calibri"/>
            </a:endParaRPr>
          </a:p>
          <a:p>
            <a:pPr marL="0" indent="0" algn="ctr">
              <a:buFont typeface="Arial"/>
              <a:buNone/>
            </a:pPr>
            <a:endParaRPr lang="en-US" sz="4000" b="1" dirty="0" smtClean="0">
              <a:solidFill>
                <a:schemeClr val="dk1"/>
              </a:solidFill>
              <a:latin typeface="Arial" panose="020B0604020202020204" pitchFamily="34" charset="0"/>
              <a:cs typeface="Arial" panose="020B0604020202020204" pitchFamily="34" charset="0"/>
              <a:sym typeface="Calibri"/>
            </a:endParaRPr>
          </a:p>
          <a:p>
            <a:pPr marL="514350" indent="-514350" algn="ctr">
              <a:buFont typeface="Arial"/>
              <a:buAutoNum type="arabicPeriod"/>
            </a:pPr>
            <a:endParaRPr lang="en-US" sz="4000" b="1" dirty="0">
              <a:solidFill>
                <a:schemeClr val="dk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02893" y="2964360"/>
            <a:ext cx="1536065" cy="117033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rot="10455077">
            <a:off x="5788096" y="2964360"/>
            <a:ext cx="1536065" cy="1170335"/>
          </a:xfrm>
          <a:prstGeom prst="rect">
            <a:avLst/>
          </a:prstGeom>
        </p:spPr>
      </p:pic>
      <p:sp>
        <p:nvSpPr>
          <p:cNvPr id="8" name="TextBox 7"/>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2.4</a:t>
            </a:r>
            <a:endParaRPr lang="en-US" sz="1900" b="1" dirty="0">
              <a:solidFill>
                <a:schemeClr val="bg1"/>
              </a:solidFill>
            </a:endParaRPr>
          </a:p>
        </p:txBody>
      </p:sp>
    </p:spTree>
    <p:extLst>
      <p:ext uri="{BB962C8B-B14F-4D97-AF65-F5344CB8AC3E}">
        <p14:creationId xmlns:p14="http://schemas.microsoft.com/office/powerpoint/2010/main" val="42040421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Soluționarea inovativă a problemelor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Problem</a:t>
            </a:r>
            <a:r>
              <a:rPr lang="ro-RO" b="1" dirty="0" smtClean="0"/>
              <a:t>ă</a:t>
            </a:r>
            <a:r>
              <a:rPr lang="en-US" b="1" dirty="0" smtClean="0"/>
              <a:t>:</a:t>
            </a:r>
            <a:r>
              <a:rPr lang="ro-RO" b="1" dirty="0" smtClean="0"/>
              <a:t> </a:t>
            </a:r>
            <a:r>
              <a:rPr lang="ro-RO" dirty="0" smtClean="0"/>
              <a:t>În fiecare dimineață, utilizatorii bibliotecii stau în rând și mănâncă în timp ce așteaptă ca biblioteca să se deschidă. Tot gunoiul rămână în urma lor. Trebuie să-i oprim să mai facă așa</a:t>
            </a:r>
            <a:r>
              <a:rPr lang="en-US" dirty="0" smtClean="0"/>
              <a:t>.</a:t>
            </a:r>
            <a:endParaRPr lang="en-US" dirty="0"/>
          </a:p>
          <a:p>
            <a:endParaRPr lang="en-US" dirty="0"/>
          </a:p>
          <a:p>
            <a:pPr marL="0" indent="0">
              <a:buNone/>
            </a:pPr>
            <a:r>
              <a:rPr lang="ro-RO" b="1" dirty="0" smtClean="0">
                <a:solidFill>
                  <a:srgbClr val="226EB7"/>
                </a:solidFill>
              </a:rPr>
              <a:t>Pasul </a:t>
            </a:r>
            <a:r>
              <a:rPr lang="en-US" b="1" dirty="0" smtClean="0">
                <a:solidFill>
                  <a:srgbClr val="226EB7"/>
                </a:solidFill>
              </a:rPr>
              <a:t>1 </a:t>
            </a:r>
            <a:r>
              <a:rPr lang="en-US" dirty="0"/>
              <a:t>– </a:t>
            </a:r>
            <a:r>
              <a:rPr lang="ro-RO" dirty="0" smtClean="0"/>
              <a:t>Definiți problema</a:t>
            </a:r>
            <a:endParaRPr lang="en-US" dirty="0"/>
          </a:p>
          <a:p>
            <a:endParaRPr lang="en-US" b="1" dirty="0">
              <a:solidFill>
                <a:srgbClr val="226EB7"/>
              </a:solidFill>
            </a:endParaRPr>
          </a:p>
          <a:p>
            <a:pPr marL="0" indent="0">
              <a:buNone/>
            </a:pPr>
            <a:r>
              <a:rPr lang="ro-RO" b="1" dirty="0" smtClean="0">
                <a:solidFill>
                  <a:srgbClr val="226EB7"/>
                </a:solidFill>
              </a:rPr>
              <a:t>Pasul </a:t>
            </a:r>
            <a:r>
              <a:rPr lang="en-US" b="1" dirty="0" smtClean="0">
                <a:solidFill>
                  <a:srgbClr val="226EB7"/>
                </a:solidFill>
              </a:rPr>
              <a:t>2 </a:t>
            </a:r>
            <a:r>
              <a:rPr lang="en-US" dirty="0"/>
              <a:t>– </a:t>
            </a:r>
            <a:r>
              <a:rPr lang="ro-RO" dirty="0" smtClean="0"/>
              <a:t>Asumați-vă responsabilitatea și evitați să învinuiți pe altcineva</a:t>
            </a:r>
            <a:endParaRPr lang="en-US" dirty="0"/>
          </a:p>
          <a:p>
            <a:endParaRPr lang="en-US" dirty="0"/>
          </a:p>
          <a:p>
            <a:endParaRPr lang="en-US" dirty="0"/>
          </a:p>
          <a:p>
            <a:endParaRPr lang="en-US" dirty="0"/>
          </a:p>
        </p:txBody>
      </p:sp>
      <p:sp>
        <p:nvSpPr>
          <p:cNvPr id="4" name="TextBox 3"/>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2.5</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Exemple inovative pe </a:t>
            </a:r>
            <a:r>
              <a:rPr lang="en-US" dirty="0" smtClean="0"/>
              <a:t>YouTube</a:t>
            </a:r>
            <a:endParaRPr lang="en-US" dirty="0"/>
          </a:p>
        </p:txBody>
      </p:sp>
      <p:sp>
        <p:nvSpPr>
          <p:cNvPr id="3" name="Content Placeholder 2"/>
          <p:cNvSpPr>
            <a:spLocks noGrp="1"/>
          </p:cNvSpPr>
          <p:nvPr>
            <p:ph idx="1"/>
          </p:nvPr>
        </p:nvSpPr>
        <p:spPr>
          <a:xfrm>
            <a:off x="2348089" y="2147267"/>
            <a:ext cx="6270978" cy="4340139"/>
          </a:xfrm>
        </p:spPr>
        <p:txBody>
          <a:bodyPr/>
          <a:lstStyle/>
          <a:p>
            <a:pPr marL="203200" indent="0" fontAlgn="base">
              <a:buNone/>
            </a:pPr>
            <a:endParaRPr lang="en-US" sz="3200" dirty="0" smtClean="0">
              <a:latin typeface="+mj-lt"/>
            </a:endParaRPr>
          </a:p>
          <a:p>
            <a:pPr marL="203200" indent="0" fontAlgn="base">
              <a:buNone/>
            </a:pPr>
            <a:r>
              <a:rPr lang="en-US" sz="3200" dirty="0" smtClean="0">
                <a:latin typeface="+mj-lt"/>
              </a:rPr>
              <a:t>1</a:t>
            </a:r>
            <a:r>
              <a:rPr lang="en-US" sz="3200" dirty="0">
                <a:latin typeface="+mj-lt"/>
              </a:rPr>
              <a:t>. </a:t>
            </a:r>
            <a:r>
              <a:rPr lang="en-US" sz="3200" u="sng" dirty="0">
                <a:latin typeface="+mj-lt"/>
                <a:hlinkClick r:id="rId3"/>
              </a:rPr>
              <a:t>The Dancing Traffic Light Manikin </a:t>
            </a:r>
            <a:endParaRPr lang="en-US" sz="3200" u="sng" dirty="0">
              <a:latin typeface="+mj-lt"/>
            </a:endParaRPr>
          </a:p>
          <a:p>
            <a:pPr marL="203200" indent="0" fontAlgn="base">
              <a:buNone/>
            </a:pPr>
            <a:endParaRPr lang="en-US" sz="1600" dirty="0">
              <a:latin typeface="+mj-lt"/>
            </a:endParaRPr>
          </a:p>
          <a:p>
            <a:pPr marL="203200" indent="0" fontAlgn="base">
              <a:buNone/>
            </a:pPr>
            <a:r>
              <a:rPr lang="en-US" sz="3200" dirty="0">
                <a:latin typeface="+mj-lt"/>
              </a:rPr>
              <a:t>2. </a:t>
            </a:r>
            <a:r>
              <a:rPr lang="en-US" sz="3200" u="sng" dirty="0">
                <a:latin typeface="+mj-lt"/>
                <a:hlinkClick r:id="rId4"/>
              </a:rPr>
              <a:t>Brilliant and Innovative Idea</a:t>
            </a:r>
            <a:endParaRPr lang="en-US" sz="3200" u="sng" dirty="0">
              <a:latin typeface="+mj-lt"/>
            </a:endParaRPr>
          </a:p>
          <a:p>
            <a:endParaRPr lang="en-US" dirty="0"/>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6222" y="2505470"/>
            <a:ext cx="1811867" cy="1811867"/>
          </a:xfrm>
          <a:prstGeom prst="rect">
            <a:avLst/>
          </a:prstGeom>
        </p:spPr>
      </p:pic>
      <p:sp>
        <p:nvSpPr>
          <p:cNvPr id="5" name="TextBox 4"/>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2.6</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8120457" cy="757676"/>
          </a:xfrm>
        </p:spPr>
        <p:txBody>
          <a:bodyPr>
            <a:normAutofit fontScale="90000"/>
          </a:bodyPr>
          <a:lstStyle/>
          <a:p>
            <a:r>
              <a:rPr lang="ro-RO" dirty="0" smtClean="0"/>
              <a:t>Soluționarea problemei „Gunoi în bibliotecă” </a:t>
            </a:r>
            <a:endParaRPr lang="en-US" dirty="0"/>
          </a:p>
        </p:txBody>
      </p:sp>
      <p:sp>
        <p:nvSpPr>
          <p:cNvPr id="3" name="Content Placeholder 2"/>
          <p:cNvSpPr>
            <a:spLocks noGrp="1"/>
          </p:cNvSpPr>
          <p:nvPr>
            <p:ph idx="1"/>
          </p:nvPr>
        </p:nvSpPr>
        <p:spPr>
          <a:xfrm>
            <a:off x="457200" y="1932780"/>
            <a:ext cx="8229600" cy="4340139"/>
          </a:xfrm>
        </p:spPr>
        <p:txBody>
          <a:bodyPr>
            <a:normAutofit fontScale="92500"/>
          </a:bodyPr>
          <a:lstStyle/>
          <a:p>
            <a:r>
              <a:rPr lang="ro-RO" sz="2600" dirty="0" smtClean="0"/>
              <a:t>Haideți să definim problema</a:t>
            </a:r>
            <a:r>
              <a:rPr lang="en-US" sz="2600" dirty="0" smtClean="0"/>
              <a:t>: </a:t>
            </a:r>
          </a:p>
          <a:p>
            <a:pPr marL="0" indent="0">
              <a:buNone/>
            </a:pPr>
            <a:r>
              <a:rPr lang="en-US" sz="2600" b="1" dirty="0" smtClean="0"/>
              <a:t>	</a:t>
            </a:r>
            <a:r>
              <a:rPr lang="ro-RO" sz="2600" b="1" dirty="0" smtClean="0"/>
              <a:t>„Trebuie să-i încurajăm pe vizitatori să utilizeze urnele de gunoi amplasate în fața bibliotecii”</a:t>
            </a:r>
          </a:p>
          <a:p>
            <a:pPr marL="0" indent="0">
              <a:buNone/>
            </a:pPr>
            <a:endParaRPr lang="en-US" sz="2600" dirty="0"/>
          </a:p>
          <a:p>
            <a:r>
              <a:rPr lang="ro-RO" sz="2600" dirty="0" smtClean="0"/>
              <a:t>Fiecare grup trebuie să găsească modalități inovative și distractive pentru a-i face pe utilizatori să folosească urnele de gunoi. Desenează-ți idea pe o foaie de </a:t>
            </a:r>
            <a:r>
              <a:rPr lang="ro-RO" sz="2600" dirty="0" err="1" smtClean="0"/>
              <a:t>flip</a:t>
            </a:r>
            <a:r>
              <a:rPr lang="ro-RO" sz="2600" dirty="0" smtClean="0"/>
              <a:t> </a:t>
            </a:r>
            <a:r>
              <a:rPr lang="ro-RO" sz="2600" dirty="0" err="1" smtClean="0"/>
              <a:t>chart</a:t>
            </a:r>
            <a:r>
              <a:rPr lang="ro-RO" sz="2600" dirty="0" smtClean="0"/>
              <a:t>. </a:t>
            </a:r>
          </a:p>
          <a:p>
            <a:pPr marL="0" indent="0">
              <a:buNone/>
            </a:pPr>
            <a:endParaRPr lang="en-US" sz="2600" dirty="0"/>
          </a:p>
          <a:p>
            <a:pPr marL="0" indent="0">
              <a:buNone/>
            </a:pPr>
            <a:r>
              <a:rPr lang="ro-RO" sz="2600" b="1" i="1" dirty="0" smtClean="0">
                <a:solidFill>
                  <a:srgbClr val="226EB7"/>
                </a:solidFill>
              </a:rPr>
              <a:t>Nu puteți spune că veți pune reguli cu privire la gunoi pentru a educa utilizatorii. Fiți mai creativi! </a:t>
            </a:r>
            <a:endParaRPr lang="en-US" sz="2600" dirty="0"/>
          </a:p>
          <a:p>
            <a:endParaRPr lang="en-US" dirty="0"/>
          </a:p>
          <a:p>
            <a:endParaRPr lang="en-US" dirty="0"/>
          </a:p>
          <a:p>
            <a:endParaRPr lang="en-US" dirty="0"/>
          </a:p>
        </p:txBody>
      </p:sp>
      <p:sp>
        <p:nvSpPr>
          <p:cNvPr id="4" name="TextBox 3"/>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2.7</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944" y="1219200"/>
            <a:ext cx="8499877" cy="2597098"/>
          </a:xfrm>
        </p:spPr>
        <p:txBody>
          <a:bodyPr>
            <a:normAutofit/>
          </a:bodyPr>
          <a:lstStyle/>
          <a:p>
            <a:pPr algn="ctr"/>
            <a:r>
              <a:rPr lang="ro-RO" sz="4000" dirty="0" smtClean="0"/>
              <a:t>Probleme ale bibliotecii și </a:t>
            </a:r>
            <a:br>
              <a:rPr lang="ro-RO" sz="4000" dirty="0" smtClean="0"/>
            </a:br>
            <a:r>
              <a:rPr lang="ro-RO" sz="4000" dirty="0" smtClean="0"/>
              <a:t>Soluții inovative </a:t>
            </a:r>
            <a:endParaRPr lang="en-US" sz="4000" dirty="0"/>
          </a:p>
        </p:txBody>
      </p:sp>
      <p:pic>
        <p:nvPicPr>
          <p:cNvPr id="4" name="Shape 421"/>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654756" y="3680179"/>
            <a:ext cx="7902222" cy="2225782"/>
          </a:xfrm>
          <a:prstGeom prst="rect">
            <a:avLst/>
          </a:prstGeom>
          <a:noFill/>
          <a:ln>
            <a:noFill/>
          </a:ln>
        </p:spPr>
      </p:pic>
      <p:sp>
        <p:nvSpPr>
          <p:cNvPr id="5" name="TextBox 4"/>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2.8</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436"/>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641520" y="1176129"/>
            <a:ext cx="6049218" cy="4772690"/>
          </a:xfrm>
          <a:prstGeom prst="rect">
            <a:avLst/>
          </a:prstGeom>
          <a:noFill/>
          <a:ln>
            <a:noFill/>
          </a:ln>
        </p:spPr>
      </p:pic>
      <p:sp>
        <p:nvSpPr>
          <p:cNvPr id="5" name="TextBox 4"/>
          <p:cNvSpPr txBox="1"/>
          <p:nvPr/>
        </p:nvSpPr>
        <p:spPr>
          <a:xfrm>
            <a:off x="8632371" y="6457890"/>
            <a:ext cx="511630"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2.9</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444"/>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2102828" y="1136377"/>
            <a:ext cx="4884995" cy="4835445"/>
          </a:xfrm>
          <a:prstGeom prst="rect">
            <a:avLst/>
          </a:prstGeom>
          <a:noFill/>
          <a:ln>
            <a:noFill/>
          </a:ln>
        </p:spPr>
      </p:pic>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2.10</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Ce este Inovația</a:t>
            </a:r>
            <a:r>
              <a:rPr lang="en-US" dirty="0" smtClean="0"/>
              <a:t>?</a:t>
            </a:r>
            <a:endParaRPr lang="en-US" dirty="0"/>
          </a:p>
        </p:txBody>
      </p:sp>
      <p:sp>
        <p:nvSpPr>
          <p:cNvPr id="3" name="Content Placeholder 2"/>
          <p:cNvSpPr>
            <a:spLocks noGrp="1"/>
          </p:cNvSpPr>
          <p:nvPr>
            <p:ph idx="1"/>
          </p:nvPr>
        </p:nvSpPr>
        <p:spPr/>
        <p:txBody>
          <a:bodyPr>
            <a:normAutofit/>
          </a:bodyPr>
          <a:lstStyle/>
          <a:p>
            <a:pPr marL="0" indent="0">
              <a:spcBef>
                <a:spcPts val="480"/>
              </a:spcBef>
              <a:buNone/>
            </a:pPr>
            <a:r>
              <a:rPr lang="ro-RO" sz="2400" i="1" dirty="0">
                <a:solidFill>
                  <a:schemeClr val="dk1"/>
                </a:solidFill>
                <a:latin typeface="Arial" panose="020B0604020202020204" pitchFamily="34" charset="0"/>
                <a:ea typeface="Calibri"/>
                <a:cs typeface="Arial" panose="020B0604020202020204" pitchFamily="34" charset="0"/>
                <a:sym typeface="Calibri"/>
              </a:rPr>
              <a:t>I</a:t>
            </a:r>
            <a:r>
              <a:rPr lang="en-US" sz="2400" i="1" dirty="0" err="1" smtClean="0">
                <a:solidFill>
                  <a:schemeClr val="dk1"/>
                </a:solidFill>
                <a:latin typeface="Arial" panose="020B0604020202020204" pitchFamily="34" charset="0"/>
                <a:ea typeface="Calibri"/>
                <a:cs typeface="Arial" panose="020B0604020202020204" pitchFamily="34" charset="0"/>
                <a:sym typeface="Calibri"/>
              </a:rPr>
              <a:t>novația</a:t>
            </a:r>
            <a:r>
              <a:rPr lang="en-US" sz="2400" i="1" dirty="0" smtClean="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este</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procesul</a:t>
            </a:r>
            <a:r>
              <a:rPr lang="en-US" sz="2400" i="1" dirty="0">
                <a:solidFill>
                  <a:schemeClr val="dk1"/>
                </a:solidFill>
                <a:latin typeface="Arial" panose="020B0604020202020204" pitchFamily="34" charset="0"/>
                <a:ea typeface="Calibri"/>
                <a:cs typeface="Arial" panose="020B0604020202020204" pitchFamily="34" charset="0"/>
                <a:sym typeface="Calibri"/>
              </a:rPr>
              <a:t> de </a:t>
            </a:r>
            <a:r>
              <a:rPr lang="en-US" sz="2400" i="1" dirty="0" err="1">
                <a:solidFill>
                  <a:schemeClr val="dk1"/>
                </a:solidFill>
                <a:latin typeface="Arial" panose="020B0604020202020204" pitchFamily="34" charset="0"/>
                <a:ea typeface="Calibri"/>
                <a:cs typeface="Arial" panose="020B0604020202020204" pitchFamily="34" charset="0"/>
                <a:sym typeface="Calibri"/>
              </a:rPr>
              <a:t>schimbare</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adaptare</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sau</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inventare</a:t>
            </a:r>
            <a:r>
              <a:rPr lang="en-US" sz="2400" i="1" dirty="0">
                <a:solidFill>
                  <a:schemeClr val="dk1"/>
                </a:solidFill>
                <a:latin typeface="Arial" panose="020B0604020202020204" pitchFamily="34" charset="0"/>
                <a:ea typeface="Calibri"/>
                <a:cs typeface="Arial" panose="020B0604020202020204" pitchFamily="34" charset="0"/>
                <a:sym typeface="Calibri"/>
              </a:rPr>
              <a:t> a </a:t>
            </a:r>
            <a:r>
              <a:rPr lang="en-US" sz="2400" i="1" dirty="0" err="1">
                <a:solidFill>
                  <a:schemeClr val="dk1"/>
                </a:solidFill>
                <a:latin typeface="Arial" panose="020B0604020202020204" pitchFamily="34" charset="0"/>
                <a:ea typeface="Calibri"/>
                <a:cs typeface="Arial" panose="020B0604020202020204" pitchFamily="34" charset="0"/>
                <a:sym typeface="Calibri"/>
              </a:rPr>
              <a:t>unui</a:t>
            </a:r>
            <a:r>
              <a:rPr lang="en-US" sz="2400" i="1" dirty="0">
                <a:solidFill>
                  <a:schemeClr val="dk1"/>
                </a:solidFill>
                <a:latin typeface="Arial" panose="020B0604020202020204" pitchFamily="34" charset="0"/>
                <a:ea typeface="Calibri"/>
                <a:cs typeface="Arial" panose="020B0604020202020204" pitchFamily="34" charset="0"/>
                <a:sym typeface="Calibri"/>
              </a:rPr>
              <a:t> bun </a:t>
            </a:r>
            <a:r>
              <a:rPr lang="en-US" sz="2400" i="1" dirty="0" err="1">
                <a:solidFill>
                  <a:schemeClr val="dk1"/>
                </a:solidFill>
                <a:latin typeface="Arial" panose="020B0604020202020204" pitchFamily="34" charset="0"/>
                <a:ea typeface="Calibri"/>
                <a:cs typeface="Arial" panose="020B0604020202020204" pitchFamily="34" charset="0"/>
                <a:sym typeface="Calibri"/>
              </a:rPr>
              <a:t>sau</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serviciu</a:t>
            </a:r>
            <a:r>
              <a:rPr lang="en-US" sz="2400" i="1" dirty="0">
                <a:solidFill>
                  <a:schemeClr val="dk1"/>
                </a:solidFill>
                <a:latin typeface="Arial" panose="020B0604020202020204" pitchFamily="34" charset="0"/>
                <a:ea typeface="Calibri"/>
                <a:cs typeface="Arial" panose="020B0604020202020204" pitchFamily="34" charset="0"/>
                <a:sym typeface="Calibri"/>
              </a:rPr>
              <a:t> care </a:t>
            </a:r>
            <a:r>
              <a:rPr lang="en-US" sz="2400" i="1" dirty="0" err="1">
                <a:solidFill>
                  <a:schemeClr val="dk1"/>
                </a:solidFill>
                <a:latin typeface="Arial" panose="020B0604020202020204" pitchFamily="34" charset="0"/>
                <a:ea typeface="Calibri"/>
                <a:cs typeface="Arial" panose="020B0604020202020204" pitchFamily="34" charset="0"/>
                <a:sym typeface="Calibri"/>
              </a:rPr>
              <a:t>îmbunătățește</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sau</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creează</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valoare</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pentru</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a:solidFill>
                  <a:schemeClr val="dk1"/>
                </a:solidFill>
                <a:latin typeface="Arial" panose="020B0604020202020204" pitchFamily="34" charset="0"/>
                <a:ea typeface="Calibri"/>
                <a:cs typeface="Arial" panose="020B0604020202020204" pitchFamily="34" charset="0"/>
                <a:sym typeface="Calibri"/>
              </a:rPr>
              <a:t>utilizatorii</a:t>
            </a:r>
            <a:r>
              <a:rPr lang="en-US" sz="2400" i="1" dirty="0">
                <a:solidFill>
                  <a:schemeClr val="dk1"/>
                </a:solidFill>
                <a:latin typeface="Arial" panose="020B0604020202020204" pitchFamily="34" charset="0"/>
                <a:ea typeface="Calibri"/>
                <a:cs typeface="Arial" panose="020B0604020202020204" pitchFamily="34" charset="0"/>
                <a:sym typeface="Calibri"/>
              </a:rPr>
              <a:t> </a:t>
            </a:r>
            <a:r>
              <a:rPr lang="en-US" sz="2400" i="1" dirty="0" err="1" smtClean="0">
                <a:solidFill>
                  <a:schemeClr val="dk1"/>
                </a:solidFill>
                <a:latin typeface="Arial" panose="020B0604020202020204" pitchFamily="34" charset="0"/>
                <a:ea typeface="Calibri"/>
                <a:cs typeface="Arial" panose="020B0604020202020204" pitchFamily="34" charset="0"/>
                <a:sym typeface="Calibri"/>
              </a:rPr>
              <a:t>noștri</a:t>
            </a:r>
            <a:r>
              <a:rPr lang="ro-RO" sz="2400" i="1" dirty="0" smtClean="0">
                <a:solidFill>
                  <a:schemeClr val="dk1"/>
                </a:solidFill>
                <a:latin typeface="Arial" panose="020B0604020202020204" pitchFamily="34" charset="0"/>
                <a:ea typeface="Calibri"/>
                <a:cs typeface="Arial" panose="020B0604020202020204" pitchFamily="34" charset="0"/>
                <a:sym typeface="Calibri"/>
              </a:rPr>
              <a:t>. </a:t>
            </a:r>
          </a:p>
          <a:p>
            <a:pPr marL="0" indent="0">
              <a:spcBef>
                <a:spcPts val="480"/>
              </a:spcBef>
              <a:buNone/>
            </a:pPr>
            <a:endParaRPr lang="en-US" sz="2400" b="1" i="1" dirty="0">
              <a:solidFill>
                <a:schemeClr val="dk1"/>
              </a:solidFill>
              <a:latin typeface="Arial" panose="020B0604020202020204" pitchFamily="34" charset="0"/>
              <a:ea typeface="Calibri"/>
              <a:cs typeface="Arial" panose="020B0604020202020204" pitchFamily="34" charset="0"/>
              <a:sym typeface="Calibri"/>
            </a:endParaRPr>
          </a:p>
          <a:p>
            <a:pPr marL="0" indent="0">
              <a:spcBef>
                <a:spcPts val="480"/>
              </a:spcBef>
              <a:buNone/>
            </a:pPr>
            <a:r>
              <a:rPr lang="ro-RO" sz="2400" b="1" dirty="0" smtClean="0">
                <a:solidFill>
                  <a:srgbClr val="226EB7"/>
                </a:solidFill>
                <a:latin typeface="Arial" panose="020B0604020202020204" pitchFamily="34" charset="0"/>
                <a:ea typeface="Calibri"/>
                <a:cs typeface="Arial" panose="020B0604020202020204" pitchFamily="34" charset="0"/>
                <a:sym typeface="Calibri"/>
              </a:rPr>
              <a:t>Caracteristici ale inovațiilor de succes</a:t>
            </a:r>
            <a:r>
              <a:rPr lang="en-US" sz="2400" b="1" dirty="0" smtClean="0">
                <a:solidFill>
                  <a:srgbClr val="226EB7"/>
                </a:solidFill>
                <a:latin typeface="Arial" panose="020B0604020202020204" pitchFamily="34" charset="0"/>
                <a:ea typeface="Calibri"/>
                <a:cs typeface="Arial" panose="020B0604020202020204" pitchFamily="34" charset="0"/>
                <a:sym typeface="Calibri"/>
              </a:rPr>
              <a:t>:</a:t>
            </a:r>
            <a:endParaRPr lang="en-US" sz="2400" b="1" dirty="0">
              <a:solidFill>
                <a:srgbClr val="226EB7"/>
              </a:solidFill>
              <a:latin typeface="Arial" panose="020B0604020202020204" pitchFamily="34" charset="0"/>
              <a:ea typeface="Calibri"/>
              <a:cs typeface="Arial" panose="020B0604020202020204" pitchFamily="34" charset="0"/>
              <a:sym typeface="Calibri"/>
            </a:endParaRPr>
          </a:p>
          <a:p>
            <a:pPr marL="0" indent="0" algn="ctr">
              <a:spcBef>
                <a:spcPts val="480"/>
              </a:spcBef>
              <a:buNone/>
            </a:pPr>
            <a:endParaRPr lang="en-US" sz="600" dirty="0">
              <a:solidFill>
                <a:schemeClr val="dk1"/>
              </a:solidFill>
              <a:latin typeface="Arial" panose="020B0604020202020204" pitchFamily="34" charset="0"/>
              <a:ea typeface="Calibri"/>
              <a:cs typeface="Arial" panose="020B0604020202020204" pitchFamily="34" charset="0"/>
              <a:sym typeface="Calibri"/>
            </a:endParaRPr>
          </a:p>
          <a:p>
            <a:pPr marL="857250" lvl="1" indent="-457200">
              <a:spcBef>
                <a:spcPts val="480"/>
              </a:spcBef>
              <a:buClr>
                <a:schemeClr val="dk1"/>
              </a:buClr>
              <a:buFont typeface="+mj-lt"/>
              <a:buAutoNum type="arabicPeriod"/>
            </a:pPr>
            <a:r>
              <a:rPr lang="ro-RO" sz="2400" dirty="0" smtClean="0">
                <a:solidFill>
                  <a:schemeClr val="dk1"/>
                </a:solidFill>
                <a:latin typeface="Arial" panose="020B0604020202020204" pitchFamily="34" charset="0"/>
                <a:ea typeface="Calibri"/>
                <a:cs typeface="Arial" panose="020B0604020202020204" pitchFamily="34" charset="0"/>
                <a:sym typeface="Calibri"/>
              </a:rPr>
              <a:t>Inovațiile soluționează o problemă</a:t>
            </a:r>
            <a:r>
              <a:rPr lang="en-US" sz="2400" dirty="0" smtClean="0">
                <a:solidFill>
                  <a:schemeClr val="dk1"/>
                </a:solidFill>
                <a:latin typeface="Arial" panose="020B0604020202020204" pitchFamily="34" charset="0"/>
                <a:ea typeface="Calibri"/>
                <a:cs typeface="Arial" panose="020B0604020202020204" pitchFamily="34" charset="0"/>
                <a:sym typeface="Calibri"/>
              </a:rPr>
              <a:t>.</a:t>
            </a:r>
            <a:endParaRPr lang="en-US" sz="2400" dirty="0">
              <a:solidFill>
                <a:schemeClr val="dk1"/>
              </a:solidFill>
              <a:latin typeface="Arial" panose="020B0604020202020204" pitchFamily="34" charset="0"/>
              <a:ea typeface="Calibri"/>
              <a:cs typeface="Arial" panose="020B0604020202020204" pitchFamily="34" charset="0"/>
              <a:sym typeface="Calibri"/>
            </a:endParaRPr>
          </a:p>
          <a:p>
            <a:pPr marL="857250" lvl="1" indent="-457200">
              <a:spcBef>
                <a:spcPts val="480"/>
              </a:spcBef>
              <a:buClr>
                <a:schemeClr val="dk1"/>
              </a:buClr>
              <a:buFont typeface="+mj-lt"/>
              <a:buAutoNum type="arabicPeriod"/>
            </a:pPr>
            <a:endParaRPr lang="en-US" sz="1400" dirty="0">
              <a:solidFill>
                <a:schemeClr val="dk1"/>
              </a:solidFill>
              <a:latin typeface="Arial" panose="020B0604020202020204" pitchFamily="34" charset="0"/>
              <a:ea typeface="Calibri"/>
              <a:cs typeface="Arial" panose="020B0604020202020204" pitchFamily="34" charset="0"/>
              <a:sym typeface="Calibri"/>
            </a:endParaRPr>
          </a:p>
          <a:p>
            <a:pPr marL="857250" lvl="1" indent="-457200">
              <a:spcBef>
                <a:spcPts val="480"/>
              </a:spcBef>
              <a:buClr>
                <a:schemeClr val="dk1"/>
              </a:buClr>
              <a:buFont typeface="+mj-lt"/>
              <a:buAutoNum type="arabicPeriod"/>
            </a:pPr>
            <a:r>
              <a:rPr lang="ro-RO" sz="2400" dirty="0" smtClean="0">
                <a:solidFill>
                  <a:schemeClr val="dk1"/>
                </a:solidFill>
                <a:latin typeface="Arial" panose="020B0604020202020204" pitchFamily="34" charset="0"/>
                <a:ea typeface="Calibri"/>
                <a:cs typeface="Arial" panose="020B0604020202020204" pitchFamily="34" charset="0"/>
                <a:sym typeface="Calibri"/>
              </a:rPr>
              <a:t>Tot ce contează sunt utilizatorii</a:t>
            </a:r>
            <a:r>
              <a:rPr lang="en-US" sz="2400" dirty="0" smtClean="0">
                <a:solidFill>
                  <a:schemeClr val="dk1"/>
                </a:solidFill>
                <a:latin typeface="Arial" panose="020B0604020202020204" pitchFamily="34" charset="0"/>
                <a:ea typeface="Calibri"/>
                <a:cs typeface="Arial" panose="020B0604020202020204" pitchFamily="34" charset="0"/>
                <a:sym typeface="Calibri"/>
              </a:rPr>
              <a:t>.</a:t>
            </a:r>
            <a:endParaRPr lang="en-US" sz="2400" dirty="0">
              <a:solidFill>
                <a:schemeClr val="dk1"/>
              </a:solidFill>
              <a:latin typeface="Arial" panose="020B0604020202020204" pitchFamily="34" charset="0"/>
              <a:ea typeface="Calibri"/>
              <a:cs typeface="Arial" panose="020B0604020202020204" pitchFamily="34" charset="0"/>
              <a:sym typeface="Calibri"/>
            </a:endParaRPr>
          </a:p>
          <a:p>
            <a:pPr marL="857250" lvl="1" indent="-457200">
              <a:spcBef>
                <a:spcPts val="480"/>
              </a:spcBef>
              <a:buClr>
                <a:schemeClr val="dk1"/>
              </a:buClr>
              <a:buFont typeface="+mj-lt"/>
              <a:buAutoNum type="arabicPeriod"/>
            </a:pPr>
            <a:endParaRPr lang="en-US" sz="1400" dirty="0">
              <a:solidFill>
                <a:schemeClr val="dk1"/>
              </a:solidFill>
              <a:latin typeface="Arial" panose="020B0604020202020204" pitchFamily="34" charset="0"/>
              <a:ea typeface="Calibri"/>
              <a:cs typeface="Arial" panose="020B0604020202020204" pitchFamily="34" charset="0"/>
              <a:sym typeface="Calibri"/>
            </a:endParaRPr>
          </a:p>
          <a:p>
            <a:pPr marL="857250" lvl="1" indent="-457200">
              <a:spcBef>
                <a:spcPts val="480"/>
              </a:spcBef>
              <a:buClr>
                <a:schemeClr val="dk1"/>
              </a:buClr>
              <a:buFont typeface="+mj-lt"/>
              <a:buAutoNum type="arabicPeriod"/>
            </a:pPr>
            <a:r>
              <a:rPr lang="ro-RO" sz="2400" dirty="0" smtClean="0">
                <a:solidFill>
                  <a:schemeClr val="dk1"/>
                </a:solidFill>
                <a:latin typeface="Arial" panose="020B0604020202020204" pitchFamily="34" charset="0"/>
                <a:ea typeface="Calibri"/>
                <a:cs typeface="Arial" panose="020B0604020202020204" pitchFamily="34" charset="0"/>
                <a:sym typeface="Calibri"/>
              </a:rPr>
              <a:t>Inovațiile bune nu întotdeauna necesită fonduri</a:t>
            </a:r>
            <a:r>
              <a:rPr lang="en-US" sz="2400" dirty="0" smtClean="0">
                <a:solidFill>
                  <a:schemeClr val="dk1"/>
                </a:solidFill>
                <a:latin typeface="Arial" panose="020B0604020202020204" pitchFamily="34" charset="0"/>
                <a:ea typeface="Calibri"/>
                <a:cs typeface="Arial" panose="020B0604020202020204" pitchFamily="34" charset="0"/>
                <a:sym typeface="Calibri"/>
              </a:rPr>
              <a:t>.</a:t>
            </a:r>
            <a:endParaRPr lang="en-US" sz="2400" dirty="0">
              <a:solidFill>
                <a:schemeClr val="dk1"/>
              </a:solidFill>
              <a:latin typeface="Arial" panose="020B0604020202020204" pitchFamily="34" charset="0"/>
              <a:ea typeface="Calibri"/>
              <a:cs typeface="Arial" panose="020B0604020202020204" pitchFamily="34" charset="0"/>
              <a:sym typeface="Calibri"/>
            </a:endParaRPr>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2.11</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Biblioteci publice inovatoare </a:t>
            </a:r>
            <a:endParaRPr lang="en-US" dirty="0"/>
          </a:p>
        </p:txBody>
      </p:sp>
      <p:sp>
        <p:nvSpPr>
          <p:cNvPr id="3" name="Content Placeholder 2"/>
          <p:cNvSpPr>
            <a:spLocks noGrp="1"/>
          </p:cNvSpPr>
          <p:nvPr>
            <p:ph idx="1"/>
          </p:nvPr>
        </p:nvSpPr>
        <p:spPr/>
        <p:txBody>
          <a:bodyPr>
            <a:normAutofit/>
          </a:bodyPr>
          <a:lstStyle/>
          <a:p>
            <a:pPr indent="0">
              <a:buNone/>
            </a:pPr>
            <a:r>
              <a:rPr lang="ro-RO" dirty="0" smtClean="0"/>
              <a:t>O perspectivă globală asupra problemelor bibliotecilor și soluțiilor inovative în trei domenii: </a:t>
            </a:r>
            <a:r>
              <a:rPr lang="en-US" dirty="0" smtClean="0"/>
              <a:t>:</a:t>
            </a:r>
            <a:endParaRPr lang="en-US" dirty="0"/>
          </a:p>
          <a:p>
            <a:pPr>
              <a:buNone/>
            </a:pPr>
            <a:endParaRPr lang="en-US" sz="1900" b="1" dirty="0"/>
          </a:p>
          <a:p>
            <a:pPr lvl="1"/>
            <a:r>
              <a:rPr lang="ro-RO" sz="2900" b="1" dirty="0" smtClean="0"/>
              <a:t>Servicii pentru fiecare</a:t>
            </a:r>
            <a:endParaRPr lang="en-US" sz="2900" b="1" dirty="0"/>
          </a:p>
          <a:p>
            <a:endParaRPr lang="en-US" sz="1200" b="1" dirty="0"/>
          </a:p>
          <a:p>
            <a:pPr lvl="1"/>
            <a:r>
              <a:rPr lang="ro-RO" sz="2900" b="1" dirty="0" smtClean="0"/>
              <a:t>Un hub al tehnologiei într-o lume digitală</a:t>
            </a:r>
            <a:endParaRPr lang="en-US" sz="1200" b="1" dirty="0"/>
          </a:p>
          <a:p>
            <a:pPr lvl="1"/>
            <a:r>
              <a:rPr lang="ro-RO" sz="2900" b="1" dirty="0" smtClean="0"/>
              <a:t>Biblioteci atractive: spații, colecții, politici și bibliotecari prietenoși</a:t>
            </a: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2.12</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Servicii pentru fiecare</a:t>
            </a:r>
            <a:endParaRPr lang="en-US" dirty="0"/>
          </a:p>
        </p:txBody>
      </p:sp>
      <p:sp>
        <p:nvSpPr>
          <p:cNvPr id="3" name="Content Placeholder 2"/>
          <p:cNvSpPr>
            <a:spLocks noGrp="1"/>
          </p:cNvSpPr>
          <p:nvPr>
            <p:ph idx="1"/>
          </p:nvPr>
        </p:nvSpPr>
        <p:spPr>
          <a:xfrm>
            <a:off x="457200" y="1698525"/>
            <a:ext cx="3776133" cy="4340139"/>
          </a:xfrm>
        </p:spPr>
        <p:txBody>
          <a:bodyPr>
            <a:normAutofit lnSpcReduction="10000"/>
          </a:bodyPr>
          <a:lstStyle/>
          <a:p>
            <a:pPr marL="0" indent="0">
              <a:buNone/>
            </a:pPr>
            <a:r>
              <a:rPr lang="en-US" b="1" dirty="0" err="1" smtClean="0"/>
              <a:t>Loc</a:t>
            </a:r>
            <a:r>
              <a:rPr lang="ro-RO" b="1" dirty="0" err="1" smtClean="0"/>
              <a:t>ația</a:t>
            </a:r>
            <a:r>
              <a:rPr lang="en-US" dirty="0" smtClean="0"/>
              <a:t>: Nepal</a:t>
            </a:r>
            <a:endParaRPr lang="en-US" sz="1000" dirty="0" smtClean="0"/>
          </a:p>
          <a:p>
            <a:endParaRPr lang="en-US" sz="1200" dirty="0"/>
          </a:p>
          <a:p>
            <a:pPr marL="0" indent="0">
              <a:buNone/>
            </a:pPr>
            <a:r>
              <a:rPr lang="en-US" b="1" dirty="0" smtClean="0"/>
              <a:t>Problem</a:t>
            </a:r>
            <a:r>
              <a:rPr lang="ro-RO" b="1" dirty="0" smtClean="0"/>
              <a:t>a</a:t>
            </a:r>
            <a:r>
              <a:rPr lang="en-US" dirty="0" smtClean="0"/>
              <a:t>: </a:t>
            </a:r>
            <a:r>
              <a:rPr lang="ro-RO" dirty="0" smtClean="0"/>
              <a:t>Necesitatea informației despre boli ale animalelor</a:t>
            </a:r>
            <a:br>
              <a:rPr lang="ro-RO" dirty="0" smtClean="0"/>
            </a:br>
            <a:endParaRPr lang="en-US" sz="1200" dirty="0"/>
          </a:p>
          <a:p>
            <a:pPr marL="0" indent="0">
              <a:buNone/>
            </a:pPr>
            <a:r>
              <a:rPr lang="ro-RO" b="1" dirty="0" smtClean="0"/>
              <a:t>Grupul țintă</a:t>
            </a:r>
            <a:r>
              <a:rPr lang="en-US" dirty="0" smtClean="0"/>
              <a:t>: </a:t>
            </a:r>
            <a:r>
              <a:rPr lang="ro-RO" dirty="0" smtClean="0"/>
              <a:t>Fermieri</a:t>
            </a:r>
            <a:endParaRPr lang="en-US" dirty="0"/>
          </a:p>
          <a:p>
            <a:endParaRPr lang="en-US" sz="1200" dirty="0"/>
          </a:p>
          <a:p>
            <a:pPr marL="0" indent="0">
              <a:buNone/>
            </a:pPr>
            <a:r>
              <a:rPr lang="en-US" b="1" dirty="0" err="1" smtClean="0"/>
              <a:t>Solu</a:t>
            </a:r>
            <a:r>
              <a:rPr lang="ro-RO" b="1" dirty="0" err="1" smtClean="0"/>
              <a:t>ția</a:t>
            </a:r>
            <a:r>
              <a:rPr lang="en-US" dirty="0" smtClean="0"/>
              <a:t>: </a:t>
            </a:r>
            <a:r>
              <a:rPr lang="ro-RO" dirty="0" smtClean="0"/>
              <a:t>Invitarea unui veterinar local la bibliotecă</a:t>
            </a:r>
            <a:endParaRPr lang="en-US" dirty="0"/>
          </a:p>
          <a:p>
            <a:endParaRPr lang="en-US" dirty="0"/>
          </a:p>
        </p:txBody>
      </p:sp>
      <p:pic>
        <p:nvPicPr>
          <p:cNvPr id="4" name="Shape 47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48391" y="2002002"/>
            <a:ext cx="3949561" cy="3303467"/>
          </a:xfrm>
          <a:prstGeom prst="rect">
            <a:avLst/>
          </a:prstGeom>
          <a:noFill/>
          <a:ln>
            <a:noFill/>
          </a:ln>
        </p:spPr>
      </p:pic>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2.13</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614704"/>
            <a:ext cx="6976289" cy="757676"/>
          </a:xfrm>
        </p:spPr>
        <p:txBody>
          <a:bodyPr/>
          <a:lstStyle/>
          <a:p>
            <a:r>
              <a:rPr lang="ro-RO" dirty="0"/>
              <a:t>Servicii pentru fiecare</a:t>
            </a:r>
            <a:endParaRPr lang="en-US" dirty="0"/>
          </a:p>
        </p:txBody>
      </p:sp>
      <p:sp>
        <p:nvSpPr>
          <p:cNvPr id="3" name="Content Placeholder 2"/>
          <p:cNvSpPr>
            <a:spLocks noGrp="1"/>
          </p:cNvSpPr>
          <p:nvPr>
            <p:ph idx="1"/>
          </p:nvPr>
        </p:nvSpPr>
        <p:spPr>
          <a:xfrm>
            <a:off x="457200" y="1398018"/>
            <a:ext cx="3776133" cy="4222710"/>
          </a:xfrm>
        </p:spPr>
        <p:txBody>
          <a:bodyPr>
            <a:noAutofit/>
          </a:bodyPr>
          <a:lstStyle/>
          <a:p>
            <a:pPr marL="0" indent="0">
              <a:buNone/>
            </a:pPr>
            <a:r>
              <a:rPr lang="en-US" sz="2400" b="1" dirty="0" err="1" smtClean="0"/>
              <a:t>Loca</a:t>
            </a:r>
            <a:r>
              <a:rPr lang="ro-RO" sz="2400" b="1" dirty="0" err="1" smtClean="0"/>
              <a:t>ția</a:t>
            </a:r>
            <a:r>
              <a:rPr lang="en-US" sz="2400" dirty="0" smtClean="0"/>
              <a:t>: Myanmar</a:t>
            </a:r>
            <a:endParaRPr lang="en-US" sz="2400" dirty="0"/>
          </a:p>
          <a:p>
            <a:endParaRPr lang="en-US" sz="1400" dirty="0"/>
          </a:p>
          <a:p>
            <a:pPr marL="0" indent="0">
              <a:buNone/>
            </a:pPr>
            <a:r>
              <a:rPr lang="en-US" sz="2400" b="1" dirty="0" smtClean="0"/>
              <a:t>Problem</a:t>
            </a:r>
            <a:r>
              <a:rPr lang="ro-RO" sz="2400" b="1" dirty="0" smtClean="0"/>
              <a:t>a</a:t>
            </a:r>
            <a:r>
              <a:rPr lang="en-US" sz="2400" dirty="0" smtClean="0"/>
              <a:t>: </a:t>
            </a:r>
            <a:r>
              <a:rPr lang="ro-RO" sz="2400" dirty="0" smtClean="0"/>
              <a:t>Copii care lucrează și nu au timp pentru a merge la bibliotecă</a:t>
            </a:r>
            <a:endParaRPr lang="en-US" sz="2400" dirty="0"/>
          </a:p>
          <a:p>
            <a:endParaRPr lang="en-US" sz="1400" dirty="0"/>
          </a:p>
          <a:p>
            <a:pPr marL="0" indent="0">
              <a:buNone/>
            </a:pPr>
            <a:r>
              <a:rPr lang="ro-RO" sz="2400" b="1" dirty="0"/>
              <a:t>Grupul </a:t>
            </a:r>
            <a:r>
              <a:rPr lang="ro-RO" sz="2400" b="1" dirty="0" smtClean="0"/>
              <a:t>țintă</a:t>
            </a:r>
            <a:r>
              <a:rPr lang="en-US" sz="2400" dirty="0" smtClean="0"/>
              <a:t>: </a:t>
            </a:r>
            <a:r>
              <a:rPr lang="ro-RO" sz="2400" dirty="0" smtClean="0"/>
              <a:t>Copiii care colectează sticle de plastic aruncate pentru a le vinde din nou</a:t>
            </a:r>
          </a:p>
          <a:p>
            <a:pPr marL="0" indent="0">
              <a:buNone/>
            </a:pPr>
            <a:endParaRPr lang="en-US" sz="1400" dirty="0"/>
          </a:p>
          <a:p>
            <a:pPr marL="0" indent="0">
              <a:buNone/>
            </a:pPr>
            <a:r>
              <a:rPr lang="en-US" sz="2400" b="1" dirty="0" err="1" smtClean="0"/>
              <a:t>Solu</a:t>
            </a:r>
            <a:r>
              <a:rPr lang="ro-RO" sz="2400" b="1" dirty="0" err="1" smtClean="0"/>
              <a:t>ția</a:t>
            </a:r>
            <a:r>
              <a:rPr lang="en-US" sz="2400" dirty="0" smtClean="0"/>
              <a:t>: </a:t>
            </a:r>
            <a:r>
              <a:rPr lang="ro-RO" sz="2400" dirty="0" smtClean="0"/>
              <a:t>Amplasarea unei mese mici și a unei tablete în afara bibliotecii</a:t>
            </a:r>
            <a:endParaRPr lang="en-US" sz="2400" dirty="0"/>
          </a:p>
        </p:txBody>
      </p:sp>
      <p:pic>
        <p:nvPicPr>
          <p:cNvPr id="5" name="Picture 4" descr="C:\Documents and Settings\user\Desktop\library\street children\New Folder\P1030838.JPG"/>
          <p:cNvPicPr>
            <a:picLocks noGrp="1"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62912" y="1963601"/>
            <a:ext cx="3869277" cy="3218000"/>
          </a:xfrm>
          <a:prstGeom prst="rect">
            <a:avLst/>
          </a:prstGeom>
          <a:noFill/>
        </p:spPr>
      </p:pic>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2.14</a:t>
            </a:r>
            <a:endParaRPr lang="en-US" sz="1900" b="1" dirty="0">
              <a:solidFill>
                <a:schemeClr val="bg1"/>
              </a:solidFill>
            </a:endParaRPr>
          </a:p>
        </p:txBody>
      </p:sp>
    </p:spTree>
    <p:extLst>
      <p:ext uri="{BB962C8B-B14F-4D97-AF65-F5344CB8AC3E}">
        <p14:creationId xmlns:p14="http://schemas.microsoft.com/office/powerpoint/2010/main" val="10558938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Servicii pentru fiecare</a:t>
            </a:r>
            <a:endParaRPr lang="en-US" dirty="0"/>
          </a:p>
        </p:txBody>
      </p:sp>
      <p:sp>
        <p:nvSpPr>
          <p:cNvPr id="3" name="Content Placeholder 2"/>
          <p:cNvSpPr>
            <a:spLocks noGrp="1"/>
          </p:cNvSpPr>
          <p:nvPr>
            <p:ph idx="1"/>
          </p:nvPr>
        </p:nvSpPr>
        <p:spPr>
          <a:xfrm>
            <a:off x="457200" y="1964267"/>
            <a:ext cx="3776133" cy="4161896"/>
          </a:xfrm>
        </p:spPr>
        <p:txBody>
          <a:bodyPr>
            <a:noAutofit/>
          </a:bodyPr>
          <a:lstStyle/>
          <a:p>
            <a:pPr marL="0" indent="0">
              <a:buNone/>
            </a:pPr>
            <a:r>
              <a:rPr lang="en-US" sz="2400" b="1" dirty="0"/>
              <a:t>Location</a:t>
            </a:r>
            <a:r>
              <a:rPr lang="en-US" sz="2400" dirty="0"/>
              <a:t>: </a:t>
            </a:r>
            <a:r>
              <a:rPr lang="en-US" sz="2400" dirty="0" smtClean="0"/>
              <a:t>Finland</a:t>
            </a:r>
            <a:r>
              <a:rPr lang="ro-RO" sz="2400" dirty="0" smtClean="0"/>
              <a:t>a</a:t>
            </a:r>
            <a:endParaRPr lang="en-US" sz="2400" dirty="0"/>
          </a:p>
          <a:p>
            <a:endParaRPr lang="en-US" sz="1200" dirty="0"/>
          </a:p>
          <a:p>
            <a:pPr marL="0" indent="0">
              <a:buNone/>
            </a:pPr>
            <a:r>
              <a:rPr lang="en-US" sz="2400" b="1" dirty="0" smtClean="0"/>
              <a:t>Problem</a:t>
            </a:r>
            <a:r>
              <a:rPr lang="ro-RO" sz="2400" b="1" dirty="0" smtClean="0"/>
              <a:t>a</a:t>
            </a:r>
            <a:r>
              <a:rPr lang="en-US" sz="2400" dirty="0" smtClean="0"/>
              <a:t>: </a:t>
            </a:r>
            <a:r>
              <a:rPr lang="ro-RO" sz="2400" dirty="0" smtClean="0"/>
              <a:t>Cum să atragem grupurile de refugiați la bibliotecă</a:t>
            </a:r>
          </a:p>
          <a:p>
            <a:pPr marL="0" indent="0">
              <a:buNone/>
            </a:pPr>
            <a:endParaRPr lang="en-US" sz="1200" dirty="0"/>
          </a:p>
          <a:p>
            <a:pPr marL="0" indent="0">
              <a:buNone/>
            </a:pPr>
            <a:r>
              <a:rPr lang="ro-RO" sz="2400" b="1" dirty="0"/>
              <a:t>Grupul </a:t>
            </a:r>
            <a:r>
              <a:rPr lang="ro-RO" sz="2400" b="1" dirty="0" smtClean="0"/>
              <a:t>țintă</a:t>
            </a:r>
            <a:r>
              <a:rPr lang="en-US" sz="2400" dirty="0" smtClean="0"/>
              <a:t>: </a:t>
            </a:r>
            <a:r>
              <a:rPr lang="ro-RO" sz="2400" dirty="0" smtClean="0"/>
              <a:t>Refugiați sirieni </a:t>
            </a:r>
            <a:endParaRPr lang="en-US" sz="2400" dirty="0"/>
          </a:p>
          <a:p>
            <a:endParaRPr lang="en-US" sz="1200" dirty="0"/>
          </a:p>
          <a:p>
            <a:pPr marL="0" indent="0">
              <a:buNone/>
            </a:pPr>
            <a:r>
              <a:rPr lang="en-US" sz="2400" b="1" dirty="0" err="1" smtClean="0"/>
              <a:t>Solu</a:t>
            </a:r>
            <a:r>
              <a:rPr lang="ro-RO" sz="2400" b="1" dirty="0" err="1" smtClean="0"/>
              <a:t>ția</a:t>
            </a:r>
            <a:r>
              <a:rPr lang="en-US" sz="2400" dirty="0" smtClean="0"/>
              <a:t>: </a:t>
            </a:r>
            <a:r>
              <a:rPr lang="ro-RO" sz="2400" dirty="0" smtClean="0"/>
              <a:t>Refugiații au solicitat un curs săptămânal de finlandeză</a:t>
            </a:r>
            <a:endParaRPr lang="en-US" sz="2400" dirty="0"/>
          </a:p>
        </p:txBody>
      </p:sp>
      <p:pic>
        <p:nvPicPr>
          <p:cNvPr id="6" name="Picture 2" descr="Kielikahvil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46222" y="2076126"/>
            <a:ext cx="4673163" cy="26252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2.15</a:t>
            </a:r>
            <a:endParaRPr lang="en-US" sz="1900" b="1" dirty="0">
              <a:solidFill>
                <a:schemeClr val="bg1"/>
              </a:solidFill>
            </a:endParaRPr>
          </a:p>
        </p:txBody>
      </p:sp>
    </p:spTree>
    <p:extLst>
      <p:ext uri="{BB962C8B-B14F-4D97-AF65-F5344CB8AC3E}">
        <p14:creationId xmlns:p14="http://schemas.microsoft.com/office/powerpoint/2010/main" val="17572187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891857" cy="757676"/>
          </a:xfrm>
        </p:spPr>
        <p:txBody>
          <a:bodyPr>
            <a:normAutofit fontScale="90000"/>
          </a:bodyPr>
          <a:lstStyle/>
          <a:p>
            <a:r>
              <a:rPr lang="ro-RO" dirty="0" smtClean="0"/>
              <a:t>Hub-uri cu tehnologie într-o lume digitală</a:t>
            </a:r>
            <a:endParaRPr lang="en-US" dirty="0"/>
          </a:p>
        </p:txBody>
      </p:sp>
      <p:sp>
        <p:nvSpPr>
          <p:cNvPr id="3" name="Content Placeholder 2"/>
          <p:cNvSpPr>
            <a:spLocks noGrp="1"/>
          </p:cNvSpPr>
          <p:nvPr>
            <p:ph idx="1"/>
          </p:nvPr>
        </p:nvSpPr>
        <p:spPr>
          <a:xfrm>
            <a:off x="457200" y="1927156"/>
            <a:ext cx="4315968" cy="4372043"/>
          </a:xfrm>
        </p:spPr>
        <p:txBody>
          <a:bodyPr>
            <a:normAutofit fontScale="92500"/>
          </a:bodyPr>
          <a:lstStyle/>
          <a:p>
            <a:pPr marL="0" indent="0">
              <a:buNone/>
            </a:pPr>
            <a:r>
              <a:rPr lang="en-US" sz="2600" b="1" dirty="0" err="1" smtClean="0"/>
              <a:t>Loca</a:t>
            </a:r>
            <a:r>
              <a:rPr lang="ro-RO" sz="2600" b="1" dirty="0" err="1" smtClean="0"/>
              <a:t>ția</a:t>
            </a:r>
            <a:r>
              <a:rPr lang="en-US" sz="2600" dirty="0" smtClean="0"/>
              <a:t>: Namibia</a:t>
            </a:r>
            <a:endParaRPr lang="en-US" sz="2600" dirty="0"/>
          </a:p>
          <a:p>
            <a:endParaRPr lang="en-US" sz="1300" dirty="0"/>
          </a:p>
          <a:p>
            <a:pPr marL="0" indent="0">
              <a:buNone/>
            </a:pPr>
            <a:r>
              <a:rPr lang="en-US" sz="2600" b="1" dirty="0" smtClean="0"/>
              <a:t>Problem</a:t>
            </a:r>
            <a:r>
              <a:rPr lang="ro-RO" sz="2600" b="1" dirty="0" smtClean="0"/>
              <a:t>a</a:t>
            </a:r>
            <a:r>
              <a:rPr lang="en-US" sz="2600" dirty="0" smtClean="0"/>
              <a:t>: </a:t>
            </a:r>
            <a:r>
              <a:rPr lang="ro-RO" sz="2600" dirty="0" smtClean="0"/>
              <a:t>Cum să familiarizăm copiii cu tehnologia</a:t>
            </a:r>
            <a:endParaRPr lang="en-US" sz="2600" dirty="0"/>
          </a:p>
          <a:p>
            <a:endParaRPr lang="en-US" sz="1300" dirty="0"/>
          </a:p>
          <a:p>
            <a:pPr marL="0" indent="0">
              <a:buNone/>
            </a:pPr>
            <a:r>
              <a:rPr lang="ro-RO" sz="2400" b="1" dirty="0"/>
              <a:t>Grupul </a:t>
            </a:r>
            <a:r>
              <a:rPr lang="ro-RO" sz="2400" b="1" dirty="0" smtClean="0"/>
              <a:t>țintă</a:t>
            </a:r>
            <a:r>
              <a:rPr lang="en-US" sz="2600" dirty="0" smtClean="0"/>
              <a:t>: </a:t>
            </a:r>
            <a:r>
              <a:rPr lang="ro-RO" sz="2600" dirty="0" smtClean="0"/>
              <a:t>Elevi </a:t>
            </a:r>
            <a:endParaRPr lang="en-US" sz="2600" dirty="0"/>
          </a:p>
          <a:p>
            <a:endParaRPr lang="en-US" sz="1300" dirty="0"/>
          </a:p>
          <a:p>
            <a:pPr marL="0" indent="0">
              <a:buNone/>
            </a:pPr>
            <a:r>
              <a:rPr lang="en-US" sz="2600" b="1" dirty="0" err="1" smtClean="0"/>
              <a:t>Solu</a:t>
            </a:r>
            <a:r>
              <a:rPr lang="ro-RO" sz="2600" b="1" dirty="0" err="1" smtClean="0"/>
              <a:t>ția</a:t>
            </a:r>
            <a:r>
              <a:rPr lang="en-US" sz="2600" dirty="0" smtClean="0"/>
              <a:t>: </a:t>
            </a:r>
            <a:r>
              <a:rPr lang="ro-RO" sz="2600" dirty="0" smtClean="0"/>
              <a:t>Crearea unui atelier de tehnologie pentru elevi, care necesită puțină supraveghere din partea adulților</a:t>
            </a:r>
            <a:endParaRPr lang="en-US" sz="2600" dirty="0"/>
          </a:p>
          <a:p>
            <a:endParaRPr lang="en-US" dirty="0"/>
          </a:p>
        </p:txBody>
      </p:sp>
      <p:pic>
        <p:nvPicPr>
          <p:cNvPr id="5" name="Picture 4" descr="P296061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4780" y="1927157"/>
            <a:ext cx="3607322" cy="3457644"/>
          </a:xfrm>
          <a:prstGeom prst="rect">
            <a:avLst/>
          </a:prstGeom>
        </p:spPr>
      </p:pic>
      <p:sp>
        <p:nvSpPr>
          <p:cNvPr id="7" name="TextBox 6"/>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2.16</a:t>
            </a:r>
            <a:endParaRPr lang="en-US" sz="1900" b="1" dirty="0">
              <a:solidFill>
                <a:schemeClr val="bg1"/>
              </a:solidFill>
            </a:endParaRPr>
          </a:p>
        </p:txBody>
      </p:sp>
    </p:spTree>
    <p:extLst>
      <p:ext uri="{BB962C8B-B14F-4D97-AF65-F5344CB8AC3E}">
        <p14:creationId xmlns:p14="http://schemas.microsoft.com/office/powerpoint/2010/main" val="5797681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827849" cy="757676"/>
          </a:xfrm>
        </p:spPr>
        <p:txBody>
          <a:bodyPr>
            <a:normAutofit fontScale="90000"/>
          </a:bodyPr>
          <a:lstStyle/>
          <a:p>
            <a:r>
              <a:rPr lang="ro-RO" dirty="0"/>
              <a:t>Hub-uri cu tehnologie într-o lume digitală</a:t>
            </a:r>
            <a:endParaRPr lang="en-US" dirty="0"/>
          </a:p>
        </p:txBody>
      </p:sp>
      <p:sp>
        <p:nvSpPr>
          <p:cNvPr id="4" name="TextBox 3"/>
          <p:cNvSpPr txBox="1"/>
          <p:nvPr/>
        </p:nvSpPr>
        <p:spPr>
          <a:xfrm>
            <a:off x="411238" y="2002002"/>
            <a:ext cx="4431695" cy="3816429"/>
          </a:xfrm>
          <a:prstGeom prst="rect">
            <a:avLst/>
          </a:prstGeom>
          <a:noFill/>
        </p:spPr>
        <p:txBody>
          <a:bodyPr wrap="square" rtlCol="0">
            <a:spAutoFit/>
          </a:bodyPr>
          <a:lstStyle/>
          <a:p>
            <a:r>
              <a:rPr lang="en-US" sz="2500" b="1" dirty="0" err="1" smtClean="0"/>
              <a:t>Loca</a:t>
            </a:r>
            <a:r>
              <a:rPr lang="ro-RO" sz="2500" b="1" dirty="0" err="1" smtClean="0"/>
              <a:t>ția</a:t>
            </a:r>
            <a:r>
              <a:rPr lang="en-US" sz="2500" b="1" dirty="0" smtClean="0"/>
              <a:t>: </a:t>
            </a:r>
            <a:r>
              <a:rPr lang="en-US" sz="2500" dirty="0" smtClean="0"/>
              <a:t>Rom</a:t>
            </a:r>
            <a:r>
              <a:rPr lang="ro-RO" sz="2500" dirty="0" smtClean="0"/>
              <a:t>â</a:t>
            </a:r>
            <a:r>
              <a:rPr lang="en-US" sz="2500" dirty="0" err="1" smtClean="0"/>
              <a:t>nia</a:t>
            </a:r>
            <a:endParaRPr lang="en-US" sz="2500" dirty="0"/>
          </a:p>
          <a:p>
            <a:endParaRPr lang="en-US" sz="1300" b="1" dirty="0"/>
          </a:p>
          <a:p>
            <a:r>
              <a:rPr lang="en-US" sz="2500" b="1" dirty="0" smtClean="0"/>
              <a:t>Problem</a:t>
            </a:r>
            <a:r>
              <a:rPr lang="ro-RO" sz="2500" b="1" dirty="0" smtClean="0"/>
              <a:t>a</a:t>
            </a:r>
            <a:r>
              <a:rPr lang="en-US" sz="2500" b="1" dirty="0" smtClean="0"/>
              <a:t>: </a:t>
            </a:r>
            <a:r>
              <a:rPr lang="ro-RO" sz="2500" dirty="0" smtClean="0"/>
              <a:t>Adolescenții nu merg la bibliotecă</a:t>
            </a:r>
          </a:p>
          <a:p>
            <a:endParaRPr lang="en-US" sz="1300" dirty="0"/>
          </a:p>
          <a:p>
            <a:r>
              <a:rPr lang="ro-RO" sz="2800" b="1" dirty="0"/>
              <a:t>Grupul </a:t>
            </a:r>
            <a:r>
              <a:rPr lang="ro-RO" sz="2800" b="1" dirty="0" smtClean="0"/>
              <a:t>țintă</a:t>
            </a:r>
            <a:r>
              <a:rPr lang="en-US" sz="2500" b="1" dirty="0" smtClean="0"/>
              <a:t>: </a:t>
            </a:r>
            <a:r>
              <a:rPr lang="ro-RO" sz="2500" dirty="0" smtClean="0"/>
              <a:t>Tineri de 13-21 ani</a:t>
            </a:r>
          </a:p>
          <a:p>
            <a:endParaRPr lang="en-US" sz="1300" b="1" dirty="0"/>
          </a:p>
          <a:p>
            <a:r>
              <a:rPr lang="en-US" sz="2500" b="1" dirty="0" err="1" smtClean="0"/>
              <a:t>Solu</a:t>
            </a:r>
            <a:r>
              <a:rPr lang="ro-RO" sz="2500" b="1" dirty="0" err="1" smtClean="0"/>
              <a:t>ția</a:t>
            </a:r>
            <a:r>
              <a:rPr lang="en-US" sz="2500" b="1" dirty="0" smtClean="0"/>
              <a:t>: </a:t>
            </a:r>
            <a:r>
              <a:rPr lang="ro-RO" sz="2500" dirty="0" smtClean="0"/>
              <a:t>Echipament de producție pentru ca tinerii să poată crea filme video</a:t>
            </a:r>
            <a:endParaRPr lang="en-US" sz="2500" dirty="0"/>
          </a:p>
        </p:txBody>
      </p:sp>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2.17</a:t>
            </a:r>
            <a:endParaRPr lang="en-US" sz="1900" b="1" dirty="0">
              <a:solidFill>
                <a:schemeClr val="bg1"/>
              </a:solidFill>
            </a:endParaRPr>
          </a:p>
        </p:txBody>
      </p:sp>
      <p:pic>
        <p:nvPicPr>
          <p:cNvPr id="1026" name="Picture 2" descr="http://www.bjc.ro/joomla/images/MovieLab%20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74396" y="2428875"/>
            <a:ext cx="3701329" cy="275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690689" cy="757676"/>
          </a:xfrm>
        </p:spPr>
        <p:txBody>
          <a:bodyPr>
            <a:normAutofit fontScale="90000"/>
          </a:bodyPr>
          <a:lstStyle/>
          <a:p>
            <a:r>
              <a:rPr lang="ro-RO" dirty="0"/>
              <a:t>Hub-uri cu tehnologie într-o lume digitală</a:t>
            </a:r>
            <a:endParaRPr lang="en-US" dirty="0"/>
          </a:p>
        </p:txBody>
      </p:sp>
      <p:sp>
        <p:nvSpPr>
          <p:cNvPr id="4" name="TextBox 3"/>
          <p:cNvSpPr txBox="1"/>
          <p:nvPr/>
        </p:nvSpPr>
        <p:spPr>
          <a:xfrm>
            <a:off x="411238" y="2002002"/>
            <a:ext cx="4431695" cy="3431709"/>
          </a:xfrm>
          <a:prstGeom prst="rect">
            <a:avLst/>
          </a:prstGeom>
          <a:noFill/>
        </p:spPr>
        <p:txBody>
          <a:bodyPr wrap="square" rtlCol="0">
            <a:spAutoFit/>
          </a:bodyPr>
          <a:lstStyle/>
          <a:p>
            <a:r>
              <a:rPr lang="en-US" sz="2500" b="1" dirty="0" err="1" smtClean="0"/>
              <a:t>Loca</a:t>
            </a:r>
            <a:r>
              <a:rPr lang="ro-RO" sz="2500" b="1" dirty="0" err="1" smtClean="0"/>
              <a:t>ția</a:t>
            </a:r>
            <a:r>
              <a:rPr lang="en-US" sz="2500" b="1" dirty="0" smtClean="0"/>
              <a:t>: </a:t>
            </a:r>
            <a:r>
              <a:rPr lang="ro-RO" sz="2500" dirty="0" smtClean="0"/>
              <a:t>Filipine </a:t>
            </a:r>
            <a:endParaRPr lang="en-US" sz="2500" dirty="0"/>
          </a:p>
          <a:p>
            <a:endParaRPr lang="en-US" sz="1300" b="1" dirty="0"/>
          </a:p>
          <a:p>
            <a:r>
              <a:rPr lang="en-US" sz="2500" b="1" dirty="0" smtClean="0"/>
              <a:t>Problem</a:t>
            </a:r>
            <a:r>
              <a:rPr lang="ro-RO" sz="2500" b="1" dirty="0" smtClean="0"/>
              <a:t>a</a:t>
            </a:r>
            <a:r>
              <a:rPr lang="en-US" sz="2500" b="1" dirty="0" smtClean="0"/>
              <a:t>: </a:t>
            </a:r>
            <a:r>
              <a:rPr lang="ro-RO" sz="2500" dirty="0" smtClean="0"/>
              <a:t>Seniorii nu pot comunica cu rudele ce locuiesc în alte țări</a:t>
            </a:r>
          </a:p>
          <a:p>
            <a:endParaRPr lang="en-US" sz="1300" dirty="0"/>
          </a:p>
          <a:p>
            <a:r>
              <a:rPr lang="ro-RO" sz="2800" b="1" dirty="0"/>
              <a:t>Grupul </a:t>
            </a:r>
            <a:r>
              <a:rPr lang="ro-RO" sz="2800" b="1" dirty="0" smtClean="0"/>
              <a:t>țintă</a:t>
            </a:r>
            <a:r>
              <a:rPr lang="en-US" sz="2500" b="1" dirty="0" smtClean="0"/>
              <a:t>: </a:t>
            </a:r>
            <a:r>
              <a:rPr lang="ro-RO" sz="2500" dirty="0" smtClean="0"/>
              <a:t>Seniorii</a:t>
            </a:r>
            <a:endParaRPr lang="en-US" sz="2500" dirty="0"/>
          </a:p>
          <a:p>
            <a:endParaRPr lang="en-US" sz="1300" b="1" dirty="0"/>
          </a:p>
          <a:p>
            <a:r>
              <a:rPr lang="en-US" sz="2500" b="1" dirty="0" err="1" smtClean="0"/>
              <a:t>Solu</a:t>
            </a:r>
            <a:r>
              <a:rPr lang="ro-RO" sz="2500" b="1" dirty="0" err="1" smtClean="0"/>
              <a:t>ția</a:t>
            </a:r>
            <a:r>
              <a:rPr lang="en-US" sz="2500" b="1" dirty="0" smtClean="0"/>
              <a:t>: </a:t>
            </a:r>
            <a:r>
              <a:rPr lang="ro-RO" sz="2500" dirty="0" smtClean="0"/>
              <a:t>Instruiri în utilizarea </a:t>
            </a:r>
            <a:r>
              <a:rPr lang="en-US" sz="2500" dirty="0" smtClean="0"/>
              <a:t>Skype </a:t>
            </a:r>
            <a:r>
              <a:rPr lang="ro-RO" sz="2500" dirty="0" smtClean="0"/>
              <a:t>și </a:t>
            </a:r>
            <a:r>
              <a:rPr lang="en-US" sz="2500" dirty="0" smtClean="0"/>
              <a:t>Facebook</a:t>
            </a:r>
            <a:endParaRPr lang="en-US" sz="2500" dirty="0"/>
          </a:p>
        </p:txBody>
      </p:sp>
      <p:pic>
        <p:nvPicPr>
          <p:cNvPr id="6" name="Picture 4" descr="Image may contain: 3 people, people smiling, people sitting and indoo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78400" y="2019086"/>
            <a:ext cx="4057700" cy="33684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2.18</a:t>
            </a:r>
            <a:endParaRPr lang="en-US" sz="1900" b="1" dirty="0">
              <a:solidFill>
                <a:schemeClr val="bg1"/>
              </a:solidFill>
            </a:endParaRPr>
          </a:p>
        </p:txBody>
      </p:sp>
    </p:spTree>
    <p:extLst>
      <p:ext uri="{BB962C8B-B14F-4D97-AF65-F5344CB8AC3E}">
        <p14:creationId xmlns:p14="http://schemas.microsoft.com/office/powerpoint/2010/main" val="29625732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Biblioteci atractive: spații prietenoase</a:t>
            </a:r>
            <a:endParaRPr lang="en-US" dirty="0"/>
          </a:p>
        </p:txBody>
      </p:sp>
      <p:sp>
        <p:nvSpPr>
          <p:cNvPr id="4" name="TextBox 3"/>
          <p:cNvSpPr txBox="1"/>
          <p:nvPr/>
        </p:nvSpPr>
        <p:spPr>
          <a:xfrm>
            <a:off x="411238" y="2002002"/>
            <a:ext cx="4431695" cy="3231654"/>
          </a:xfrm>
          <a:prstGeom prst="rect">
            <a:avLst/>
          </a:prstGeom>
          <a:noFill/>
        </p:spPr>
        <p:txBody>
          <a:bodyPr wrap="square" rtlCol="0">
            <a:spAutoFit/>
          </a:bodyPr>
          <a:lstStyle/>
          <a:p>
            <a:r>
              <a:rPr lang="en-US" sz="2500" b="1" dirty="0" smtClean="0"/>
              <a:t>Problem</a:t>
            </a:r>
            <a:r>
              <a:rPr lang="ro-RO" sz="2500" b="1" dirty="0" smtClean="0"/>
              <a:t>a</a:t>
            </a:r>
            <a:r>
              <a:rPr lang="en-US" sz="2500" b="1" dirty="0" smtClean="0"/>
              <a:t>: </a:t>
            </a:r>
            <a:r>
              <a:rPr lang="ro-RO" sz="2500" dirty="0" smtClean="0"/>
              <a:t>Un spațiu care ar satisface necesitățile copiilor</a:t>
            </a:r>
          </a:p>
          <a:p>
            <a:endParaRPr lang="en-US" sz="1300" dirty="0"/>
          </a:p>
          <a:p>
            <a:r>
              <a:rPr lang="ro-RO" sz="2800" b="1" dirty="0"/>
              <a:t>Grupul </a:t>
            </a:r>
            <a:r>
              <a:rPr lang="ro-RO" sz="2800" b="1" dirty="0" smtClean="0"/>
              <a:t>țintă</a:t>
            </a:r>
            <a:r>
              <a:rPr lang="en-US" sz="2500" b="1" dirty="0" smtClean="0"/>
              <a:t>: </a:t>
            </a:r>
            <a:r>
              <a:rPr lang="ro-RO" sz="2500" dirty="0" smtClean="0"/>
              <a:t>Copii mici</a:t>
            </a:r>
            <a:endParaRPr lang="en-US" sz="2500" dirty="0"/>
          </a:p>
          <a:p>
            <a:endParaRPr lang="en-US" sz="1300" b="1" dirty="0"/>
          </a:p>
          <a:p>
            <a:r>
              <a:rPr lang="ro-RO" sz="2500" b="1" dirty="0" smtClean="0"/>
              <a:t>Soluția</a:t>
            </a:r>
            <a:r>
              <a:rPr lang="en-US" sz="2500" b="1" dirty="0" smtClean="0"/>
              <a:t>: </a:t>
            </a:r>
            <a:r>
              <a:rPr lang="ro-RO" sz="2500" dirty="0" smtClean="0"/>
              <a:t>Utilizarea echipamentului și resurselor disponibile pentru a crea un colțișor pentru copii</a:t>
            </a:r>
            <a:endParaRPr lang="en-US" sz="2500"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96493" y="2007263"/>
            <a:ext cx="3787863" cy="3155266"/>
          </a:xfrm>
          <a:prstGeom prst="rect">
            <a:avLst/>
          </a:prstGeom>
        </p:spPr>
      </p:pic>
      <p:sp>
        <p:nvSpPr>
          <p:cNvPr id="8" name="TextBox 7"/>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2.19</a:t>
            </a:r>
            <a:endParaRPr lang="en-US" sz="1900" b="1" dirty="0">
              <a:solidFill>
                <a:schemeClr val="bg1"/>
              </a:solidFill>
            </a:endParaRPr>
          </a:p>
        </p:txBody>
      </p:sp>
    </p:spTree>
    <p:extLst>
      <p:ext uri="{BB962C8B-B14F-4D97-AF65-F5344CB8AC3E}">
        <p14:creationId xmlns:p14="http://schemas.microsoft.com/office/powerpoint/2010/main" val="6280199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Biblioteci atractive</a:t>
            </a:r>
            <a:r>
              <a:rPr lang="en-US" dirty="0" smtClean="0"/>
              <a:t>: </a:t>
            </a:r>
            <a:r>
              <a:rPr lang="ro-RO" dirty="0" smtClean="0"/>
              <a:t>Colecții prietenoase</a:t>
            </a:r>
            <a:endParaRPr lang="en-US" dirty="0"/>
          </a:p>
        </p:txBody>
      </p:sp>
      <p:sp>
        <p:nvSpPr>
          <p:cNvPr id="4" name="TextBox 3"/>
          <p:cNvSpPr txBox="1"/>
          <p:nvPr/>
        </p:nvSpPr>
        <p:spPr>
          <a:xfrm>
            <a:off x="411238" y="2002002"/>
            <a:ext cx="4431695" cy="3231654"/>
          </a:xfrm>
          <a:prstGeom prst="rect">
            <a:avLst/>
          </a:prstGeom>
          <a:noFill/>
        </p:spPr>
        <p:txBody>
          <a:bodyPr wrap="square" rtlCol="0">
            <a:spAutoFit/>
          </a:bodyPr>
          <a:lstStyle/>
          <a:p>
            <a:r>
              <a:rPr lang="en-US" sz="2500" b="1" dirty="0" smtClean="0"/>
              <a:t>Problem</a:t>
            </a:r>
            <a:r>
              <a:rPr lang="ro-RO" sz="2500" b="1" dirty="0" smtClean="0"/>
              <a:t>a</a:t>
            </a:r>
            <a:r>
              <a:rPr lang="en-US" sz="2500" b="1" dirty="0" smtClean="0"/>
              <a:t>: </a:t>
            </a:r>
            <a:r>
              <a:rPr lang="en-US" sz="2500" dirty="0" smtClean="0"/>
              <a:t>U</a:t>
            </a:r>
            <a:r>
              <a:rPr lang="ro-RO" sz="2500" dirty="0" err="1" smtClean="0"/>
              <a:t>tilizatorii</a:t>
            </a:r>
            <a:r>
              <a:rPr lang="ro-RO" sz="2500" dirty="0" smtClean="0"/>
              <a:t> vor să primească informație în diferite formate</a:t>
            </a:r>
            <a:endParaRPr lang="en-US" sz="2500" dirty="0"/>
          </a:p>
          <a:p>
            <a:endParaRPr lang="en-US" sz="1300" dirty="0"/>
          </a:p>
          <a:p>
            <a:r>
              <a:rPr lang="ro-RO" sz="2800" b="1" dirty="0"/>
              <a:t>Grupul </a:t>
            </a:r>
            <a:r>
              <a:rPr lang="ro-RO" sz="2800" b="1" dirty="0" smtClean="0"/>
              <a:t>țintă</a:t>
            </a:r>
            <a:r>
              <a:rPr lang="en-US" sz="2500" b="1" dirty="0" smtClean="0"/>
              <a:t>: </a:t>
            </a:r>
            <a:r>
              <a:rPr lang="ro-RO" sz="2500" dirty="0" smtClean="0"/>
              <a:t>Toți utilizatorii</a:t>
            </a:r>
            <a:endParaRPr lang="en-US" sz="2500" dirty="0"/>
          </a:p>
          <a:p>
            <a:endParaRPr lang="en-US" sz="1300" b="1" dirty="0"/>
          </a:p>
          <a:p>
            <a:r>
              <a:rPr lang="ro-RO" sz="2500" b="1" dirty="0" smtClean="0"/>
              <a:t>Soluția</a:t>
            </a:r>
            <a:r>
              <a:rPr lang="en-US" sz="2500" b="1" dirty="0" smtClean="0"/>
              <a:t>: </a:t>
            </a:r>
            <a:r>
              <a:rPr lang="ro-RO" sz="2500" dirty="0" smtClean="0"/>
              <a:t>Adăugarea la colecția tipărită a materialelor electronice și în alte formate</a:t>
            </a:r>
            <a:endParaRPr lang="en-US" sz="2500" dirty="0"/>
          </a:p>
        </p:txBody>
      </p:sp>
      <p:pic>
        <p:nvPicPr>
          <p:cNvPr id="5" name="Picture 2" descr="Image may contain: one or more people and people sitt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65809" y="1676599"/>
            <a:ext cx="2863791" cy="17584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4.bp.blogspot.com/-oFTns_qijqQ/VNABvsVy-sI/AAAAAAAAA2c/GxCI2qES6ic/s1600/2015graphicnovels_0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42933" y="3723774"/>
            <a:ext cx="3836423" cy="21579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2.20</a:t>
            </a:r>
            <a:endParaRPr lang="en-US" sz="1900" b="1" dirty="0">
              <a:solidFill>
                <a:schemeClr val="bg1"/>
              </a:solidFill>
            </a:endParaRPr>
          </a:p>
        </p:txBody>
      </p:sp>
    </p:spTree>
    <p:extLst>
      <p:ext uri="{BB962C8B-B14F-4D97-AF65-F5344CB8AC3E}">
        <p14:creationId xmlns:p14="http://schemas.microsoft.com/office/powerpoint/2010/main" val="27900442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smtClean="0"/>
              <a:t>Biblioteci atractive: Politici prietenoase</a:t>
            </a:r>
            <a:endParaRPr lang="en-US" dirty="0"/>
          </a:p>
        </p:txBody>
      </p:sp>
      <p:sp>
        <p:nvSpPr>
          <p:cNvPr id="4" name="TextBox 3"/>
          <p:cNvSpPr txBox="1"/>
          <p:nvPr/>
        </p:nvSpPr>
        <p:spPr>
          <a:xfrm>
            <a:off x="411238" y="2002002"/>
            <a:ext cx="4431695" cy="4339650"/>
          </a:xfrm>
          <a:prstGeom prst="rect">
            <a:avLst/>
          </a:prstGeom>
          <a:noFill/>
        </p:spPr>
        <p:txBody>
          <a:bodyPr wrap="square" rtlCol="0">
            <a:spAutoFit/>
          </a:bodyPr>
          <a:lstStyle/>
          <a:p>
            <a:r>
              <a:rPr lang="en-US" sz="2500" b="1" dirty="0" smtClean="0"/>
              <a:t>Problem</a:t>
            </a:r>
            <a:r>
              <a:rPr lang="ro-RO" sz="2500" b="1" dirty="0" smtClean="0"/>
              <a:t>a</a:t>
            </a:r>
            <a:r>
              <a:rPr lang="en-US" sz="2500" b="1" dirty="0" smtClean="0"/>
              <a:t>: </a:t>
            </a:r>
            <a:r>
              <a:rPr lang="ro-RO" sz="2500" dirty="0" smtClean="0"/>
              <a:t>Multe politici de bibliotecă nu sunt prietenoase utilizatorului</a:t>
            </a:r>
          </a:p>
          <a:p>
            <a:endParaRPr lang="en-US" sz="1300" dirty="0"/>
          </a:p>
          <a:p>
            <a:r>
              <a:rPr lang="ro-RO" sz="2500" b="1" dirty="0"/>
              <a:t>Grupul </a:t>
            </a:r>
            <a:r>
              <a:rPr lang="ro-RO" sz="2500" b="1" dirty="0" smtClean="0"/>
              <a:t>țintă</a:t>
            </a:r>
            <a:r>
              <a:rPr lang="en-US" sz="2500" b="1" dirty="0" smtClean="0"/>
              <a:t>: </a:t>
            </a:r>
            <a:r>
              <a:rPr lang="ro-RO" sz="2500" dirty="0" smtClean="0"/>
              <a:t>Toți utilizatorii</a:t>
            </a:r>
            <a:endParaRPr lang="en-US" sz="2500" dirty="0"/>
          </a:p>
          <a:p>
            <a:endParaRPr lang="en-US" sz="1300" b="1" dirty="0"/>
          </a:p>
          <a:p>
            <a:r>
              <a:rPr lang="ro-RO" sz="2500" b="1" dirty="0" smtClean="0"/>
              <a:t>Soluția</a:t>
            </a:r>
            <a:r>
              <a:rPr lang="en-US" sz="2500" b="1" dirty="0" smtClean="0"/>
              <a:t>: </a:t>
            </a:r>
            <a:r>
              <a:rPr lang="ro-RO" sz="2500" dirty="0" smtClean="0"/>
              <a:t>Revizuirea politicilor și panourilor informative pentru a fi mai prietenoase utilizatorului; spre exemplu, amenajați spații unde utilizatorii pot discuta și râde</a:t>
            </a:r>
            <a:endParaRPr lang="en-US" sz="250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9952" y="4407424"/>
            <a:ext cx="2593780" cy="1773259"/>
          </a:xfrm>
          <a:prstGeom prst="rect">
            <a:avLst/>
          </a:prstGeom>
        </p:spPr>
      </p:pic>
      <p:pic>
        <p:nvPicPr>
          <p:cNvPr id="8" name="Picture 4" descr="librarian-iwth-fingers-over-l"/>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87426" y="1612982"/>
            <a:ext cx="2108938" cy="2243551"/>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5791200" y="1637556"/>
            <a:ext cx="2305164" cy="231355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a:stCxn id="9" idx="1"/>
            <a:endCxn id="9" idx="5"/>
          </p:cNvCxnSpPr>
          <p:nvPr/>
        </p:nvCxnSpPr>
        <p:spPr>
          <a:xfrm>
            <a:off x="6128783" y="1976368"/>
            <a:ext cx="1629998" cy="163593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2.21</a:t>
            </a:r>
            <a:endParaRPr lang="en-US" sz="1900" b="1" dirty="0">
              <a:solidFill>
                <a:schemeClr val="bg1"/>
              </a:solidFill>
            </a:endParaRPr>
          </a:p>
        </p:txBody>
      </p:sp>
    </p:spTree>
    <p:extLst>
      <p:ext uri="{BB962C8B-B14F-4D97-AF65-F5344CB8AC3E}">
        <p14:creationId xmlns:p14="http://schemas.microsoft.com/office/powerpoint/2010/main" val="27149985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946721" cy="757676"/>
          </a:xfrm>
        </p:spPr>
        <p:txBody>
          <a:bodyPr>
            <a:normAutofit fontScale="90000"/>
          </a:bodyPr>
          <a:lstStyle/>
          <a:p>
            <a:r>
              <a:rPr lang="ro-RO" dirty="0" smtClean="0"/>
              <a:t>Biblioteci atractive</a:t>
            </a:r>
            <a:r>
              <a:rPr lang="en-US" dirty="0" smtClean="0"/>
              <a:t>: </a:t>
            </a:r>
            <a:r>
              <a:rPr lang="ro-RO" dirty="0" smtClean="0"/>
              <a:t>Bibliotecari prietenoși </a:t>
            </a:r>
            <a:endParaRPr lang="en-US" dirty="0"/>
          </a:p>
        </p:txBody>
      </p:sp>
      <p:sp>
        <p:nvSpPr>
          <p:cNvPr id="4" name="TextBox 3"/>
          <p:cNvSpPr txBox="1"/>
          <p:nvPr/>
        </p:nvSpPr>
        <p:spPr>
          <a:xfrm>
            <a:off x="411238" y="2002002"/>
            <a:ext cx="4431695" cy="3570208"/>
          </a:xfrm>
          <a:prstGeom prst="rect">
            <a:avLst/>
          </a:prstGeom>
          <a:noFill/>
        </p:spPr>
        <p:txBody>
          <a:bodyPr wrap="square" rtlCol="0">
            <a:spAutoFit/>
          </a:bodyPr>
          <a:lstStyle/>
          <a:p>
            <a:r>
              <a:rPr lang="en-US" sz="2500" b="1" dirty="0" smtClean="0"/>
              <a:t>Problem</a:t>
            </a:r>
            <a:r>
              <a:rPr lang="ro-RO" sz="2500" b="1" dirty="0" smtClean="0"/>
              <a:t>a</a:t>
            </a:r>
            <a:r>
              <a:rPr lang="en-US" sz="2500" b="1" dirty="0" smtClean="0"/>
              <a:t>: </a:t>
            </a:r>
            <a:r>
              <a:rPr lang="ro-RO" sz="2500" dirty="0" smtClean="0"/>
              <a:t>Utilizatorii ezită să se apropie de bibliotecarii care stau în spatele unei mese</a:t>
            </a:r>
          </a:p>
          <a:p>
            <a:endParaRPr lang="en-US" sz="1300" dirty="0"/>
          </a:p>
          <a:p>
            <a:r>
              <a:rPr lang="ro-RO" sz="2500" b="1" dirty="0" smtClean="0"/>
              <a:t>Grupul țintă</a:t>
            </a:r>
            <a:r>
              <a:rPr lang="en-US" sz="2500" b="1" dirty="0" smtClean="0"/>
              <a:t>: </a:t>
            </a:r>
            <a:r>
              <a:rPr lang="ro-RO" sz="2500" dirty="0" smtClean="0"/>
              <a:t>Toți utilizatorii</a:t>
            </a:r>
            <a:endParaRPr lang="en-US" sz="2500" dirty="0"/>
          </a:p>
          <a:p>
            <a:endParaRPr lang="en-US" sz="1300" b="1" dirty="0"/>
          </a:p>
          <a:p>
            <a:r>
              <a:rPr lang="ro-RO" sz="2500" b="1" dirty="0" smtClean="0"/>
              <a:t>Soluția</a:t>
            </a:r>
            <a:r>
              <a:rPr lang="en-US" sz="2500" b="1" dirty="0" smtClean="0"/>
              <a:t>: </a:t>
            </a:r>
            <a:r>
              <a:rPr lang="ro-RO" sz="2500" dirty="0" smtClean="0"/>
              <a:t>Livrarea instruirilor în servicii destinate clienților, care încurajează bibliotecarii să fie mai pro-activi față de utilizatori</a:t>
            </a:r>
            <a:endParaRPr lang="en-US" sz="2500" dirty="0"/>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17770" y="2212569"/>
            <a:ext cx="3863340" cy="2897505"/>
          </a:xfrm>
          <a:prstGeom prst="rect">
            <a:avLst/>
          </a:prstGeom>
        </p:spPr>
      </p:pic>
      <p:sp>
        <p:nvSpPr>
          <p:cNvPr id="12" name="TextBox 11"/>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2.22</a:t>
            </a:r>
            <a:endParaRPr lang="en-US" sz="1900" b="1" dirty="0">
              <a:solidFill>
                <a:schemeClr val="bg1"/>
              </a:solidFill>
            </a:endParaRPr>
          </a:p>
        </p:txBody>
      </p:sp>
    </p:spTree>
    <p:extLst>
      <p:ext uri="{BB962C8B-B14F-4D97-AF65-F5344CB8AC3E}">
        <p14:creationId xmlns:p14="http://schemas.microsoft.com/office/powerpoint/2010/main" val="5959477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Exercițiu de grup</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ro-RO" dirty="0" smtClean="0"/>
              <a:t>Faceți un brainstorming în echipă pentru a identifica un exemplu de soluție inovativă pentru o problemă a bibliotecii voastre. Trebuie să descrieți</a:t>
            </a:r>
            <a:r>
              <a:rPr lang="en-US" dirty="0" smtClean="0"/>
              <a:t>:</a:t>
            </a:r>
            <a:endParaRPr lang="en-US" dirty="0"/>
          </a:p>
          <a:p>
            <a:pPr marL="0" indent="0">
              <a:buNone/>
            </a:pPr>
            <a:endParaRPr lang="en-US" dirty="0"/>
          </a:p>
          <a:p>
            <a:pPr marL="914400" lvl="1" indent="-514350">
              <a:buAutoNum type="arabicPeriod"/>
            </a:pPr>
            <a:r>
              <a:rPr lang="ro-RO" b="1" dirty="0" smtClean="0"/>
              <a:t>Problema</a:t>
            </a:r>
            <a:endParaRPr lang="en-US" b="1" dirty="0" smtClean="0"/>
          </a:p>
          <a:p>
            <a:pPr marL="914400" lvl="1" indent="-514350">
              <a:buAutoNum type="arabicPeriod"/>
            </a:pPr>
            <a:r>
              <a:rPr lang="ro-RO" b="1" dirty="0" smtClean="0"/>
              <a:t>De unde știți că este o problem</a:t>
            </a:r>
            <a:endParaRPr lang="ro-RO" b="1" dirty="0"/>
          </a:p>
          <a:p>
            <a:pPr marL="914400" lvl="1" indent="-514350">
              <a:buAutoNum type="arabicPeriod"/>
            </a:pPr>
            <a:r>
              <a:rPr lang="ro-RO" b="1" dirty="0" smtClean="0"/>
              <a:t>Grupul țintă </a:t>
            </a:r>
            <a:endParaRPr lang="en-US" b="1" dirty="0" smtClean="0"/>
          </a:p>
          <a:p>
            <a:pPr marL="914400" lvl="1" indent="-514350">
              <a:buAutoNum type="arabicPeriod"/>
            </a:pPr>
            <a:r>
              <a:rPr lang="ro-RO" b="1" dirty="0" smtClean="0"/>
              <a:t>Soluția</a:t>
            </a:r>
            <a:endParaRPr lang="en-US" b="1" dirty="0"/>
          </a:p>
          <a:p>
            <a:pPr marL="0" indent="0">
              <a:buNone/>
            </a:pPr>
            <a:endParaRPr lang="en-US" dirty="0"/>
          </a:p>
          <a:p>
            <a:pPr marL="0" indent="0">
              <a:buNone/>
            </a:pPr>
            <a:r>
              <a:rPr lang="ro-RO" dirty="0" smtClean="0"/>
              <a:t>Deschideți manualul la Fișa 2.2</a:t>
            </a:r>
            <a:endParaRPr lang="en-US" dirty="0"/>
          </a:p>
          <a:p>
            <a:pPr marL="0" indent="0">
              <a:buNone/>
            </a:pP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2.23</a:t>
            </a:r>
            <a:endParaRPr lang="en-US" sz="1900" b="1" dirty="0">
              <a:solidFill>
                <a:schemeClr val="bg1"/>
              </a:solidFill>
            </a:endParaRPr>
          </a:p>
        </p:txBody>
      </p:sp>
    </p:spTree>
    <p:extLst>
      <p:ext uri="{BB962C8B-B14F-4D97-AF65-F5344CB8AC3E}">
        <p14:creationId xmlns:p14="http://schemas.microsoft.com/office/powerpoint/2010/main" val="476214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Oricine poate fi un inovator</a:t>
            </a:r>
            <a:r>
              <a:rPr lang="en-US" dirty="0" smtClean="0"/>
              <a:t>!</a:t>
            </a:r>
            <a:endParaRPr lang="en-US" dirty="0"/>
          </a:p>
        </p:txBody>
      </p:sp>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2.24</a:t>
            </a:r>
            <a:endParaRPr lang="en-US" sz="1900" b="1"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7895" b="14562"/>
          <a:stretch/>
        </p:blipFill>
        <p:spPr>
          <a:xfrm>
            <a:off x="938463" y="1964788"/>
            <a:ext cx="6858000" cy="3946359"/>
          </a:xfrm>
          <a:prstGeom prst="rect">
            <a:avLst/>
          </a:prstGeom>
        </p:spPr>
      </p:pic>
    </p:spTree>
    <p:extLst>
      <p:ext uri="{BB962C8B-B14F-4D97-AF65-F5344CB8AC3E}">
        <p14:creationId xmlns:p14="http://schemas.microsoft.com/office/powerpoint/2010/main" val="759342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dirty="0" smtClean="0"/>
              <a:t>Autoevaluarea inovației</a:t>
            </a:r>
            <a:endParaRPr lang="en-US" dirty="0"/>
          </a:p>
        </p:txBody>
      </p:sp>
      <p:sp>
        <p:nvSpPr>
          <p:cNvPr id="3" name="Content Placeholder 2"/>
          <p:cNvSpPr>
            <a:spLocks noGrp="1"/>
          </p:cNvSpPr>
          <p:nvPr>
            <p:ph idx="1"/>
          </p:nvPr>
        </p:nvSpPr>
        <p:spPr/>
        <p:txBody>
          <a:bodyPr>
            <a:normAutofit/>
          </a:bodyPr>
          <a:lstStyle/>
          <a:p>
            <a:r>
              <a:rPr lang="ro-RO" dirty="0" smtClean="0"/>
              <a:t>Deschideți manualul la Fișa 2.3</a:t>
            </a:r>
            <a:r>
              <a:rPr lang="en-US" dirty="0" smtClean="0"/>
              <a:t>.</a:t>
            </a:r>
          </a:p>
          <a:p>
            <a:endParaRPr lang="en-US" sz="2000" dirty="0" smtClean="0"/>
          </a:p>
          <a:p>
            <a:r>
              <a:rPr lang="ro-RO" dirty="0" smtClean="0"/>
              <a:t>Sunt 15 dimensiuni care vă vor ajuta să vă evaluați leadership-</a:t>
            </a:r>
            <a:r>
              <a:rPr lang="ro-RO" dirty="0" err="1" smtClean="0"/>
              <a:t>ul</a:t>
            </a:r>
            <a:r>
              <a:rPr lang="ro-RO" dirty="0" smtClean="0"/>
              <a:t> în calitate de inovator. </a:t>
            </a:r>
            <a:r>
              <a:rPr lang="ro-RO" b="1" dirty="0" smtClean="0"/>
              <a:t>Evaluați-vă cu un număr de la 1 la 10</a:t>
            </a:r>
            <a:r>
              <a:rPr lang="ro-RO" dirty="0" smtClean="0"/>
              <a:t>. Dacă sunteți de acord cu o afirmație, indicați cifra „</a:t>
            </a:r>
            <a:r>
              <a:rPr lang="ro-RO" b="1" dirty="0" smtClean="0"/>
              <a:t>10</a:t>
            </a:r>
            <a:r>
              <a:rPr lang="ro-RO" dirty="0" smtClean="0"/>
              <a:t>”. Dacă nu sunteți de acord, indicați cifra „</a:t>
            </a:r>
            <a:r>
              <a:rPr lang="ro-RO" b="1" dirty="0" smtClean="0"/>
              <a:t>1</a:t>
            </a:r>
            <a:r>
              <a:rPr lang="ro-RO" dirty="0" smtClean="0"/>
              <a:t>” sau „</a:t>
            </a:r>
            <a:r>
              <a:rPr lang="ro-RO" b="1" dirty="0" smtClean="0"/>
              <a:t>2</a:t>
            </a:r>
            <a:r>
              <a:rPr lang="ro-RO" dirty="0" smtClean="0"/>
              <a:t>”. Sau </a:t>
            </a:r>
            <a:r>
              <a:rPr lang="ro-RO" dirty="0" err="1" smtClean="0"/>
              <a:t>acordați-vă</a:t>
            </a:r>
            <a:r>
              <a:rPr lang="ro-RO" dirty="0" smtClean="0"/>
              <a:t> orice alt număr de puncte. </a:t>
            </a:r>
            <a:endParaRPr lang="en-US" dirty="0"/>
          </a:p>
          <a:p>
            <a:endParaRPr lang="en-US" dirty="0"/>
          </a:p>
          <a:p>
            <a:endParaRPr lang="en-US"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2.25</a:t>
            </a:r>
            <a:endParaRPr lang="en-US" sz="1900" b="1" dirty="0">
              <a:solidFill>
                <a:schemeClr val="bg1"/>
              </a:solidFill>
            </a:endParaRPr>
          </a:p>
        </p:txBody>
      </p:sp>
    </p:spTree>
    <p:extLst>
      <p:ext uri="{BB962C8B-B14F-4D97-AF65-F5344CB8AC3E}">
        <p14:creationId xmlns:p14="http://schemas.microsoft.com/office/powerpoint/2010/main" val="321073029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Autoevaluarea inovației</a:t>
            </a:r>
            <a:endParaRPr lang="en-US" dirty="0"/>
          </a:p>
        </p:txBody>
      </p:sp>
      <p:sp>
        <p:nvSpPr>
          <p:cNvPr id="3" name="Content Placeholder 2"/>
          <p:cNvSpPr>
            <a:spLocks noGrp="1"/>
          </p:cNvSpPr>
          <p:nvPr>
            <p:ph idx="1"/>
          </p:nvPr>
        </p:nvSpPr>
        <p:spPr>
          <a:xfrm>
            <a:off x="457200" y="1966646"/>
            <a:ext cx="8229600" cy="4340139"/>
          </a:xfrm>
        </p:spPr>
        <p:txBody>
          <a:bodyPr>
            <a:normAutofit/>
          </a:bodyPr>
          <a:lstStyle/>
          <a:p>
            <a:r>
              <a:rPr lang="en-US" b="1" dirty="0"/>
              <a:t>120-150 </a:t>
            </a:r>
            <a:r>
              <a:rPr lang="ro-RO" b="1" dirty="0" smtClean="0"/>
              <a:t>puncte</a:t>
            </a:r>
            <a:r>
              <a:rPr lang="en-US" dirty="0" smtClean="0"/>
              <a:t>: </a:t>
            </a:r>
            <a:r>
              <a:rPr lang="ro-RO" dirty="0" smtClean="0"/>
              <a:t>Felicitări, deja sunteți un inovator! </a:t>
            </a:r>
          </a:p>
          <a:p>
            <a:pPr marL="0" indent="0">
              <a:buNone/>
            </a:pPr>
            <a:endParaRPr lang="en-US" sz="2000" dirty="0"/>
          </a:p>
          <a:p>
            <a:r>
              <a:rPr lang="en-US" b="1" dirty="0"/>
              <a:t>90-119 </a:t>
            </a:r>
            <a:r>
              <a:rPr lang="ro-RO" b="1" dirty="0" smtClean="0"/>
              <a:t>puncte</a:t>
            </a:r>
            <a:r>
              <a:rPr lang="en-US" dirty="0" smtClean="0"/>
              <a:t>: </a:t>
            </a:r>
            <a:r>
              <a:rPr lang="ro-RO" dirty="0" smtClean="0"/>
              <a:t>Sunteți pe cale de a deveni un inovator, dar mai trebuie să exersați</a:t>
            </a:r>
            <a:r>
              <a:rPr lang="en-US" dirty="0" smtClean="0"/>
              <a:t>.</a:t>
            </a:r>
            <a:endParaRPr lang="en-US" dirty="0"/>
          </a:p>
          <a:p>
            <a:endParaRPr lang="en-US" sz="2000" dirty="0"/>
          </a:p>
          <a:p>
            <a:r>
              <a:rPr lang="ro-RO" b="1" dirty="0" smtClean="0"/>
              <a:t>Mai puțin de</a:t>
            </a:r>
            <a:r>
              <a:rPr lang="en-US" b="1" dirty="0" smtClean="0"/>
              <a:t> </a:t>
            </a:r>
            <a:r>
              <a:rPr lang="en-US" b="1" dirty="0"/>
              <a:t>90 </a:t>
            </a:r>
            <a:r>
              <a:rPr lang="ro-RO" b="1" dirty="0" smtClean="0"/>
              <a:t>puncte</a:t>
            </a:r>
            <a:r>
              <a:rPr lang="en-US" dirty="0" smtClean="0"/>
              <a:t>: </a:t>
            </a:r>
            <a:r>
              <a:rPr lang="ro-RO" dirty="0" smtClean="0"/>
              <a:t>Inovația este o competență nouă pentru dvs. Exersați aceste caracteristici inovative la locul de muncă</a:t>
            </a:r>
            <a:r>
              <a:rPr lang="en-US" dirty="0" smtClean="0"/>
              <a:t>!</a:t>
            </a:r>
            <a:endParaRPr lang="en-US" dirty="0"/>
          </a:p>
          <a:p>
            <a:endParaRPr lang="en-US" dirty="0"/>
          </a:p>
          <a:p>
            <a:endParaRPr lang="en-US" dirty="0"/>
          </a:p>
          <a:p>
            <a:endParaRPr lang="en-US"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2.26</a:t>
            </a:r>
            <a:endParaRPr lang="en-US" sz="1900" b="1" dirty="0">
              <a:solidFill>
                <a:schemeClr val="bg1"/>
              </a:solidFill>
            </a:endParaRPr>
          </a:p>
        </p:txBody>
      </p:sp>
    </p:spTree>
    <p:extLst>
      <p:ext uri="{BB962C8B-B14F-4D97-AF65-F5344CB8AC3E}">
        <p14:creationId xmlns:p14="http://schemas.microsoft.com/office/powerpoint/2010/main" val="13146760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7910145" cy="757676"/>
          </a:xfrm>
        </p:spPr>
        <p:txBody>
          <a:bodyPr>
            <a:normAutofit fontScale="90000"/>
          </a:bodyPr>
          <a:lstStyle/>
          <a:p>
            <a:r>
              <a:rPr lang="ro-RO" dirty="0" smtClean="0"/>
              <a:t>Activitate</a:t>
            </a:r>
            <a:r>
              <a:rPr lang="en-US" dirty="0" smtClean="0"/>
              <a:t>: </a:t>
            </a:r>
            <a:r>
              <a:rPr lang="ro-RO" dirty="0" smtClean="0"/>
              <a:t>Competiția turnurilor de baloane</a:t>
            </a:r>
            <a:endParaRPr lang="en-US" dirty="0"/>
          </a:p>
        </p:txBody>
      </p:sp>
      <p:sp>
        <p:nvSpPr>
          <p:cNvPr id="6" name="Rectangle 5"/>
          <p:cNvSpPr/>
          <p:nvPr/>
        </p:nvSpPr>
        <p:spPr>
          <a:xfrm>
            <a:off x="485422" y="1797093"/>
            <a:ext cx="7179734" cy="1246495"/>
          </a:xfrm>
          <a:prstGeom prst="rect">
            <a:avLst/>
          </a:prstGeom>
        </p:spPr>
        <p:txBody>
          <a:bodyPr wrap="square">
            <a:spAutoFit/>
          </a:bodyPr>
          <a:lstStyle/>
          <a:p>
            <a:pPr>
              <a:spcBef>
                <a:spcPts val="510"/>
              </a:spcBef>
              <a:buSzPct val="25000"/>
            </a:pPr>
            <a:r>
              <a:rPr lang="ro-RO" sz="2500" dirty="0" err="1" smtClean="0">
                <a:solidFill>
                  <a:schemeClr val="dk1"/>
                </a:solidFill>
                <a:latin typeface="+mj-lt"/>
                <a:ea typeface="Calibri"/>
                <a:cs typeface="Arial" panose="020B0604020202020204" pitchFamily="34" charset="0"/>
                <a:sym typeface="Calibri"/>
              </a:rPr>
              <a:t>Folosing</a:t>
            </a:r>
            <a:r>
              <a:rPr lang="ro-RO" sz="2500" dirty="0" smtClean="0">
                <a:solidFill>
                  <a:schemeClr val="dk1"/>
                </a:solidFill>
                <a:latin typeface="+mj-lt"/>
                <a:ea typeface="Calibri"/>
                <a:cs typeface="Arial" panose="020B0604020202020204" pitchFamily="34" charset="0"/>
                <a:sym typeface="Calibri"/>
              </a:rPr>
              <a:t> baloane și bandă adezivă, construiți un turn de baloane cât mai </a:t>
            </a:r>
            <a:r>
              <a:rPr lang="ro-RO" sz="2500" b="1" dirty="0" smtClean="0">
                <a:solidFill>
                  <a:schemeClr val="dk1"/>
                </a:solidFill>
                <a:latin typeface="+mj-lt"/>
                <a:ea typeface="Calibri"/>
                <a:cs typeface="Arial" panose="020B0604020202020204" pitchFamily="34" charset="0"/>
                <a:sym typeface="Calibri"/>
              </a:rPr>
              <a:t>înalt, stabil și care se menține de sine stătător</a:t>
            </a:r>
            <a:r>
              <a:rPr lang="ro-RO" sz="2500" dirty="0" smtClean="0">
                <a:solidFill>
                  <a:schemeClr val="dk1"/>
                </a:solidFill>
                <a:latin typeface="+mj-lt"/>
                <a:ea typeface="Calibri"/>
                <a:cs typeface="Arial" panose="020B0604020202020204" pitchFamily="34" charset="0"/>
                <a:sym typeface="Calibri"/>
              </a:rPr>
              <a:t>.  </a:t>
            </a:r>
            <a:endParaRPr lang="en-US" sz="2500" dirty="0">
              <a:solidFill>
                <a:schemeClr val="dk1"/>
              </a:solidFill>
              <a:latin typeface="+mj-lt"/>
              <a:ea typeface="Calibri"/>
              <a:cs typeface="Arial" panose="020B0604020202020204" pitchFamily="34" charset="0"/>
              <a:sym typeface="Calibri"/>
            </a:endParaRPr>
          </a:p>
        </p:txBody>
      </p:sp>
      <p:sp>
        <p:nvSpPr>
          <p:cNvPr id="11" name="TextBox 10"/>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2.27</a:t>
            </a:r>
            <a:endParaRPr lang="en-US" sz="1900" b="1"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4561" b="47544"/>
          <a:stretch/>
        </p:blipFill>
        <p:spPr>
          <a:xfrm>
            <a:off x="1738982" y="3633537"/>
            <a:ext cx="5520186" cy="2643879"/>
          </a:xfrm>
          <a:prstGeom prst="rect">
            <a:avLst/>
          </a:prstGeom>
        </p:spPr>
      </p:pic>
    </p:spTree>
    <p:extLst>
      <p:ext uri="{BB962C8B-B14F-4D97-AF65-F5344CB8AC3E}">
        <p14:creationId xmlns:p14="http://schemas.microsoft.com/office/powerpoint/2010/main" val="549907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80"/>
            <a:ext cx="8240635" cy="757676"/>
          </a:xfrm>
        </p:spPr>
        <p:txBody>
          <a:bodyPr>
            <a:normAutofit fontScale="90000"/>
          </a:bodyPr>
          <a:lstStyle/>
          <a:p>
            <a:r>
              <a:rPr lang="ro-RO" dirty="0" smtClean="0"/>
              <a:t>Dezvoltarea unei idei inovative pentru biblioteca ta</a:t>
            </a:r>
            <a:endParaRPr lang="en-US" dirty="0"/>
          </a:p>
        </p:txBody>
      </p:sp>
      <p:sp>
        <p:nvSpPr>
          <p:cNvPr id="3" name="Content Placeholder 2"/>
          <p:cNvSpPr>
            <a:spLocks noGrp="1"/>
          </p:cNvSpPr>
          <p:nvPr>
            <p:ph idx="1"/>
          </p:nvPr>
        </p:nvSpPr>
        <p:spPr>
          <a:xfrm>
            <a:off x="457200" y="2122310"/>
            <a:ext cx="8229600" cy="4380089"/>
          </a:xfrm>
        </p:spPr>
        <p:txBody>
          <a:bodyPr>
            <a:normAutofit fontScale="92500" lnSpcReduction="20000"/>
          </a:bodyPr>
          <a:lstStyle/>
          <a:p>
            <a:r>
              <a:rPr lang="ro-RO" dirty="0" smtClean="0"/>
              <a:t>Completați Fișa 2.4, răspunzând la următoarele întrebări</a:t>
            </a:r>
            <a:r>
              <a:rPr lang="en-US" dirty="0" smtClean="0"/>
              <a:t>:</a:t>
            </a:r>
            <a:endParaRPr lang="en-US" dirty="0"/>
          </a:p>
          <a:p>
            <a:endParaRPr lang="en-US" sz="1900" dirty="0"/>
          </a:p>
          <a:p>
            <a:pPr lvl="1"/>
            <a:r>
              <a:rPr lang="ro-RO" dirty="0" smtClean="0"/>
              <a:t>Ce problemă doriți să rezolvați? De unde știți că aceasta este o problemă</a:t>
            </a:r>
            <a:r>
              <a:rPr lang="en-US" dirty="0" smtClean="0"/>
              <a:t>?</a:t>
            </a:r>
            <a:endParaRPr lang="en-US" dirty="0"/>
          </a:p>
          <a:p>
            <a:endParaRPr lang="en-US" sz="1900" dirty="0"/>
          </a:p>
          <a:p>
            <a:pPr lvl="1"/>
            <a:r>
              <a:rPr lang="ro-RO" dirty="0" smtClean="0"/>
              <a:t>Ce grup țintă va beneficia de pe urma acestei inovații</a:t>
            </a:r>
            <a:r>
              <a:rPr lang="en-US" dirty="0" smtClean="0"/>
              <a:t>?</a:t>
            </a:r>
            <a:endParaRPr lang="en-US" dirty="0"/>
          </a:p>
          <a:p>
            <a:endParaRPr lang="en-US" sz="1900" dirty="0"/>
          </a:p>
          <a:p>
            <a:pPr lvl="1"/>
            <a:r>
              <a:rPr lang="ro-RO" dirty="0" smtClean="0"/>
              <a:t>Care este ideea inovativă</a:t>
            </a:r>
            <a:r>
              <a:rPr lang="en-US" dirty="0" smtClean="0"/>
              <a:t>?</a:t>
            </a:r>
            <a:endParaRPr lang="en-US" dirty="0"/>
          </a:p>
          <a:p>
            <a:endParaRPr lang="en-US" sz="1800" dirty="0"/>
          </a:p>
          <a:p>
            <a:r>
              <a:rPr lang="ro-RO" dirty="0" smtClean="0"/>
              <a:t>Rugați un trainer sau un alt participant să evalueze și să aprobe ideea. </a:t>
            </a: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2.28</a:t>
            </a:r>
            <a:endParaRPr lang="en-US" sz="1900" b="1" dirty="0">
              <a:solidFill>
                <a:schemeClr val="bg1"/>
              </a:solidFill>
            </a:endParaRPr>
          </a:p>
        </p:txBody>
      </p:sp>
    </p:spTree>
    <p:extLst>
      <p:ext uri="{BB962C8B-B14F-4D97-AF65-F5344CB8AC3E}">
        <p14:creationId xmlns:p14="http://schemas.microsoft.com/office/powerpoint/2010/main" val="4718874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5" y="879880"/>
            <a:ext cx="8734806" cy="4823690"/>
          </a:xfrm>
        </p:spPr>
        <p:txBody>
          <a:bodyPr>
            <a:normAutofit/>
          </a:bodyPr>
          <a:lstStyle/>
          <a:p>
            <a:pPr algn="ctr"/>
            <a:r>
              <a:rPr lang="ro-RO" sz="5500" b="1" dirty="0" smtClean="0"/>
              <a:t>Actualizați Profilul de leadership pentru </a:t>
            </a:r>
            <a:r>
              <a:rPr lang="en-US" sz="5500" b="1" dirty="0" err="1" smtClean="0"/>
              <a:t>Modul</a:t>
            </a:r>
            <a:r>
              <a:rPr lang="ro-RO" sz="5500" b="1" dirty="0" err="1" smtClean="0"/>
              <a:t>ul</a:t>
            </a:r>
            <a:r>
              <a:rPr lang="en-US" sz="5500" b="1" dirty="0" smtClean="0"/>
              <a:t> 2.</a:t>
            </a:r>
            <a:endParaRPr lang="en-US" sz="5500" b="1" dirty="0"/>
          </a:p>
        </p:txBody>
      </p:sp>
      <p:sp>
        <p:nvSpPr>
          <p:cNvPr id="3" name="TextBox 2"/>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2.29</a:t>
            </a:r>
            <a:endParaRPr lang="en-US" sz="1900" b="1" dirty="0">
              <a:solidFill>
                <a:schemeClr val="bg1"/>
              </a:solidFill>
            </a:endParaRPr>
          </a:p>
        </p:txBody>
      </p:sp>
    </p:spTree>
    <p:extLst>
      <p:ext uri="{BB962C8B-B14F-4D97-AF65-F5344CB8AC3E}">
        <p14:creationId xmlns:p14="http://schemas.microsoft.com/office/powerpoint/2010/main" val="7223789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Modulul 2,</a:t>
            </a:r>
            <a:r>
              <a:rPr lang="en-US" b="1" dirty="0" smtClean="0"/>
              <a:t> </a:t>
            </a:r>
            <a:r>
              <a:rPr lang="ro-RO" b="1" dirty="0" smtClean="0"/>
              <a:t>Sumarul echipei </a:t>
            </a:r>
            <a:endParaRPr lang="en-US" b="1" dirty="0"/>
          </a:p>
        </p:txBody>
      </p:sp>
      <p:sp>
        <p:nvSpPr>
          <p:cNvPr id="3" name="Content Placeholder 2"/>
          <p:cNvSpPr>
            <a:spLocks noGrp="1"/>
          </p:cNvSpPr>
          <p:nvPr>
            <p:ph idx="1"/>
          </p:nvPr>
        </p:nvSpPr>
        <p:spPr/>
        <p:txBody>
          <a:bodyPr/>
          <a:lstStyle/>
          <a:p>
            <a:r>
              <a:rPr lang="ro-RO" dirty="0"/>
              <a:t>Echipa selectată va prezenta 3-5 lecții învățate în cadrul acestui modul</a:t>
            </a:r>
            <a:r>
              <a:rPr lang="en-US" dirty="0"/>
              <a:t>.</a:t>
            </a:r>
          </a:p>
          <a:p>
            <a:endParaRPr lang="en-US" sz="2000" dirty="0"/>
          </a:p>
          <a:p>
            <a:r>
              <a:rPr lang="ro-RO" dirty="0"/>
              <a:t>Membrii echipei trebuie să discute între ei, apoi să prezinte lecțiile învățate</a:t>
            </a:r>
            <a:r>
              <a:rPr lang="en-US" dirty="0"/>
              <a:t>.</a:t>
            </a:r>
          </a:p>
          <a:p>
            <a:pPr marL="0" indent="0">
              <a:buNone/>
            </a:pP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2.30</a:t>
            </a:r>
            <a:endParaRPr lang="en-US" sz="1900" b="1" dirty="0">
              <a:solidFill>
                <a:schemeClr val="bg1"/>
              </a:solidFill>
            </a:endParaRPr>
          </a:p>
        </p:txBody>
      </p:sp>
    </p:spTree>
    <p:extLst>
      <p:ext uri="{BB962C8B-B14F-4D97-AF65-F5344CB8AC3E}">
        <p14:creationId xmlns:p14="http://schemas.microsoft.com/office/powerpoint/2010/main" val="3331956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9546" y="2472891"/>
            <a:ext cx="6936437" cy="4340139"/>
          </a:xfrm>
        </p:spPr>
        <p:txBody>
          <a:bodyPr>
            <a:normAutofit/>
          </a:bodyPr>
          <a:lstStyle/>
          <a:p>
            <a:pPr marL="0" indent="0" algn="ctr">
              <a:buNone/>
            </a:pPr>
            <a:r>
              <a:rPr lang="ro-RO" sz="4500" b="1" dirty="0" smtClean="0">
                <a:solidFill>
                  <a:srgbClr val="02266C"/>
                </a:solidFill>
                <a:latin typeface="Calibri"/>
                <a:ea typeface="Calibri"/>
                <a:cs typeface="Calibri"/>
                <a:sym typeface="Calibri"/>
              </a:rPr>
              <a:t>Modulul 4</a:t>
            </a:r>
            <a:r>
              <a:rPr lang="en-US" sz="4500" b="1" dirty="0" smtClean="0">
                <a:solidFill>
                  <a:srgbClr val="02266C"/>
                </a:solidFill>
                <a:latin typeface="Calibri"/>
                <a:ea typeface="Calibri"/>
                <a:cs typeface="Calibri"/>
                <a:sym typeface="Calibri"/>
              </a:rPr>
              <a:t>: </a:t>
            </a:r>
            <a:r>
              <a:rPr lang="ro-RO" sz="4500" b="1" dirty="0" smtClean="0">
                <a:solidFill>
                  <a:srgbClr val="02266C"/>
                </a:solidFill>
                <a:latin typeface="Calibri"/>
                <a:ea typeface="Calibri"/>
                <a:cs typeface="Calibri"/>
                <a:sym typeface="Calibri"/>
              </a:rPr>
              <a:t>Liderii bibliotecii în rol de comunicatori </a:t>
            </a:r>
            <a:endParaRPr lang="en-US" sz="4500" dirty="0">
              <a:solidFill>
                <a:srgbClr val="02266C"/>
              </a:solidFill>
              <a:latin typeface="Calibri"/>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7354" y="2332037"/>
            <a:ext cx="1629002" cy="1600423"/>
          </a:xfrm>
          <a:prstGeom prst="rect">
            <a:avLst/>
          </a:prstGeom>
        </p:spPr>
      </p:pic>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a:t>
            </a:r>
            <a:endParaRPr lang="en-US" sz="1900" b="1" dirty="0">
              <a:solidFill>
                <a:schemeClr val="bg1"/>
              </a:solidFill>
            </a:endParaRPr>
          </a:p>
        </p:txBody>
      </p:sp>
    </p:spTree>
    <p:extLst>
      <p:ext uri="{BB962C8B-B14F-4D97-AF65-F5344CB8AC3E}">
        <p14:creationId xmlns:p14="http://schemas.microsoft.com/office/powerpoint/2010/main" val="41022954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Obiective de învățare </a:t>
            </a:r>
            <a:endParaRPr lang="en-US" b="1" dirty="0"/>
          </a:p>
        </p:txBody>
      </p:sp>
      <p:sp>
        <p:nvSpPr>
          <p:cNvPr id="3" name="Content Placeholder 2"/>
          <p:cNvSpPr>
            <a:spLocks noGrp="1"/>
          </p:cNvSpPr>
          <p:nvPr>
            <p:ph idx="1"/>
          </p:nvPr>
        </p:nvSpPr>
        <p:spPr/>
        <p:txBody>
          <a:bodyPr>
            <a:normAutofit/>
          </a:bodyPr>
          <a:lstStyle/>
          <a:p>
            <a:pPr marL="0" indent="0">
              <a:buSzPct val="100000"/>
              <a:buNone/>
            </a:pPr>
            <a:r>
              <a:rPr lang="ro-RO" sz="2800" dirty="0" smtClean="0">
                <a:solidFill>
                  <a:schemeClr val="dk1"/>
                </a:solidFill>
                <a:latin typeface="Calibri"/>
                <a:ea typeface="Calibri"/>
                <a:cs typeface="Calibri"/>
                <a:sym typeface="Calibri"/>
              </a:rPr>
              <a:t>După Modulul 4</a:t>
            </a:r>
            <a:r>
              <a:rPr lang="en-US" sz="2800" dirty="0" smtClean="0">
                <a:solidFill>
                  <a:schemeClr val="dk1"/>
                </a:solidFill>
                <a:latin typeface="Calibri"/>
                <a:ea typeface="Calibri"/>
                <a:cs typeface="Calibri"/>
                <a:sym typeface="Calibri"/>
              </a:rPr>
              <a:t>, </a:t>
            </a:r>
            <a:r>
              <a:rPr lang="ro-RO" sz="2800" dirty="0" smtClean="0">
                <a:solidFill>
                  <a:schemeClr val="dk1"/>
                </a:solidFill>
                <a:latin typeface="Calibri"/>
                <a:ea typeface="Calibri"/>
                <a:cs typeface="Calibri"/>
                <a:sym typeface="Calibri"/>
              </a:rPr>
              <a:t>veți fi capabili să</a:t>
            </a:r>
            <a:r>
              <a:rPr lang="en-US" sz="2800" dirty="0" smtClean="0">
                <a:solidFill>
                  <a:schemeClr val="dk1"/>
                </a:solidFill>
                <a:latin typeface="Calibri"/>
                <a:ea typeface="Calibri"/>
                <a:cs typeface="Calibri"/>
                <a:sym typeface="Calibri"/>
              </a:rPr>
              <a:t>:</a:t>
            </a:r>
          </a:p>
          <a:p>
            <a:pPr marL="0" indent="0">
              <a:buSzPct val="100000"/>
              <a:buNone/>
            </a:pPr>
            <a:endParaRPr lang="en-US" sz="700" dirty="0" smtClean="0">
              <a:solidFill>
                <a:schemeClr val="dk1"/>
              </a:solidFill>
              <a:latin typeface="Calibri"/>
              <a:ea typeface="Calibri"/>
              <a:cs typeface="Calibri"/>
              <a:sym typeface="Calibri"/>
            </a:endParaRPr>
          </a:p>
          <a:p>
            <a:pPr lvl="1">
              <a:spcBef>
                <a:spcPts val="560"/>
              </a:spcBef>
              <a:buSzPct val="100000"/>
            </a:pPr>
            <a:r>
              <a:rPr lang="ro-RO" sz="2700" dirty="0" smtClean="0">
                <a:solidFill>
                  <a:schemeClr val="tx1"/>
                </a:solidFill>
                <a:ea typeface="Calibri"/>
                <a:cs typeface="Calibri"/>
                <a:sym typeface="Calibri"/>
              </a:rPr>
              <a:t>Comparați cele 6 stiluri de comunicare și să descoperiți care stil vi se potrivește</a:t>
            </a:r>
            <a:r>
              <a:rPr lang="en-US" sz="2700" dirty="0" smtClean="0">
                <a:solidFill>
                  <a:schemeClr val="tx1"/>
                </a:solidFill>
                <a:ea typeface="Calibri"/>
                <a:cs typeface="Calibri"/>
                <a:sym typeface="Calibri"/>
              </a:rPr>
              <a:t>.</a:t>
            </a:r>
            <a:endParaRPr lang="en-US" sz="2700" dirty="0">
              <a:solidFill>
                <a:schemeClr val="tx1"/>
              </a:solidFill>
              <a:ea typeface="Calibri"/>
              <a:cs typeface="Calibri"/>
              <a:sym typeface="Calibri"/>
            </a:endParaRPr>
          </a:p>
          <a:p>
            <a:pPr lvl="1">
              <a:spcBef>
                <a:spcPts val="560"/>
              </a:spcBef>
              <a:buSzPct val="100000"/>
            </a:pPr>
            <a:r>
              <a:rPr lang="ro-RO" sz="2700" dirty="0" smtClean="0">
                <a:solidFill>
                  <a:schemeClr val="tx1"/>
                </a:solidFill>
                <a:ea typeface="Calibri"/>
                <a:cs typeface="Calibri"/>
                <a:sym typeface="Calibri"/>
              </a:rPr>
              <a:t>Descrieți principalele caracteristici ale fiecărui stil de comunicare</a:t>
            </a:r>
            <a:r>
              <a:rPr lang="en-US" sz="2700" dirty="0" smtClean="0">
                <a:solidFill>
                  <a:schemeClr val="tx1"/>
                </a:solidFill>
                <a:ea typeface="Calibri"/>
                <a:cs typeface="Calibri"/>
                <a:sym typeface="Calibri"/>
              </a:rPr>
              <a:t>.</a:t>
            </a:r>
            <a:endParaRPr lang="en-US" sz="2700" dirty="0">
              <a:solidFill>
                <a:schemeClr val="tx1"/>
              </a:solidFill>
              <a:ea typeface="Calibri"/>
              <a:cs typeface="Calibri"/>
              <a:sym typeface="Calibri"/>
            </a:endParaRPr>
          </a:p>
          <a:p>
            <a:pPr lvl="1">
              <a:spcBef>
                <a:spcPts val="560"/>
              </a:spcBef>
              <a:buSzPct val="100000"/>
            </a:pPr>
            <a:r>
              <a:rPr lang="en-US" sz="2700" dirty="0" err="1" smtClean="0">
                <a:solidFill>
                  <a:schemeClr val="tx1"/>
                </a:solidFill>
                <a:ea typeface="Calibri"/>
                <a:cs typeface="Calibri"/>
                <a:sym typeface="Calibri"/>
              </a:rPr>
              <a:t>Aplica</a:t>
            </a:r>
            <a:r>
              <a:rPr lang="ro-RO" sz="2700" dirty="0" smtClean="0">
                <a:solidFill>
                  <a:schemeClr val="tx1"/>
                </a:solidFill>
                <a:ea typeface="Calibri"/>
                <a:cs typeface="Calibri"/>
                <a:sym typeface="Calibri"/>
              </a:rPr>
              <a:t>ți tehnici pentru a vă adapta la alte stiluri de comunicare. </a:t>
            </a:r>
            <a:endParaRPr lang="en-US" sz="2700" dirty="0" smtClean="0">
              <a:solidFill>
                <a:schemeClr val="tx1"/>
              </a:solidFill>
              <a:ea typeface="Calibri"/>
              <a:cs typeface="Calibri"/>
              <a:sym typeface="Calibri"/>
            </a:endParaRPr>
          </a:p>
          <a:p>
            <a:pPr marL="0" indent="0" algn="ctr">
              <a:spcBef>
                <a:spcPts val="560"/>
              </a:spcBef>
              <a:buSzPct val="100000"/>
              <a:buNone/>
            </a:pPr>
            <a:r>
              <a:rPr lang="ro-RO" b="1" dirty="0" smtClean="0">
                <a:solidFill>
                  <a:srgbClr val="02266C"/>
                </a:solidFill>
                <a:ea typeface="Calibri"/>
                <a:cs typeface="Calibri"/>
                <a:sym typeface="Calibri"/>
              </a:rPr>
              <a:t>Ridicați mâna dacă grupul vostru este responsabil de Sumarul echipei pentru Modulul 4. </a:t>
            </a:r>
            <a:endParaRPr lang="en-US" sz="3200" dirty="0" smtClean="0">
              <a:solidFill>
                <a:schemeClr val="dk1"/>
              </a:solidFill>
              <a:latin typeface="Calibri"/>
              <a:cs typeface="Calibri"/>
            </a:endParaRPr>
          </a:p>
          <a:p>
            <a:endParaRPr lang="en-US" dirty="0">
              <a:latin typeface="Calibri"/>
              <a:cs typeface="Calibri"/>
            </a:endParaRPr>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a:t>
            </a:r>
            <a:endParaRPr lang="en-US" sz="1900" b="1" dirty="0">
              <a:solidFill>
                <a:schemeClr val="bg1"/>
              </a:solidFill>
            </a:endParaRPr>
          </a:p>
        </p:txBody>
      </p:sp>
    </p:spTree>
    <p:extLst>
      <p:ext uri="{BB962C8B-B14F-4D97-AF65-F5344CB8AC3E}">
        <p14:creationId xmlns:p14="http://schemas.microsoft.com/office/powerpoint/2010/main" val="42062531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225" y="2871965"/>
            <a:ext cx="6976289" cy="757676"/>
          </a:xfrm>
        </p:spPr>
        <p:txBody>
          <a:bodyPr/>
          <a:lstStyle/>
          <a:p>
            <a:r>
              <a:rPr lang="en-US" dirty="0" smtClean="0"/>
              <a:t>Icebreaker: Drawing a Picture</a:t>
            </a:r>
            <a:endParaRPr lang="en-US" dirty="0"/>
          </a:p>
        </p:txBody>
      </p:sp>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4.3</a:t>
            </a:r>
            <a:endParaRPr lang="en-US" sz="1900" b="1" dirty="0">
              <a:solidFill>
                <a:schemeClr val="bg1"/>
              </a:solidFill>
            </a:endParaRPr>
          </a:p>
        </p:txBody>
      </p:sp>
    </p:spTree>
    <p:extLst>
      <p:ext uri="{BB962C8B-B14F-4D97-AF65-F5344CB8AC3E}">
        <p14:creationId xmlns:p14="http://schemas.microsoft.com/office/powerpoint/2010/main" val="344317573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Solving</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Problem: </a:t>
            </a:r>
            <a:r>
              <a:rPr lang="en-US" dirty="0" smtClean="0"/>
              <a:t>Your </a:t>
            </a:r>
            <a:r>
              <a:rPr lang="en-US" dirty="0"/>
              <a:t>library is hosting an event for the community. You create a flyer and send it out, but only 3 people come to the event. </a:t>
            </a:r>
          </a:p>
          <a:p>
            <a:pPr marL="0" indent="0">
              <a:buNone/>
            </a:pPr>
            <a:endParaRPr lang="en-US" dirty="0"/>
          </a:p>
          <a:p>
            <a:pPr marL="0" indent="0">
              <a:buNone/>
            </a:pPr>
            <a:r>
              <a:rPr lang="en-US" b="1" dirty="0" smtClean="0">
                <a:solidFill>
                  <a:srgbClr val="0083BF"/>
                </a:solidFill>
              </a:rPr>
              <a:t>	Step </a:t>
            </a:r>
            <a:r>
              <a:rPr lang="en-US" b="1" dirty="0">
                <a:solidFill>
                  <a:srgbClr val="0083BF"/>
                </a:solidFill>
              </a:rPr>
              <a:t>1: Define the problem.</a:t>
            </a:r>
          </a:p>
          <a:p>
            <a:pPr marL="0" indent="0">
              <a:buNone/>
            </a:pPr>
            <a:r>
              <a:rPr lang="en-US" b="1" dirty="0" smtClean="0">
                <a:solidFill>
                  <a:srgbClr val="0083BF"/>
                </a:solidFill>
              </a:rPr>
              <a:t>	Step </a:t>
            </a:r>
            <a:r>
              <a:rPr lang="en-US" b="1" dirty="0">
                <a:solidFill>
                  <a:srgbClr val="0083BF"/>
                </a:solidFill>
              </a:rPr>
              <a:t>2: Take responsibility for the problem and </a:t>
            </a:r>
            <a:r>
              <a:rPr lang="en-US" b="1" dirty="0" smtClean="0">
                <a:solidFill>
                  <a:srgbClr val="0083BF"/>
                </a:solidFill>
              </a:rPr>
              <a:t>	avoid </a:t>
            </a:r>
            <a:r>
              <a:rPr lang="en-US" b="1" dirty="0">
                <a:solidFill>
                  <a:srgbClr val="0083BF"/>
                </a:solidFill>
              </a:rPr>
              <a:t>blame.</a:t>
            </a:r>
          </a:p>
          <a:p>
            <a:pPr marL="0" indent="0">
              <a:buNone/>
            </a:pPr>
            <a:endParaRPr lang="en-US" dirty="0"/>
          </a:p>
          <a:p>
            <a:pPr marL="0" indent="0">
              <a:buNone/>
            </a:pPr>
            <a:r>
              <a:rPr lang="en-US" b="1" i="1" dirty="0"/>
              <a:t>How could you solve this problem?</a:t>
            </a:r>
          </a:p>
          <a:p>
            <a:pPr marL="0" indent="0">
              <a:buNone/>
            </a:pPr>
            <a:endParaRPr lang="en-US" dirty="0"/>
          </a:p>
          <a:p>
            <a:pPr marL="0" indent="0">
              <a:buNone/>
            </a:pPr>
            <a:endParaRPr lang="en-US" dirty="0"/>
          </a:p>
          <a:p>
            <a:pPr marL="0" indent="0">
              <a:buNone/>
            </a:pP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4.4</a:t>
            </a:r>
            <a:endParaRPr lang="en-US" sz="1900" b="1" dirty="0">
              <a:solidFill>
                <a:schemeClr val="bg1"/>
              </a:solidFill>
            </a:endParaRPr>
          </a:p>
        </p:txBody>
      </p:sp>
    </p:spTree>
    <p:extLst>
      <p:ext uri="{BB962C8B-B14F-4D97-AF65-F5344CB8AC3E}">
        <p14:creationId xmlns:p14="http://schemas.microsoft.com/office/powerpoint/2010/main" val="678149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Stiluri de comunicare</a:t>
            </a:r>
            <a:endParaRPr lang="en-US" dirty="0"/>
          </a:p>
        </p:txBody>
      </p:sp>
      <p:graphicFrame>
        <p:nvGraphicFramePr>
          <p:cNvPr id="4" name="Shape 847"/>
          <p:cNvGraphicFramePr/>
          <p:nvPr>
            <p:extLst>
              <p:ext uri="{D42A27DB-BD31-4B8C-83A1-F6EECF244321}">
                <p14:modId xmlns:p14="http://schemas.microsoft.com/office/powerpoint/2010/main" val="2748363951"/>
              </p:ext>
            </p:extLst>
          </p:nvPr>
        </p:nvGraphicFramePr>
        <p:xfrm>
          <a:off x="2184599" y="2121096"/>
          <a:ext cx="4688600" cy="3517325"/>
        </p:xfrm>
        <a:graphic>
          <a:graphicData uri="http://schemas.openxmlformats.org/drawingml/2006/table">
            <a:tbl>
              <a:tblPr firstRow="1" bandRow="1">
                <a:noFill/>
              </a:tblPr>
              <a:tblGrid>
                <a:gridCol w="4688600"/>
              </a:tblGrid>
              <a:tr h="857925">
                <a:tc>
                  <a:txBody>
                    <a:bodyPr/>
                    <a:lstStyle/>
                    <a:p>
                      <a:pPr marL="0" marR="0" lvl="0" indent="0" algn="ctr" rtl="0">
                        <a:spcBef>
                          <a:spcPts val="0"/>
                        </a:spcBef>
                        <a:buSzPct val="25000"/>
                        <a:buNone/>
                      </a:pPr>
                      <a:r>
                        <a:rPr lang="ro-RO" sz="3400" b="1" u="none" strike="noStrike" cap="none" baseline="0" dirty="0" smtClean="0">
                          <a:solidFill>
                            <a:schemeClr val="bg1"/>
                          </a:solidFill>
                          <a:latin typeface="+mj-lt"/>
                          <a:ea typeface="Calibri"/>
                          <a:cs typeface="Arial" panose="020B0604020202020204" pitchFamily="34" charset="0"/>
                          <a:sym typeface="Calibri"/>
                        </a:rPr>
                        <a:t>Stilul</a:t>
                      </a:r>
                      <a:r>
                        <a:rPr lang="en-US" sz="3400" b="1" u="none" strike="noStrike" cap="none" baseline="0" dirty="0" smtClean="0">
                          <a:solidFill>
                            <a:schemeClr val="bg1"/>
                          </a:solidFill>
                          <a:latin typeface="+mj-lt"/>
                          <a:ea typeface="Calibri"/>
                          <a:cs typeface="Arial" panose="020B0604020202020204" pitchFamily="34" charset="0"/>
                          <a:sym typeface="Calibri"/>
                        </a:rPr>
                        <a:t> </a:t>
                      </a:r>
                      <a:r>
                        <a:rPr lang="en-US" sz="3400" b="1" u="none" strike="noStrike" cap="none" baseline="0" dirty="0">
                          <a:solidFill>
                            <a:schemeClr val="bg1"/>
                          </a:solidFill>
                          <a:latin typeface="+mj-lt"/>
                          <a:ea typeface="Calibri"/>
                          <a:cs typeface="Arial" panose="020B0604020202020204" pitchFamily="34" charset="0"/>
                          <a:sym typeface="Calibri"/>
                        </a:rPr>
                        <a:t>1: </a:t>
                      </a:r>
                      <a:r>
                        <a:rPr lang="ro-RO" sz="3400" b="1" u="none" strike="noStrike" cap="none" baseline="0" dirty="0" smtClean="0">
                          <a:solidFill>
                            <a:schemeClr val="bg1"/>
                          </a:solidFill>
                          <a:latin typeface="+mj-lt"/>
                          <a:ea typeface="Calibri"/>
                          <a:cs typeface="Arial" panose="020B0604020202020204" pitchFamily="34" charset="0"/>
                          <a:sym typeface="Calibri"/>
                        </a:rPr>
                        <a:t>Acțiune </a:t>
                      </a:r>
                      <a:r>
                        <a:rPr lang="en-US" sz="3400" b="1" u="none" strike="noStrike" cap="none" baseline="0" dirty="0" smtClean="0">
                          <a:solidFill>
                            <a:schemeClr val="bg1"/>
                          </a:solidFill>
                          <a:latin typeface="+mj-lt"/>
                          <a:ea typeface="Calibri"/>
                          <a:cs typeface="Arial" panose="020B0604020202020204" pitchFamily="34" charset="0"/>
                          <a:sym typeface="Calibri"/>
                        </a:rPr>
                        <a:t>(A</a:t>
                      </a:r>
                      <a:r>
                        <a:rPr lang="en-US" sz="3400" b="1" u="none" strike="noStrike" cap="none" baseline="0" dirty="0">
                          <a:solidFill>
                            <a:schemeClr val="bg1"/>
                          </a:solidFill>
                          <a:latin typeface="+mj-lt"/>
                          <a:ea typeface="Calibri"/>
                          <a:cs typeface="Arial" panose="020B0604020202020204" pitchFamily="34" charset="0"/>
                          <a:sym typeface="Calibri"/>
                        </a:rPr>
                        <a:t>)</a:t>
                      </a:r>
                    </a:p>
                  </a:txBody>
                  <a:tcPr marL="68575" marR="68575" marT="34300" marB="34300" anchor="ctr">
                    <a:solidFill>
                      <a:srgbClr val="02266C"/>
                    </a:solidFill>
                  </a:tcPr>
                </a:tc>
              </a:tr>
              <a:tr h="2453450">
                <a:tc>
                  <a:txBody>
                    <a:bodyPr/>
                    <a:lstStyle/>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Rezultate</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Obiective</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A realiza</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A face </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l" rtl="0">
                        <a:spcBef>
                          <a:spcPts val="0"/>
                        </a:spcBef>
                        <a:buNone/>
                      </a:pPr>
                      <a:endParaRPr sz="34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4.5</a:t>
            </a:r>
            <a:endParaRPr lang="en-US" sz="1900" b="1" dirty="0">
              <a:solidFill>
                <a:schemeClr val="bg1"/>
              </a:solidFill>
            </a:endParaRPr>
          </a:p>
        </p:txBody>
      </p:sp>
    </p:spTree>
    <p:extLst>
      <p:ext uri="{BB962C8B-B14F-4D97-AF65-F5344CB8AC3E}">
        <p14:creationId xmlns:p14="http://schemas.microsoft.com/office/powerpoint/2010/main" val="20844414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Stiluri de comunicare</a:t>
            </a:r>
            <a:endParaRPr lang="en-US" dirty="0"/>
          </a:p>
        </p:txBody>
      </p:sp>
      <p:graphicFrame>
        <p:nvGraphicFramePr>
          <p:cNvPr id="4" name="Shape 847"/>
          <p:cNvGraphicFramePr/>
          <p:nvPr>
            <p:extLst>
              <p:ext uri="{D42A27DB-BD31-4B8C-83A1-F6EECF244321}">
                <p14:modId xmlns:p14="http://schemas.microsoft.com/office/powerpoint/2010/main" val="3116059193"/>
              </p:ext>
            </p:extLst>
          </p:nvPr>
        </p:nvGraphicFramePr>
        <p:xfrm>
          <a:off x="2184599" y="2121096"/>
          <a:ext cx="4688600" cy="3311375"/>
        </p:xfrm>
        <a:graphic>
          <a:graphicData uri="http://schemas.openxmlformats.org/drawingml/2006/table">
            <a:tbl>
              <a:tblPr firstRow="1" bandRow="1">
                <a:noFill/>
              </a:tblPr>
              <a:tblGrid>
                <a:gridCol w="4688600"/>
              </a:tblGrid>
              <a:tr h="857925">
                <a:tc>
                  <a:txBody>
                    <a:bodyPr/>
                    <a:lstStyle/>
                    <a:p>
                      <a:pPr marL="0" marR="0" lvl="0" indent="0" algn="ctr" rtl="0">
                        <a:spcBef>
                          <a:spcPts val="0"/>
                        </a:spcBef>
                        <a:buSzPct val="25000"/>
                        <a:buNone/>
                      </a:pPr>
                      <a:r>
                        <a:rPr lang="ro-RO" sz="3400" b="1" u="none" strike="noStrike" cap="none" baseline="0" dirty="0" smtClean="0">
                          <a:solidFill>
                            <a:schemeClr val="bg1"/>
                          </a:solidFill>
                          <a:latin typeface="+mj-lt"/>
                          <a:ea typeface="Calibri"/>
                          <a:cs typeface="Arial" panose="020B0604020202020204" pitchFamily="34" charset="0"/>
                          <a:sym typeface="Calibri"/>
                        </a:rPr>
                        <a:t>Stilul</a:t>
                      </a:r>
                      <a:r>
                        <a:rPr lang="en-US" sz="3400" b="1" u="none" strike="noStrike" cap="none" baseline="0" dirty="0" smtClean="0">
                          <a:solidFill>
                            <a:schemeClr val="bg1"/>
                          </a:solidFill>
                          <a:latin typeface="+mj-lt"/>
                          <a:ea typeface="Calibri"/>
                          <a:cs typeface="Arial" panose="020B0604020202020204" pitchFamily="34" charset="0"/>
                          <a:sym typeface="Calibri"/>
                        </a:rPr>
                        <a:t> 2: </a:t>
                      </a:r>
                      <a:r>
                        <a:rPr lang="en-US" sz="3400" b="1" u="none" strike="noStrike" cap="none" baseline="0" dirty="0" err="1" smtClean="0">
                          <a:solidFill>
                            <a:schemeClr val="bg1"/>
                          </a:solidFill>
                          <a:latin typeface="+mj-lt"/>
                          <a:ea typeface="Calibri"/>
                          <a:cs typeface="Arial" panose="020B0604020202020204" pitchFamily="34" charset="0"/>
                          <a:sym typeface="Calibri"/>
                        </a:rPr>
                        <a:t>Proces</a:t>
                      </a:r>
                      <a:r>
                        <a:rPr lang="en-US" sz="3400" b="1" u="none" strike="noStrike" cap="none" baseline="0" dirty="0" smtClean="0">
                          <a:solidFill>
                            <a:schemeClr val="bg1"/>
                          </a:solidFill>
                          <a:latin typeface="+mj-lt"/>
                          <a:ea typeface="Calibri"/>
                          <a:cs typeface="Arial" panose="020B0604020202020204" pitchFamily="34" charset="0"/>
                          <a:sym typeface="Calibri"/>
                        </a:rPr>
                        <a:t> (PR)</a:t>
                      </a:r>
                      <a:endParaRPr lang="en-US" sz="3400" b="1" u="none" strike="noStrike" cap="none" baseline="0" dirty="0">
                        <a:solidFill>
                          <a:schemeClr val="bg1"/>
                        </a:solidFill>
                        <a:latin typeface="+mj-lt"/>
                        <a:ea typeface="Calibri"/>
                        <a:cs typeface="Arial" panose="020B0604020202020204" pitchFamily="34" charset="0"/>
                        <a:sym typeface="Calibri"/>
                      </a:endParaRPr>
                    </a:p>
                  </a:txBody>
                  <a:tcPr marL="68575" marR="68575" marT="34300" marB="34300" anchor="ctr">
                    <a:solidFill>
                      <a:srgbClr val="02266C"/>
                    </a:solidFill>
                  </a:tcPr>
                </a:tc>
              </a:tr>
              <a:tr h="2453450">
                <a:tc>
                  <a:txBody>
                    <a:bodyPr/>
                    <a:lstStyle/>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Strategii</a:t>
                      </a:r>
                      <a:endParaRPr lang="en-US" sz="34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Organizare</a:t>
                      </a:r>
                      <a:endParaRPr lang="en-US" sz="34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Fapte</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l" rtl="0">
                        <a:spcBef>
                          <a:spcPts val="0"/>
                        </a:spcBef>
                        <a:buNone/>
                      </a:pPr>
                      <a:endParaRPr sz="34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4.6</a:t>
            </a:r>
            <a:endParaRPr lang="en-US" sz="1900" b="1" dirty="0">
              <a:solidFill>
                <a:schemeClr val="bg1"/>
              </a:solidFill>
            </a:endParaRPr>
          </a:p>
        </p:txBody>
      </p:sp>
    </p:spTree>
    <p:extLst>
      <p:ext uri="{BB962C8B-B14F-4D97-AF65-F5344CB8AC3E}">
        <p14:creationId xmlns:p14="http://schemas.microsoft.com/office/powerpoint/2010/main" val="18113984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Stiluri de comunicare</a:t>
            </a:r>
            <a:endParaRPr lang="en-US" dirty="0"/>
          </a:p>
        </p:txBody>
      </p:sp>
      <p:graphicFrame>
        <p:nvGraphicFramePr>
          <p:cNvPr id="4" name="Shape 847"/>
          <p:cNvGraphicFramePr/>
          <p:nvPr>
            <p:extLst>
              <p:ext uri="{D42A27DB-BD31-4B8C-83A1-F6EECF244321}">
                <p14:modId xmlns:p14="http://schemas.microsoft.com/office/powerpoint/2010/main" val="1178511483"/>
              </p:ext>
            </p:extLst>
          </p:nvPr>
        </p:nvGraphicFramePr>
        <p:xfrm>
          <a:off x="2184599" y="2121096"/>
          <a:ext cx="4688600" cy="3311375"/>
        </p:xfrm>
        <a:graphic>
          <a:graphicData uri="http://schemas.openxmlformats.org/drawingml/2006/table">
            <a:tbl>
              <a:tblPr firstRow="1" bandRow="1">
                <a:noFill/>
              </a:tblPr>
              <a:tblGrid>
                <a:gridCol w="4688600"/>
              </a:tblGrid>
              <a:tr h="857925">
                <a:tc>
                  <a:txBody>
                    <a:bodyPr/>
                    <a:lstStyle/>
                    <a:p>
                      <a:pPr marL="0" marR="0" lvl="0" indent="0" algn="ctr" rtl="0">
                        <a:spcBef>
                          <a:spcPts val="0"/>
                        </a:spcBef>
                        <a:buSzPct val="25000"/>
                        <a:buNone/>
                      </a:pPr>
                      <a:r>
                        <a:rPr lang="en-US" sz="3400" b="1" u="none" strike="noStrike" cap="none" baseline="0" dirty="0" smtClean="0">
                          <a:solidFill>
                            <a:schemeClr val="bg1"/>
                          </a:solidFill>
                          <a:latin typeface="+mj-lt"/>
                          <a:ea typeface="Calibri"/>
                          <a:cs typeface="Arial" panose="020B0604020202020204" pitchFamily="34" charset="0"/>
                          <a:sym typeface="Calibri"/>
                        </a:rPr>
                        <a:t>St</a:t>
                      </a:r>
                      <a:r>
                        <a:rPr lang="ro-RO" sz="3400" b="1" u="none" strike="noStrike" cap="none" baseline="0" dirty="0" err="1" smtClean="0">
                          <a:solidFill>
                            <a:schemeClr val="bg1"/>
                          </a:solidFill>
                          <a:latin typeface="+mj-lt"/>
                          <a:ea typeface="Calibri"/>
                          <a:cs typeface="Arial" panose="020B0604020202020204" pitchFamily="34" charset="0"/>
                          <a:sym typeface="Calibri"/>
                        </a:rPr>
                        <a:t>ilul</a:t>
                      </a:r>
                      <a:r>
                        <a:rPr lang="en-US" sz="3400" b="1" u="none" strike="noStrike" cap="none" baseline="0" dirty="0" smtClean="0">
                          <a:solidFill>
                            <a:schemeClr val="bg1"/>
                          </a:solidFill>
                          <a:latin typeface="+mj-lt"/>
                          <a:ea typeface="Calibri"/>
                          <a:cs typeface="Arial" panose="020B0604020202020204" pitchFamily="34" charset="0"/>
                          <a:sym typeface="Calibri"/>
                        </a:rPr>
                        <a:t> 3: </a:t>
                      </a:r>
                      <a:r>
                        <a:rPr lang="ro-RO" sz="3400" b="1" u="none" strike="noStrike" cap="none" baseline="0" dirty="0" smtClean="0">
                          <a:solidFill>
                            <a:schemeClr val="bg1"/>
                          </a:solidFill>
                          <a:latin typeface="+mj-lt"/>
                          <a:ea typeface="Calibri"/>
                          <a:cs typeface="Arial" panose="020B0604020202020204" pitchFamily="34" charset="0"/>
                          <a:sym typeface="Calibri"/>
                        </a:rPr>
                        <a:t>Oameni </a:t>
                      </a:r>
                      <a:r>
                        <a:rPr lang="en-US" sz="3400" b="1" u="none" strike="noStrike" cap="none" baseline="0" dirty="0" smtClean="0">
                          <a:solidFill>
                            <a:schemeClr val="bg1"/>
                          </a:solidFill>
                          <a:latin typeface="+mj-lt"/>
                          <a:ea typeface="Calibri"/>
                          <a:cs typeface="Arial" panose="020B0604020202020204" pitchFamily="34" charset="0"/>
                          <a:sym typeface="Calibri"/>
                        </a:rPr>
                        <a:t>(PE)</a:t>
                      </a:r>
                      <a:endParaRPr lang="en-US" sz="3400" b="1" u="none" strike="noStrike" cap="none" baseline="0" dirty="0">
                        <a:solidFill>
                          <a:schemeClr val="bg1"/>
                        </a:solidFill>
                        <a:latin typeface="+mj-lt"/>
                        <a:ea typeface="Calibri"/>
                        <a:cs typeface="Arial" panose="020B0604020202020204" pitchFamily="34" charset="0"/>
                        <a:sym typeface="Calibri"/>
                      </a:endParaRPr>
                    </a:p>
                  </a:txBody>
                  <a:tcPr marL="68575" marR="68575" marT="34300" marB="34300" anchor="ctr">
                    <a:solidFill>
                      <a:srgbClr val="02266C"/>
                    </a:solidFill>
                  </a:tcPr>
                </a:tc>
              </a:tr>
              <a:tr h="2453450">
                <a:tc>
                  <a:txBody>
                    <a:bodyPr/>
                    <a:lstStyle/>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Comunicare</a:t>
                      </a:r>
                      <a:endParaRPr lang="en-US" sz="34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Relații</a:t>
                      </a:r>
                      <a:endParaRPr lang="en-US" sz="34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400" u="none" strike="noStrike" cap="none" baseline="0" dirty="0" smtClean="0">
                          <a:solidFill>
                            <a:schemeClr val="dk1"/>
                          </a:solidFill>
                          <a:latin typeface="+mj-lt"/>
                          <a:ea typeface="Calibri"/>
                          <a:cs typeface="Arial" panose="020B0604020202020204" pitchFamily="34" charset="0"/>
                          <a:sym typeface="Calibri"/>
                        </a:rPr>
                        <a:t>Lucru în echipă </a:t>
                      </a:r>
                      <a:endParaRPr lang="en-US" sz="3400" u="none" strike="noStrike" cap="none" baseline="0" dirty="0">
                        <a:solidFill>
                          <a:schemeClr val="dk1"/>
                        </a:solidFill>
                        <a:latin typeface="+mj-lt"/>
                        <a:ea typeface="Calibri"/>
                        <a:cs typeface="Arial" panose="020B0604020202020204" pitchFamily="34" charset="0"/>
                        <a:sym typeface="Calibri"/>
                      </a:endParaRPr>
                    </a:p>
                    <a:p>
                      <a:pPr marL="0" marR="0" lvl="0" indent="0" algn="l" rtl="0">
                        <a:spcBef>
                          <a:spcPts val="0"/>
                        </a:spcBef>
                        <a:buNone/>
                      </a:pPr>
                      <a:endParaRPr sz="34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4.7</a:t>
            </a:r>
            <a:endParaRPr lang="en-US" sz="1900" b="1" dirty="0">
              <a:solidFill>
                <a:schemeClr val="bg1"/>
              </a:solidFill>
            </a:endParaRPr>
          </a:p>
        </p:txBody>
      </p:sp>
    </p:spTree>
    <p:extLst>
      <p:ext uri="{BB962C8B-B14F-4D97-AF65-F5344CB8AC3E}">
        <p14:creationId xmlns:p14="http://schemas.microsoft.com/office/powerpoint/2010/main" val="7159483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Stiluri de comunicare</a:t>
            </a:r>
            <a:endParaRPr lang="en-US" dirty="0"/>
          </a:p>
        </p:txBody>
      </p:sp>
      <p:graphicFrame>
        <p:nvGraphicFramePr>
          <p:cNvPr id="4" name="Shape 847"/>
          <p:cNvGraphicFramePr/>
          <p:nvPr>
            <p:extLst>
              <p:ext uri="{D42A27DB-BD31-4B8C-83A1-F6EECF244321}">
                <p14:modId xmlns:p14="http://schemas.microsoft.com/office/powerpoint/2010/main" val="1520315021"/>
              </p:ext>
            </p:extLst>
          </p:nvPr>
        </p:nvGraphicFramePr>
        <p:xfrm>
          <a:off x="2184599" y="2121096"/>
          <a:ext cx="4688600" cy="3311375"/>
        </p:xfrm>
        <a:graphic>
          <a:graphicData uri="http://schemas.openxmlformats.org/drawingml/2006/table">
            <a:tbl>
              <a:tblPr firstRow="1" bandRow="1">
                <a:noFill/>
              </a:tblPr>
              <a:tblGrid>
                <a:gridCol w="4688600"/>
              </a:tblGrid>
              <a:tr h="857925">
                <a:tc>
                  <a:txBody>
                    <a:bodyPr/>
                    <a:lstStyle/>
                    <a:p>
                      <a:pPr marL="0" marR="0" lvl="0" indent="0" algn="ctr" rtl="0">
                        <a:spcBef>
                          <a:spcPts val="0"/>
                        </a:spcBef>
                        <a:buSzPct val="25000"/>
                        <a:buNone/>
                      </a:pPr>
                      <a:r>
                        <a:rPr lang="ro-RO" sz="3500" b="1" u="none" strike="noStrike" cap="none" baseline="0" dirty="0" smtClean="0">
                          <a:solidFill>
                            <a:schemeClr val="bg1"/>
                          </a:solidFill>
                          <a:latin typeface="+mj-lt"/>
                          <a:ea typeface="Calibri"/>
                          <a:cs typeface="Arial" panose="020B0604020202020204" pitchFamily="34" charset="0"/>
                          <a:sym typeface="Calibri"/>
                        </a:rPr>
                        <a:t>Stilul</a:t>
                      </a:r>
                      <a:r>
                        <a:rPr lang="en-US" sz="3500" b="1" u="none" strike="noStrike" cap="none" baseline="0" dirty="0" smtClean="0">
                          <a:solidFill>
                            <a:schemeClr val="bg1"/>
                          </a:solidFill>
                          <a:latin typeface="+mj-lt"/>
                          <a:ea typeface="Calibri"/>
                          <a:cs typeface="Arial" panose="020B0604020202020204" pitchFamily="34" charset="0"/>
                          <a:sym typeface="Calibri"/>
                        </a:rPr>
                        <a:t> 4: </a:t>
                      </a:r>
                      <a:r>
                        <a:rPr lang="ro-RO" sz="3500" b="1" u="none" strike="noStrike" cap="none" baseline="0" dirty="0" smtClean="0">
                          <a:solidFill>
                            <a:schemeClr val="bg1"/>
                          </a:solidFill>
                          <a:latin typeface="+mj-lt"/>
                          <a:ea typeface="Calibri"/>
                          <a:cs typeface="Arial" panose="020B0604020202020204" pitchFamily="34" charset="0"/>
                          <a:sym typeface="Calibri"/>
                        </a:rPr>
                        <a:t>Idee </a:t>
                      </a:r>
                      <a:r>
                        <a:rPr lang="en-US" sz="3500" b="1" u="none" strike="noStrike" cap="none" baseline="0" dirty="0" smtClean="0">
                          <a:solidFill>
                            <a:schemeClr val="bg1"/>
                          </a:solidFill>
                          <a:latin typeface="+mj-lt"/>
                          <a:ea typeface="Calibri"/>
                          <a:cs typeface="Arial" panose="020B0604020202020204" pitchFamily="34" charset="0"/>
                          <a:sym typeface="Calibri"/>
                        </a:rPr>
                        <a:t>(I)</a:t>
                      </a:r>
                      <a:endParaRPr lang="en-US" sz="3500" b="1" u="none" strike="noStrike" cap="none" baseline="0" dirty="0">
                        <a:solidFill>
                          <a:schemeClr val="bg1"/>
                        </a:solidFill>
                        <a:latin typeface="+mj-lt"/>
                        <a:ea typeface="Calibri"/>
                        <a:cs typeface="Arial" panose="020B0604020202020204" pitchFamily="34" charset="0"/>
                        <a:sym typeface="Calibri"/>
                      </a:endParaRPr>
                    </a:p>
                  </a:txBody>
                  <a:tcPr marL="68575" marR="68575" marT="34300" marB="34300" anchor="ctr">
                    <a:solidFill>
                      <a:srgbClr val="02266C"/>
                    </a:solidFill>
                  </a:tcPr>
                </a:tc>
              </a:tr>
              <a:tr h="2453450">
                <a:tc>
                  <a:txBody>
                    <a:bodyPr/>
                    <a:lstStyle/>
                    <a:p>
                      <a:pPr marL="0" marR="0" lvl="0" indent="0" algn="ctr" rtl="0">
                        <a:spcBef>
                          <a:spcPts val="0"/>
                        </a:spcBef>
                        <a:buSzPct val="25000"/>
                        <a:buNone/>
                      </a:pPr>
                      <a:r>
                        <a:rPr lang="ro-RO" sz="3500" u="none" strike="noStrike" cap="none" baseline="0" dirty="0" smtClean="0">
                          <a:solidFill>
                            <a:schemeClr val="dk1"/>
                          </a:solidFill>
                          <a:latin typeface="+mj-lt"/>
                          <a:ea typeface="Calibri"/>
                          <a:cs typeface="Arial" panose="020B0604020202020204" pitchFamily="34" charset="0"/>
                          <a:sym typeface="Calibri"/>
                        </a:rPr>
                        <a:t>Concepte</a:t>
                      </a:r>
                      <a:endParaRPr lang="en-US" sz="35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500" u="none" strike="noStrike" cap="none" baseline="0" dirty="0" smtClean="0">
                          <a:solidFill>
                            <a:schemeClr val="dk1"/>
                          </a:solidFill>
                          <a:latin typeface="+mj-lt"/>
                          <a:ea typeface="Calibri"/>
                          <a:cs typeface="Arial" panose="020B0604020202020204" pitchFamily="34" charset="0"/>
                          <a:sym typeface="Calibri"/>
                        </a:rPr>
                        <a:t>Teorii</a:t>
                      </a:r>
                      <a:endParaRPr lang="en-US" sz="3500" u="none" strike="noStrike" cap="none" baseline="0" dirty="0" smtClean="0">
                        <a:solidFill>
                          <a:schemeClr val="dk1"/>
                        </a:solidFill>
                        <a:latin typeface="+mj-lt"/>
                        <a:ea typeface="Calibri"/>
                        <a:cs typeface="Arial" panose="020B0604020202020204" pitchFamily="34" charset="0"/>
                        <a:sym typeface="Calibri"/>
                      </a:endParaRPr>
                    </a:p>
                    <a:p>
                      <a:pPr marL="0" marR="0" lvl="0" indent="0" algn="ctr" rtl="0">
                        <a:spcBef>
                          <a:spcPts val="0"/>
                        </a:spcBef>
                        <a:buSzPct val="25000"/>
                        <a:buNone/>
                      </a:pPr>
                      <a:r>
                        <a:rPr lang="ro-RO" sz="3500" u="none" strike="noStrike" cap="none" baseline="0" dirty="0" smtClean="0">
                          <a:solidFill>
                            <a:schemeClr val="dk1"/>
                          </a:solidFill>
                          <a:latin typeface="+mj-lt"/>
                          <a:ea typeface="Calibri"/>
                          <a:cs typeface="Arial" panose="020B0604020202020204" pitchFamily="34" charset="0"/>
                          <a:sym typeface="Calibri"/>
                        </a:rPr>
                        <a:t>Inovație</a:t>
                      </a:r>
                      <a:endParaRPr lang="en-US" sz="3500" u="none" strike="noStrike" cap="none" baseline="0" dirty="0">
                        <a:solidFill>
                          <a:schemeClr val="dk1"/>
                        </a:solidFill>
                        <a:latin typeface="+mj-lt"/>
                        <a:ea typeface="Calibri"/>
                        <a:cs typeface="Arial" panose="020B0604020202020204" pitchFamily="34" charset="0"/>
                        <a:sym typeface="Calibri"/>
                      </a:endParaRPr>
                    </a:p>
                    <a:p>
                      <a:pPr marL="0" marR="0" lvl="0" indent="0" algn="l" rtl="0">
                        <a:spcBef>
                          <a:spcPts val="0"/>
                        </a:spcBef>
                        <a:buNone/>
                      </a:pPr>
                      <a:endParaRPr sz="35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4.8</a:t>
            </a:r>
            <a:endParaRPr lang="en-US" sz="1900" b="1" dirty="0">
              <a:solidFill>
                <a:schemeClr val="bg1"/>
              </a:solidFill>
            </a:endParaRPr>
          </a:p>
        </p:txBody>
      </p:sp>
    </p:spTree>
    <p:extLst>
      <p:ext uri="{BB962C8B-B14F-4D97-AF65-F5344CB8AC3E}">
        <p14:creationId xmlns:p14="http://schemas.microsoft.com/office/powerpoint/2010/main" val="42706046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dirty="0" smtClean="0"/>
              <a:t>Aplicarea stilurilor de comunicare</a:t>
            </a:r>
            <a:endParaRPr lang="en-US" dirty="0"/>
          </a:p>
        </p:txBody>
      </p:sp>
      <p:sp>
        <p:nvSpPr>
          <p:cNvPr id="3" name="Content Placeholder 2"/>
          <p:cNvSpPr>
            <a:spLocks noGrp="1"/>
          </p:cNvSpPr>
          <p:nvPr>
            <p:ph idx="1"/>
          </p:nvPr>
        </p:nvSpPr>
        <p:spPr/>
        <p:txBody>
          <a:bodyPr/>
          <a:lstStyle/>
          <a:p>
            <a:r>
              <a:rPr lang="ro-RO" dirty="0" smtClean="0"/>
              <a:t>Acum știți că există 4 stiluri de comunicare</a:t>
            </a:r>
            <a:r>
              <a:rPr lang="en-US" dirty="0" smtClean="0"/>
              <a:t>.</a:t>
            </a:r>
            <a:endParaRPr lang="en-US" dirty="0"/>
          </a:p>
          <a:p>
            <a:r>
              <a:rPr lang="ro-RO" dirty="0" smtClean="0"/>
              <a:t>Nu puteți schimba stilurile altor oameni</a:t>
            </a:r>
            <a:r>
              <a:rPr lang="en-US" dirty="0" smtClean="0"/>
              <a:t>.</a:t>
            </a:r>
            <a:endParaRPr lang="en-US" dirty="0"/>
          </a:p>
          <a:p>
            <a:r>
              <a:rPr lang="ro-RO" dirty="0" smtClean="0"/>
              <a:t>Ci trebuie să schimbați stilul vostru de comunicare astfel ca să puteți lucra cu ceilalți. </a:t>
            </a:r>
            <a:endParaRPr lang="en-US" dirty="0"/>
          </a:p>
          <a:p>
            <a:endParaRPr lang="en-US" dirty="0"/>
          </a:p>
        </p:txBody>
      </p:sp>
      <p:pic>
        <p:nvPicPr>
          <p:cNvPr id="4" name="Picture 3" descr="Untitled design (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62" y="4957732"/>
            <a:ext cx="1447528" cy="1447528"/>
          </a:xfrm>
          <a:prstGeom prst="rect">
            <a:avLst/>
          </a:prstGeom>
        </p:spPr>
      </p:pic>
      <p:pic>
        <p:nvPicPr>
          <p:cNvPr id="5" name="Picture 4" descr="Untitled design.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87957" y="4352540"/>
            <a:ext cx="1070537" cy="913447"/>
          </a:xfrm>
          <a:prstGeom prst="rect">
            <a:avLst/>
          </a:prstGeom>
        </p:spPr>
      </p:pic>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4.9</a:t>
            </a:r>
            <a:endParaRPr lang="en-US" sz="1900" b="1" dirty="0">
              <a:solidFill>
                <a:schemeClr val="bg1"/>
              </a:solidFill>
            </a:endParaRPr>
          </a:p>
        </p:txBody>
      </p:sp>
    </p:spTree>
    <p:extLst>
      <p:ext uri="{BB962C8B-B14F-4D97-AF65-F5344CB8AC3E}">
        <p14:creationId xmlns:p14="http://schemas.microsoft.com/office/powerpoint/2010/main" val="7437137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8" y="879880"/>
            <a:ext cx="7489521" cy="757676"/>
          </a:xfrm>
        </p:spPr>
        <p:txBody>
          <a:bodyPr>
            <a:normAutofit/>
          </a:bodyPr>
          <a:lstStyle/>
          <a:p>
            <a:r>
              <a:rPr lang="ro-RO" dirty="0" smtClean="0"/>
              <a:t>Autoevaluarea stilului de comunicare</a:t>
            </a:r>
            <a:endParaRPr lang="en-US" dirty="0"/>
          </a:p>
        </p:txBody>
      </p:sp>
      <p:sp>
        <p:nvSpPr>
          <p:cNvPr id="3" name="Content Placeholder 2"/>
          <p:cNvSpPr>
            <a:spLocks noGrp="1"/>
          </p:cNvSpPr>
          <p:nvPr>
            <p:ph idx="1"/>
          </p:nvPr>
        </p:nvSpPr>
        <p:spPr>
          <a:xfrm>
            <a:off x="457200" y="1786024"/>
            <a:ext cx="8229600" cy="4603890"/>
          </a:xfrm>
        </p:spPr>
        <p:txBody>
          <a:bodyPr>
            <a:normAutofit fontScale="62500" lnSpcReduction="20000"/>
          </a:bodyPr>
          <a:lstStyle/>
          <a:p>
            <a:r>
              <a:rPr lang="ro-RO" sz="3200" dirty="0" smtClean="0"/>
              <a:t>Țineți minte că nu există răspunsuri corecte sau greșite</a:t>
            </a:r>
            <a:r>
              <a:rPr lang="en-US" sz="3200" dirty="0" smtClean="0"/>
              <a:t>.</a:t>
            </a:r>
            <a:endParaRPr lang="en-US" sz="3200" dirty="0"/>
          </a:p>
          <a:p>
            <a:r>
              <a:rPr lang="ro-RO" sz="3200" dirty="0" smtClean="0"/>
              <a:t>Ambele opțiuni pot părea corecte pentru dvs. Alegeți opțiunea care vi se potrivește cel mai bine</a:t>
            </a:r>
            <a:r>
              <a:rPr lang="en-US" sz="3200" dirty="0" smtClean="0"/>
              <a:t>.</a:t>
            </a:r>
            <a:endParaRPr lang="en-US" sz="3200" dirty="0"/>
          </a:p>
          <a:p>
            <a:r>
              <a:rPr lang="ro-RO" sz="3200" dirty="0" smtClean="0"/>
              <a:t>Unii termeni v-ar putea fi necunoscuți. Cereți explicații dacă aveți nevoie. </a:t>
            </a:r>
          </a:p>
          <a:p>
            <a:r>
              <a:rPr lang="ro-RO" sz="3200" b="1" dirty="0" smtClean="0"/>
              <a:t>Gândiți-vă la dvs. și comportamentul dvs. la locul de muncă</a:t>
            </a:r>
            <a:r>
              <a:rPr lang="en-US" sz="3200" b="1" dirty="0" smtClean="0"/>
              <a:t>.</a:t>
            </a:r>
            <a:endParaRPr lang="en-US" sz="3200" b="1" dirty="0"/>
          </a:p>
          <a:p>
            <a:endParaRPr lang="en-US" sz="3200" dirty="0"/>
          </a:p>
          <a:p>
            <a:pPr marL="203200" indent="0">
              <a:buNone/>
            </a:pPr>
            <a:r>
              <a:rPr lang="ro-RO" sz="3200" dirty="0" smtClean="0"/>
              <a:t>Citiți fiecare pereche de atribute din Fișa 4.1 și alegeți-l pe cel care vă caracterizează cel mai bine. Nu există răspunsuri greșite. De exemplu: 1 și 2 formează o pereche, veți </a:t>
            </a:r>
            <a:r>
              <a:rPr lang="ro-RO" sz="3200" b="1" dirty="0" smtClean="0"/>
              <a:t>încercui</a:t>
            </a:r>
            <a:r>
              <a:rPr lang="ro-RO" sz="3200" dirty="0" smtClean="0"/>
              <a:t> fie cifra 1, fie cifra 2</a:t>
            </a:r>
            <a:r>
              <a:rPr lang="en-US" sz="3200" dirty="0" smtClean="0"/>
              <a:t>.</a:t>
            </a:r>
            <a:endParaRPr lang="en-US" sz="3200" dirty="0"/>
          </a:p>
          <a:p>
            <a:pPr marL="203200" indent="0">
              <a:buNone/>
            </a:pPr>
            <a:endParaRPr lang="en-US" sz="3200" b="1" dirty="0"/>
          </a:p>
          <a:p>
            <a:pPr marL="203200" indent="0">
              <a:buNone/>
            </a:pPr>
            <a:r>
              <a:rPr lang="en-US" sz="3200" b="1" dirty="0"/>
              <a:t> 	1. </a:t>
            </a:r>
            <a:r>
              <a:rPr lang="ro-RO" sz="3200" b="1" dirty="0" smtClean="0"/>
              <a:t>Îmi place să acționez</a:t>
            </a:r>
            <a:r>
              <a:rPr lang="en-US" sz="3200" b="1" dirty="0" smtClean="0"/>
              <a:t>.</a:t>
            </a:r>
            <a:endParaRPr lang="en-US" sz="3200" b="1" dirty="0"/>
          </a:p>
          <a:p>
            <a:pPr marL="203200" indent="0">
              <a:buNone/>
            </a:pPr>
            <a:endParaRPr lang="en-US" sz="800" b="1" dirty="0"/>
          </a:p>
          <a:p>
            <a:pPr marL="203200" indent="0">
              <a:buNone/>
            </a:pPr>
            <a:r>
              <a:rPr lang="en-US" sz="3200" b="1" dirty="0"/>
              <a:t>          	           </a:t>
            </a:r>
            <a:r>
              <a:rPr lang="ro-RO" sz="3200" b="1" dirty="0" smtClean="0">
                <a:solidFill>
                  <a:srgbClr val="0083BF"/>
                </a:solidFill>
              </a:rPr>
              <a:t>SAU</a:t>
            </a:r>
            <a:endParaRPr lang="en-US" sz="3200" b="1" dirty="0">
              <a:solidFill>
                <a:srgbClr val="0083BF"/>
              </a:solidFill>
            </a:endParaRPr>
          </a:p>
          <a:p>
            <a:pPr marL="203200" indent="0">
              <a:buNone/>
            </a:pPr>
            <a:endParaRPr lang="en-US" sz="800" b="1" dirty="0"/>
          </a:p>
          <a:p>
            <a:pPr marL="203200" indent="0">
              <a:buNone/>
            </a:pPr>
            <a:r>
              <a:rPr lang="en-US" sz="3200" b="1" dirty="0"/>
              <a:t>	2. </a:t>
            </a:r>
            <a:r>
              <a:rPr lang="ro-RO" sz="3200" b="1" dirty="0" smtClean="0"/>
              <a:t>Rezolv problemele pas cu pas. </a:t>
            </a:r>
            <a:endParaRPr lang="en-US" sz="3200" b="1" dirty="0"/>
          </a:p>
          <a:p>
            <a:pPr marL="203200" indent="0">
              <a:buNone/>
            </a:pPr>
            <a:endParaRPr lang="en-US" sz="2800" b="1" dirty="0"/>
          </a:p>
          <a:p>
            <a:pPr marL="0" indent="0">
              <a:buNone/>
            </a:pP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4.10</a:t>
            </a:r>
            <a:endParaRPr lang="en-US" sz="1900" b="1" dirty="0">
              <a:solidFill>
                <a:schemeClr val="bg1"/>
              </a:solidFill>
            </a:endParaRPr>
          </a:p>
        </p:txBody>
      </p:sp>
    </p:spTree>
    <p:extLst>
      <p:ext uri="{BB962C8B-B14F-4D97-AF65-F5344CB8AC3E}">
        <p14:creationId xmlns:p14="http://schemas.microsoft.com/office/powerpoint/2010/main" val="29551941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dirty="0" smtClean="0"/>
              <a:t>Scorurile de evaluare a comunicării</a:t>
            </a:r>
            <a:endParaRPr lang="en-US" dirty="0"/>
          </a:p>
        </p:txBody>
      </p:sp>
      <p:sp>
        <p:nvSpPr>
          <p:cNvPr id="3" name="Content Placeholder 2"/>
          <p:cNvSpPr>
            <a:spLocks noGrp="1"/>
          </p:cNvSpPr>
          <p:nvPr>
            <p:ph idx="1"/>
          </p:nvPr>
        </p:nvSpPr>
        <p:spPr>
          <a:xfrm>
            <a:off x="449992" y="1786024"/>
            <a:ext cx="3817208" cy="4340139"/>
          </a:xfrm>
        </p:spPr>
        <p:txBody>
          <a:bodyPr>
            <a:normAutofit fontScale="70000" lnSpcReduction="20000"/>
          </a:bodyPr>
          <a:lstStyle/>
          <a:p>
            <a:r>
              <a:rPr lang="ro-RO" sz="3200" dirty="0" smtClean="0"/>
              <a:t>Încercuiți pe fișa cu scoruri itemii pe care i-ați selectat și calculați totalurile pentru fiecare stil.  </a:t>
            </a:r>
          </a:p>
          <a:p>
            <a:pPr marL="0" indent="0">
              <a:buNone/>
            </a:pPr>
            <a:endParaRPr lang="en-US" sz="3200" dirty="0"/>
          </a:p>
          <a:p>
            <a:r>
              <a:rPr lang="ro-RO" sz="3200" dirty="0" smtClean="0"/>
              <a:t>Numărul maximal de puncte pentru fiecare stil este 20</a:t>
            </a:r>
            <a:r>
              <a:rPr lang="en-US" sz="3200" dirty="0" smtClean="0"/>
              <a:t>. </a:t>
            </a:r>
            <a:endParaRPr lang="en-US" sz="3200" dirty="0"/>
          </a:p>
          <a:p>
            <a:endParaRPr lang="en-US" sz="3200" dirty="0"/>
          </a:p>
          <a:p>
            <a:r>
              <a:rPr lang="ro-RO" sz="3200" b="1" dirty="0" smtClean="0"/>
              <a:t>Totalul vostru pentru toate cele 4 stiluri trebuie să fie egal cu 40</a:t>
            </a:r>
            <a:r>
              <a:rPr lang="en-US" sz="3200" b="1" dirty="0" smtClean="0"/>
              <a:t>.</a:t>
            </a:r>
            <a:endParaRPr lang="en-US" sz="3200" b="1" dirty="0"/>
          </a:p>
          <a:p>
            <a:endParaRPr lang="en-US" sz="3200" dirty="0"/>
          </a:p>
          <a:p>
            <a:endParaRPr lang="en-US" sz="3200" dirty="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473660" y="1786024"/>
            <a:ext cx="4670340" cy="3592285"/>
          </a:xfrm>
          <a:prstGeom prst="rect">
            <a:avLst/>
          </a:prstGeom>
        </p:spPr>
      </p:pic>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4.11</a:t>
            </a:r>
            <a:endParaRPr lang="en-US" sz="1900" b="1" dirty="0">
              <a:solidFill>
                <a:schemeClr val="bg1"/>
              </a:solidFill>
            </a:endParaRPr>
          </a:p>
        </p:txBody>
      </p:sp>
    </p:spTree>
    <p:extLst>
      <p:ext uri="{BB962C8B-B14F-4D97-AF65-F5344CB8AC3E}">
        <p14:creationId xmlns:p14="http://schemas.microsoft.com/office/powerpoint/2010/main" val="358134508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Acțiune </a:t>
            </a:r>
            <a:r>
              <a:rPr lang="en-US" dirty="0" smtClean="0"/>
              <a:t>(A)</a:t>
            </a:r>
            <a:endParaRPr lang="en-US" dirty="0"/>
          </a:p>
        </p:txBody>
      </p:sp>
      <p:graphicFrame>
        <p:nvGraphicFramePr>
          <p:cNvPr id="4" name="Shape 871"/>
          <p:cNvGraphicFramePr/>
          <p:nvPr>
            <p:extLst>
              <p:ext uri="{D42A27DB-BD31-4B8C-83A1-F6EECF244321}">
                <p14:modId xmlns:p14="http://schemas.microsoft.com/office/powerpoint/2010/main" val="682598282"/>
              </p:ext>
            </p:extLst>
          </p:nvPr>
        </p:nvGraphicFramePr>
        <p:xfrm>
          <a:off x="1435800" y="2042887"/>
          <a:ext cx="6300317" cy="2788373"/>
        </p:xfrm>
        <a:graphic>
          <a:graphicData uri="http://schemas.openxmlformats.org/drawingml/2006/table">
            <a:tbl>
              <a:tblPr firstRow="1" bandRow="1">
                <a:noFill/>
              </a:tblPr>
              <a:tblGrid>
                <a:gridCol w="2998971"/>
                <a:gridCol w="3301346"/>
              </a:tblGrid>
              <a:tr h="613230">
                <a:tc gridSpan="2">
                  <a:txBody>
                    <a:bodyPr/>
                    <a:lstStyle/>
                    <a:p>
                      <a:pPr marL="0" marR="0" lvl="0" indent="0" algn="l"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CONȚINUT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vorbesc despre</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c hMerge="1">
                  <a:txBody>
                    <a:bodyPr/>
                    <a:lstStyle/>
                    <a:p>
                      <a:endParaRPr lang="en-US"/>
                    </a:p>
                  </a:txBody>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REZULTATE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RESPONSABILITATE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EFICIENȚĂ</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PROVOCĂRI</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DECIZII</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SCHIMBARE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4.12</a:t>
            </a:r>
            <a:endParaRPr lang="en-US" sz="1900" b="1" dirty="0">
              <a:solidFill>
                <a:schemeClr val="bg1"/>
              </a:solidFill>
            </a:endParaRPr>
          </a:p>
        </p:txBody>
      </p:sp>
    </p:spTree>
    <p:extLst>
      <p:ext uri="{BB962C8B-B14F-4D97-AF65-F5344CB8AC3E}">
        <p14:creationId xmlns:p14="http://schemas.microsoft.com/office/powerpoint/2010/main" val="334726794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Acțiune </a:t>
            </a:r>
            <a:r>
              <a:rPr lang="en-US" dirty="0" smtClean="0"/>
              <a:t>(A)</a:t>
            </a:r>
            <a:endParaRPr lang="en-US" dirty="0"/>
          </a:p>
        </p:txBody>
      </p:sp>
      <p:graphicFrame>
        <p:nvGraphicFramePr>
          <p:cNvPr id="5" name="Shape 877"/>
          <p:cNvGraphicFramePr/>
          <p:nvPr>
            <p:extLst>
              <p:ext uri="{D42A27DB-BD31-4B8C-83A1-F6EECF244321}">
                <p14:modId xmlns:p14="http://schemas.microsoft.com/office/powerpoint/2010/main" val="3539127105"/>
              </p:ext>
            </p:extLst>
          </p:nvPr>
        </p:nvGraphicFramePr>
        <p:xfrm>
          <a:off x="1638997" y="1868714"/>
          <a:ext cx="6140660" cy="3655120"/>
        </p:xfrm>
        <a:graphic>
          <a:graphicData uri="http://schemas.openxmlformats.org/drawingml/2006/table">
            <a:tbl>
              <a:tblPr firstRow="1" bandRow="1">
                <a:noFill/>
              </a:tblPr>
              <a:tblGrid>
                <a:gridCol w="6140660"/>
              </a:tblGrid>
              <a:tr h="598714">
                <a:tc>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PROCES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sunt.</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PRAGMATICE </a:t>
                      </a:r>
                      <a:r>
                        <a:rPr lang="en-US" sz="2400" u="none" strike="noStrike" cap="none" baseline="0" dirty="0" smtClean="0">
                          <a:latin typeface="+mj-lt"/>
                          <a:cs typeface="Arial" panose="020B0604020202020204" pitchFamily="34" charset="0"/>
                        </a:rPr>
                        <a:t>(</a:t>
                      </a:r>
                      <a:r>
                        <a:rPr lang="ro-RO" sz="2400" u="none" strike="noStrike" cap="none" baseline="0" dirty="0" smtClean="0">
                          <a:latin typeface="+mj-lt"/>
                          <a:cs typeface="Arial" panose="020B0604020202020204" pitchFamily="34" charset="0"/>
                        </a:rPr>
                        <a:t>CU PICIOARELE PE PĂMÂNT</a:t>
                      </a:r>
                      <a:r>
                        <a:rPr lang="en-US" sz="2400" u="none" strike="noStrike" cap="none" baseline="0" dirty="0" smtClean="0">
                          <a:latin typeface="+mj-lt"/>
                          <a:cs typeface="Arial" panose="020B0604020202020204" pitchFamily="34" charset="0"/>
                        </a:rPr>
                        <a:t>)</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en-US" sz="2400" u="none" strike="noStrike" cap="none" baseline="0" dirty="0" smtClean="0">
                          <a:latin typeface="+mj-lt"/>
                          <a:cs typeface="Arial" panose="020B0604020202020204" pitchFamily="34" charset="0"/>
                        </a:rPr>
                        <a:t>DIRECT</a:t>
                      </a:r>
                      <a:r>
                        <a:rPr lang="ro-RO" sz="2400" u="none" strike="noStrike" cap="none" baseline="0" dirty="0" smtClean="0">
                          <a:latin typeface="+mj-lt"/>
                          <a:cs typeface="Arial" panose="020B0604020202020204" pitchFamily="34" charset="0"/>
                        </a:rPr>
                        <a:t>E</a:t>
                      </a:r>
                      <a:r>
                        <a:rPr lang="en-US" sz="2400" u="none" strike="noStrike" cap="none" baseline="0" dirty="0" smtClean="0">
                          <a:latin typeface="+mj-lt"/>
                          <a:cs typeface="Arial" panose="020B0604020202020204" pitchFamily="34" charset="0"/>
                        </a:rPr>
                        <a:t> (</a:t>
                      </a:r>
                      <a:r>
                        <a:rPr lang="ro-RO" sz="2400" u="none" strike="noStrike" cap="none" baseline="0" dirty="0" smtClean="0">
                          <a:latin typeface="+mj-lt"/>
                          <a:cs typeface="Arial" panose="020B0604020202020204" pitchFamily="34" charset="0"/>
                        </a:rPr>
                        <a:t>LA TEMĂ</a:t>
                      </a:r>
                      <a:r>
                        <a:rPr lang="en-US" sz="2400" u="none" strike="noStrike" cap="none" baseline="0" dirty="0" smtClean="0">
                          <a:latin typeface="+mj-lt"/>
                          <a:cs typeface="Arial" panose="020B0604020202020204" pitchFamily="34" charset="0"/>
                        </a:rPr>
                        <a:t>)</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NERĂBDĂTOARE</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HOTĂRÂTE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RAPIDE </a:t>
                      </a:r>
                      <a:r>
                        <a:rPr lang="en-US" sz="2400" u="none" strike="noStrike" cap="none" baseline="0" dirty="0" smtClean="0">
                          <a:latin typeface="+mj-lt"/>
                          <a:cs typeface="Arial" panose="020B0604020202020204" pitchFamily="34" charset="0"/>
                        </a:rPr>
                        <a:t>(</a:t>
                      </a:r>
                      <a:r>
                        <a:rPr lang="ro-RO" sz="2400" u="none" strike="noStrike" cap="none" baseline="0" dirty="0" smtClean="0">
                          <a:latin typeface="+mj-lt"/>
                          <a:cs typeface="Arial" panose="020B0604020202020204" pitchFamily="34" charset="0"/>
                        </a:rPr>
                        <a:t>SAR DE LA O IDEE LA ALTA</a:t>
                      </a:r>
                      <a:r>
                        <a:rPr lang="en-US" sz="2400" u="none" strike="noStrike" cap="none" baseline="0" dirty="0" smtClean="0">
                          <a:latin typeface="+mj-lt"/>
                          <a:cs typeface="Arial" panose="020B0604020202020204" pitchFamily="34" charset="0"/>
                        </a:rPr>
                        <a:t>)</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ENERGICE </a:t>
                      </a:r>
                      <a:r>
                        <a:rPr lang="en-US" sz="2400" u="none" strike="noStrike" cap="none" baseline="0" dirty="0" smtClean="0">
                          <a:latin typeface="+mj-lt"/>
                          <a:cs typeface="Arial" panose="020B0604020202020204" pitchFamily="34" charset="0"/>
                        </a:rPr>
                        <a:t>(</a:t>
                      </a:r>
                      <a:r>
                        <a:rPr lang="ro-RO" sz="2400" u="none" strike="noStrike" cap="none" baseline="0" dirty="0" smtClean="0">
                          <a:latin typeface="+mj-lt"/>
                          <a:cs typeface="Arial" panose="020B0604020202020204" pitchFamily="34" charset="0"/>
                        </a:rPr>
                        <a:t>ÎI PROVOACĂ PE CEILALȚI</a:t>
                      </a:r>
                      <a:r>
                        <a:rPr lang="en-US" sz="2400" u="none" strike="noStrike" cap="none" baseline="0" dirty="0" smtClean="0">
                          <a:latin typeface="+mj-lt"/>
                          <a:cs typeface="Arial" panose="020B0604020202020204" pitchFamily="34" charset="0"/>
                        </a:rPr>
                        <a:t>)</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bl>
          </a:graphicData>
        </a:graphic>
      </p:graphicFrame>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4.13</a:t>
            </a:r>
            <a:endParaRPr lang="en-US" sz="1900" b="1" dirty="0">
              <a:solidFill>
                <a:schemeClr val="bg1"/>
              </a:solidFill>
            </a:endParaRPr>
          </a:p>
        </p:txBody>
      </p:sp>
    </p:spTree>
    <p:extLst>
      <p:ext uri="{BB962C8B-B14F-4D97-AF65-F5344CB8AC3E}">
        <p14:creationId xmlns:p14="http://schemas.microsoft.com/office/powerpoint/2010/main" val="61791055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Proces </a:t>
            </a:r>
            <a:r>
              <a:rPr lang="en-US" dirty="0" smtClean="0"/>
              <a:t>(PR)</a:t>
            </a:r>
            <a:endParaRPr lang="en-US" dirty="0"/>
          </a:p>
        </p:txBody>
      </p:sp>
      <p:graphicFrame>
        <p:nvGraphicFramePr>
          <p:cNvPr id="4" name="Shape 871"/>
          <p:cNvGraphicFramePr/>
          <p:nvPr>
            <p:extLst>
              <p:ext uri="{D42A27DB-BD31-4B8C-83A1-F6EECF244321}">
                <p14:modId xmlns:p14="http://schemas.microsoft.com/office/powerpoint/2010/main" val="2066492830"/>
              </p:ext>
            </p:extLst>
          </p:nvPr>
        </p:nvGraphicFramePr>
        <p:xfrm>
          <a:off x="1435800" y="2042887"/>
          <a:ext cx="6300317" cy="3451124"/>
        </p:xfrm>
        <a:graphic>
          <a:graphicData uri="http://schemas.openxmlformats.org/drawingml/2006/table">
            <a:tbl>
              <a:tblPr firstRow="1" bandRow="1">
                <a:noFill/>
              </a:tblPr>
              <a:tblGrid>
                <a:gridCol w="2998971"/>
                <a:gridCol w="3301346"/>
              </a:tblGrid>
              <a:tr h="613230">
                <a:tc gridSpan="2">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CONȚINUT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vorbesc despre</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c hMerge="1">
                  <a:txBody>
                    <a:bodyPr/>
                    <a:lstStyle/>
                    <a:p>
                      <a:endParaRPr lang="en-US"/>
                    </a:p>
                  </a:txBody>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PROCEDEE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ANALIZĂ</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PLANIFICARE</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DETALII</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ORGANIZARE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DOVEZI</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TESTARE</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4.14</a:t>
            </a:r>
            <a:endParaRPr lang="en-US" sz="1900" b="1" dirty="0">
              <a:solidFill>
                <a:schemeClr val="bg1"/>
              </a:solidFill>
            </a:endParaRPr>
          </a:p>
        </p:txBody>
      </p:sp>
    </p:spTree>
    <p:extLst>
      <p:ext uri="{BB962C8B-B14F-4D97-AF65-F5344CB8AC3E}">
        <p14:creationId xmlns:p14="http://schemas.microsoft.com/office/powerpoint/2010/main" val="17564413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Proces </a:t>
            </a:r>
            <a:r>
              <a:rPr lang="en-US" dirty="0" smtClean="0"/>
              <a:t>(PR)</a:t>
            </a:r>
            <a:endParaRPr lang="en-US" dirty="0"/>
          </a:p>
        </p:txBody>
      </p:sp>
      <p:graphicFrame>
        <p:nvGraphicFramePr>
          <p:cNvPr id="5" name="Shape 877"/>
          <p:cNvGraphicFramePr/>
          <p:nvPr>
            <p:extLst>
              <p:ext uri="{D42A27DB-BD31-4B8C-83A1-F6EECF244321}">
                <p14:modId xmlns:p14="http://schemas.microsoft.com/office/powerpoint/2010/main" val="911570120"/>
              </p:ext>
            </p:extLst>
          </p:nvPr>
        </p:nvGraphicFramePr>
        <p:xfrm>
          <a:off x="1638997" y="1868714"/>
          <a:ext cx="6140660" cy="4164521"/>
        </p:xfrm>
        <a:graphic>
          <a:graphicData uri="http://schemas.openxmlformats.org/drawingml/2006/table">
            <a:tbl>
              <a:tblPr firstRow="1" bandRow="1">
                <a:noFill/>
              </a:tblPr>
              <a:tblGrid>
                <a:gridCol w="6140660"/>
              </a:tblGrid>
              <a:tr h="598714">
                <a:tc>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PROCES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sunt.</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SISTEMATICE </a:t>
                      </a:r>
                      <a:r>
                        <a:rPr lang="en-US" sz="2400" u="none" strike="noStrike" cap="none" baseline="0" dirty="0" smtClean="0">
                          <a:latin typeface="+mj-lt"/>
                          <a:cs typeface="Arial" panose="020B0604020202020204" pitchFamily="34" charset="0"/>
                        </a:rPr>
                        <a:t>(</a:t>
                      </a:r>
                      <a:r>
                        <a:rPr lang="ro-RO" sz="2400" u="none" strike="noStrike" cap="none" baseline="0" dirty="0" smtClean="0">
                          <a:latin typeface="+mj-lt"/>
                          <a:cs typeface="Arial" panose="020B0604020202020204" pitchFamily="34" charset="0"/>
                        </a:rPr>
                        <a:t>PAS CU PAS</a:t>
                      </a:r>
                      <a:r>
                        <a:rPr lang="en-US" sz="2400" u="none" strike="noStrike" cap="none" baseline="0" dirty="0" smtClean="0">
                          <a:latin typeface="+mj-lt"/>
                          <a:cs typeface="Arial" panose="020B0604020202020204" pitchFamily="34" charset="0"/>
                        </a:rPr>
                        <a:t>)</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LOGICE </a:t>
                      </a:r>
                      <a:r>
                        <a:rPr lang="en-US" sz="2400" u="none" strike="noStrike" cap="none" baseline="0" dirty="0" smtClean="0">
                          <a:latin typeface="+mj-lt"/>
                          <a:cs typeface="Arial" panose="020B0604020202020204" pitchFamily="34" charset="0"/>
                        </a:rPr>
                        <a:t>(</a:t>
                      </a:r>
                      <a:r>
                        <a:rPr lang="ro-RO" sz="2400" u="none" strike="noStrike" cap="none" baseline="0" dirty="0" smtClean="0">
                          <a:latin typeface="+mj-lt"/>
                          <a:cs typeface="Arial" panose="020B0604020202020204" pitchFamily="34" charset="0"/>
                        </a:rPr>
                        <a:t>CAUZĂ ȘI EFECT</a:t>
                      </a:r>
                      <a:r>
                        <a:rPr lang="en-US" sz="2400" u="none" strike="noStrike" cap="none" baseline="0" dirty="0" smtClean="0">
                          <a:latin typeface="+mj-lt"/>
                          <a:cs typeface="Arial" panose="020B0604020202020204" pitchFamily="34" charset="0"/>
                        </a:rPr>
                        <a:t>)</a:t>
                      </a: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CONCRETE</a:t>
                      </a:r>
                      <a:endParaRPr lang="en-US" sz="2400" u="none" strike="noStrike" cap="none" baseline="0" dirty="0" smtClean="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PRUDENTE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NEEMOTIVE </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RĂBDĂTOARE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CONTROLEAZĂ</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bl>
          </a:graphicData>
        </a:graphic>
      </p:graphicFrame>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4.15</a:t>
            </a:r>
            <a:endParaRPr lang="en-US" sz="1900" b="1" dirty="0">
              <a:solidFill>
                <a:schemeClr val="bg1"/>
              </a:solidFill>
            </a:endParaRPr>
          </a:p>
        </p:txBody>
      </p:sp>
    </p:spTree>
    <p:extLst>
      <p:ext uri="{BB962C8B-B14F-4D97-AF65-F5344CB8AC3E}">
        <p14:creationId xmlns:p14="http://schemas.microsoft.com/office/powerpoint/2010/main" val="139156299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Oameni </a:t>
            </a:r>
            <a:r>
              <a:rPr lang="en-US" dirty="0" smtClean="0"/>
              <a:t>(PE)</a:t>
            </a:r>
            <a:endParaRPr lang="en-US" dirty="0"/>
          </a:p>
        </p:txBody>
      </p:sp>
      <p:graphicFrame>
        <p:nvGraphicFramePr>
          <p:cNvPr id="4" name="Shape 871"/>
          <p:cNvGraphicFramePr/>
          <p:nvPr>
            <p:extLst>
              <p:ext uri="{D42A27DB-BD31-4B8C-83A1-F6EECF244321}">
                <p14:modId xmlns:p14="http://schemas.microsoft.com/office/powerpoint/2010/main" val="2851764562"/>
              </p:ext>
            </p:extLst>
          </p:nvPr>
        </p:nvGraphicFramePr>
        <p:xfrm>
          <a:off x="1435800" y="2042887"/>
          <a:ext cx="6300317" cy="3451124"/>
        </p:xfrm>
        <a:graphic>
          <a:graphicData uri="http://schemas.openxmlformats.org/drawingml/2006/table">
            <a:tbl>
              <a:tblPr firstRow="1" bandRow="1">
                <a:noFill/>
              </a:tblPr>
              <a:tblGrid>
                <a:gridCol w="2998971"/>
                <a:gridCol w="3301346"/>
              </a:tblGrid>
              <a:tr h="613230">
                <a:tc gridSpan="2">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CONȚINUT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vorbesc despre</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c hMerge="1">
                  <a:txBody>
                    <a:bodyPr/>
                    <a:lstStyle/>
                    <a:p>
                      <a:endParaRPr lang="en-US"/>
                    </a:p>
                  </a:txBody>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RELAȚII</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SENTIMENTE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NECESITĂȚI</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VALORI</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MOTIVAȚIE</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AȘTEPTĂRI</a:t>
                      </a:r>
                      <a:endParaRPr lang="en-US" sz="2400" u="none" strike="noStrike" cap="none" baseline="0" dirty="0">
                        <a:latin typeface="+mj-lt"/>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400" u="none" strike="noStrike" cap="none" baseline="0" dirty="0" smtClean="0">
                          <a:latin typeface="+mj-lt"/>
                          <a:cs typeface="Arial" panose="020B0604020202020204" pitchFamily="34" charset="0"/>
                        </a:rPr>
                        <a:t>LUCRU DE ECHIPĂ</a:t>
                      </a: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endParaRPr lang="en-US" sz="2400" u="none" strike="noStrike" cap="none" baseline="0" dirty="0">
                        <a:latin typeface="+mj-lt"/>
                        <a:cs typeface="Arial" panose="020B0604020202020204" pitchFamily="34" charset="0"/>
                      </a:endParaRPr>
                    </a:p>
                  </a:txBody>
                  <a:tcPr marL="68575" marR="68575" marT="34300" marB="34300">
                    <a:solidFill>
                      <a:srgbClr val="EDF7FD"/>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4.16</a:t>
            </a:r>
            <a:endParaRPr lang="en-US" sz="1900" b="1" dirty="0">
              <a:solidFill>
                <a:schemeClr val="bg1"/>
              </a:solidFill>
            </a:endParaRPr>
          </a:p>
        </p:txBody>
      </p:sp>
    </p:spTree>
    <p:extLst>
      <p:ext uri="{BB962C8B-B14F-4D97-AF65-F5344CB8AC3E}">
        <p14:creationId xmlns:p14="http://schemas.microsoft.com/office/powerpoint/2010/main" val="294973171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Oameni </a:t>
            </a:r>
            <a:r>
              <a:rPr lang="en-US" dirty="0" smtClean="0"/>
              <a:t>(PE)</a:t>
            </a:r>
            <a:endParaRPr lang="en-US" dirty="0"/>
          </a:p>
        </p:txBody>
      </p:sp>
      <p:graphicFrame>
        <p:nvGraphicFramePr>
          <p:cNvPr id="5" name="Shape 877"/>
          <p:cNvGraphicFramePr/>
          <p:nvPr>
            <p:extLst>
              <p:ext uri="{D42A27DB-BD31-4B8C-83A1-F6EECF244321}">
                <p14:modId xmlns:p14="http://schemas.microsoft.com/office/powerpoint/2010/main" val="562970148"/>
              </p:ext>
            </p:extLst>
          </p:nvPr>
        </p:nvGraphicFramePr>
        <p:xfrm>
          <a:off x="1638997" y="1868714"/>
          <a:ext cx="6140660" cy="4164521"/>
        </p:xfrm>
        <a:graphic>
          <a:graphicData uri="http://schemas.openxmlformats.org/drawingml/2006/table">
            <a:tbl>
              <a:tblPr firstRow="1" bandRow="1">
                <a:noFill/>
              </a:tblPr>
              <a:tblGrid>
                <a:gridCol w="6140660"/>
              </a:tblGrid>
              <a:tr h="598714">
                <a:tc>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PROCES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sunt.</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SPONTANE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EMPATICE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CALDE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SUBIECTIVE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EMOȚIONALE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RECEPTIVE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r>
              <a:tr h="509401">
                <a:tc>
                  <a:txBody>
                    <a:bodyPr/>
                    <a:lstStyle/>
                    <a:p>
                      <a:pPr marL="0" marR="0" lvl="0" indent="0" algn="ctr" rtl="0">
                        <a:spcBef>
                          <a:spcPts val="0"/>
                        </a:spcBef>
                        <a:buSzPct val="25000"/>
                        <a:buNone/>
                      </a:pPr>
                      <a:r>
                        <a:rPr lang="ro-RO" sz="2100" u="none" strike="noStrike" cap="none" baseline="0" dirty="0" smtClean="0">
                          <a:latin typeface="Arial" panose="020B0604020202020204" pitchFamily="34" charset="0"/>
                          <a:cs typeface="Arial" panose="020B0604020202020204" pitchFamily="34" charset="0"/>
                        </a:rPr>
                        <a:t>SENSIBILE</a:t>
                      </a:r>
                      <a:endParaRPr lang="en-US" sz="21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bl>
          </a:graphicData>
        </a:graphic>
      </p:graphicFrame>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4.17</a:t>
            </a:r>
            <a:endParaRPr lang="en-US" sz="1900" b="1" dirty="0">
              <a:solidFill>
                <a:schemeClr val="bg1"/>
              </a:solidFill>
            </a:endParaRPr>
          </a:p>
        </p:txBody>
      </p:sp>
    </p:spTree>
    <p:extLst>
      <p:ext uri="{BB962C8B-B14F-4D97-AF65-F5344CB8AC3E}">
        <p14:creationId xmlns:p14="http://schemas.microsoft.com/office/powerpoint/2010/main" val="253439476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Idee </a:t>
            </a:r>
            <a:r>
              <a:rPr lang="en-US" dirty="0" smtClean="0"/>
              <a:t>(I)</a:t>
            </a:r>
            <a:endParaRPr lang="en-US" dirty="0"/>
          </a:p>
        </p:txBody>
      </p:sp>
      <p:graphicFrame>
        <p:nvGraphicFramePr>
          <p:cNvPr id="4" name="Shape 871"/>
          <p:cNvGraphicFramePr/>
          <p:nvPr>
            <p:extLst>
              <p:ext uri="{D42A27DB-BD31-4B8C-83A1-F6EECF244321}">
                <p14:modId xmlns:p14="http://schemas.microsoft.com/office/powerpoint/2010/main" val="229721899"/>
              </p:ext>
            </p:extLst>
          </p:nvPr>
        </p:nvGraphicFramePr>
        <p:xfrm>
          <a:off x="1435800" y="2042887"/>
          <a:ext cx="6300317" cy="3466573"/>
        </p:xfrm>
        <a:graphic>
          <a:graphicData uri="http://schemas.openxmlformats.org/drawingml/2006/table">
            <a:tbl>
              <a:tblPr firstRow="1" bandRow="1">
                <a:noFill/>
              </a:tblPr>
              <a:tblGrid>
                <a:gridCol w="2998971"/>
                <a:gridCol w="3301346"/>
              </a:tblGrid>
              <a:tr h="613230">
                <a:tc gridSpan="2">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CONȚINUT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vorbesc despre</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c hMerge="1">
                  <a:txBody>
                    <a:bodyPr/>
                    <a:lstStyle/>
                    <a:p>
                      <a:endParaRPr lang="en-US"/>
                    </a:p>
                  </a:txBody>
                  <a:tcPr/>
                </a:tc>
              </a:tr>
              <a:tr h="6627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CONCEPTE</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CE ESTE NOU ÎN DOMENIU</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INOVAȚIE</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CREATIVITATE</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r h="6627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PROBLEME</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OPORTUNITĂȚI</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B9E0F7"/>
                    </a:solidFill>
                  </a:tcPr>
                </a:tc>
              </a:tr>
              <a:tr h="6627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NOI MODALITĂȚI</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PLANURI GRANDIOASE</a:t>
                      </a:r>
                      <a:endParaRPr lang="en-US" sz="2000" u="none" strike="noStrike" cap="none" baseline="0" dirty="0">
                        <a:latin typeface="Arial" panose="020B0604020202020204" pitchFamily="34" charset="0"/>
                        <a:cs typeface="Arial" panose="020B0604020202020204" pitchFamily="34" charset="0"/>
                      </a:endParaRPr>
                    </a:p>
                  </a:txBody>
                  <a:tcPr marL="68575" marR="68575" marT="34300" marB="34300">
                    <a:solidFill>
                      <a:srgbClr val="EDF7FD"/>
                    </a:solidFill>
                  </a:tcPr>
                </a:tc>
              </a:tr>
            </a:tbl>
          </a:graphicData>
        </a:graphic>
      </p:graphicFrame>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4.18</a:t>
            </a:r>
            <a:endParaRPr lang="en-US" sz="1900" b="1" dirty="0">
              <a:solidFill>
                <a:schemeClr val="bg1"/>
              </a:solidFill>
            </a:endParaRPr>
          </a:p>
        </p:txBody>
      </p:sp>
    </p:spTree>
    <p:extLst>
      <p:ext uri="{BB962C8B-B14F-4D97-AF65-F5344CB8AC3E}">
        <p14:creationId xmlns:p14="http://schemas.microsoft.com/office/powerpoint/2010/main" val="15230231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Stilul Idee </a:t>
            </a:r>
            <a:r>
              <a:rPr lang="en-US" dirty="0" smtClean="0"/>
              <a:t>(I)</a:t>
            </a:r>
            <a:endParaRPr lang="en-US" dirty="0"/>
          </a:p>
        </p:txBody>
      </p:sp>
      <p:graphicFrame>
        <p:nvGraphicFramePr>
          <p:cNvPr id="5" name="Shape 877"/>
          <p:cNvGraphicFramePr/>
          <p:nvPr>
            <p:extLst>
              <p:ext uri="{D42A27DB-BD31-4B8C-83A1-F6EECF244321}">
                <p14:modId xmlns:p14="http://schemas.microsoft.com/office/powerpoint/2010/main" val="401614086"/>
              </p:ext>
            </p:extLst>
          </p:nvPr>
        </p:nvGraphicFramePr>
        <p:xfrm>
          <a:off x="1736968" y="1652069"/>
          <a:ext cx="6140660" cy="4444998"/>
        </p:xfrm>
        <a:graphic>
          <a:graphicData uri="http://schemas.openxmlformats.org/drawingml/2006/table">
            <a:tbl>
              <a:tblPr firstRow="1" bandRow="1">
                <a:noFill/>
              </a:tblPr>
              <a:tblGrid>
                <a:gridCol w="6140660"/>
              </a:tblGrid>
              <a:tr h="569390">
                <a:tc>
                  <a:txBody>
                    <a:bodyPr/>
                    <a:lstStyle/>
                    <a:p>
                      <a:pPr marL="0" marR="0" lvl="0" indent="0" algn="ctr" rtl="0">
                        <a:spcBef>
                          <a:spcPts val="0"/>
                        </a:spcBef>
                        <a:buSzPct val="25000"/>
                        <a:buNone/>
                      </a:pPr>
                      <a:r>
                        <a:rPr lang="ro-RO" sz="2400" b="1" u="none" strike="noStrike" cap="none" baseline="0" dirty="0" smtClean="0">
                          <a:solidFill>
                            <a:schemeClr val="bg1"/>
                          </a:solidFill>
                          <a:latin typeface="+mj-lt"/>
                          <a:cs typeface="Arial" panose="020B0604020202020204" pitchFamily="34" charset="0"/>
                        </a:rPr>
                        <a:t>PROCES </a:t>
                      </a:r>
                      <a:r>
                        <a:rPr lang="en-US" sz="2400" b="1" u="none" strike="noStrike" cap="none" baseline="0" dirty="0" smtClean="0">
                          <a:solidFill>
                            <a:schemeClr val="bg1"/>
                          </a:solidFill>
                          <a:latin typeface="+mj-lt"/>
                          <a:cs typeface="Arial" panose="020B0604020202020204" pitchFamily="34" charset="0"/>
                        </a:rPr>
                        <a:t>– </a:t>
                      </a:r>
                      <a:r>
                        <a:rPr lang="ro-RO" sz="2400" b="1" u="none" strike="noStrike" cap="none" baseline="0" dirty="0" smtClean="0">
                          <a:solidFill>
                            <a:schemeClr val="bg1"/>
                          </a:solidFill>
                          <a:latin typeface="+mj-lt"/>
                          <a:cs typeface="Arial" panose="020B0604020202020204" pitchFamily="34" charset="0"/>
                        </a:rPr>
                        <a:t>Persoanele cu acest stil sunt.</a:t>
                      </a:r>
                      <a:r>
                        <a:rPr lang="en-US" sz="2400" b="1" u="none" strike="noStrike" cap="none" baseline="0" dirty="0" smtClean="0">
                          <a:solidFill>
                            <a:schemeClr val="bg1"/>
                          </a:solidFill>
                          <a:latin typeface="+mj-lt"/>
                          <a:cs typeface="Arial" panose="020B0604020202020204" pitchFamily="34" charset="0"/>
                        </a:rPr>
                        <a:t>..</a:t>
                      </a:r>
                      <a:endParaRPr lang="en-US" sz="2400" b="1" u="none" strike="noStrike" cap="none" baseline="0" dirty="0">
                        <a:solidFill>
                          <a:schemeClr val="bg1"/>
                        </a:solidFill>
                        <a:latin typeface="+mj-lt"/>
                        <a:cs typeface="Arial" panose="020B0604020202020204" pitchFamily="34" charset="0"/>
                      </a:endParaRPr>
                    </a:p>
                  </a:txBody>
                  <a:tcPr marL="68575" marR="68575" marT="34300" marB="34300">
                    <a:solidFill>
                      <a:srgbClr val="02266C"/>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PLINE DE IMAGINAȚIE</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EDF7FD"/>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CARISMATICE </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B9E0F7"/>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DIFICIL DE ÎNȚELES</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EDF7FD"/>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TĂCUTE</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B9E0F7"/>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NEREALISTE </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EDF7FD"/>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CREATIVE</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B9E0F7"/>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PLINE DE IDEI</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EDF7FD"/>
                    </a:solidFill>
                  </a:tcPr>
                </a:tc>
              </a:tr>
              <a:tr h="484451">
                <a:tc>
                  <a:txBody>
                    <a:bodyPr/>
                    <a:lstStyle/>
                    <a:p>
                      <a:pPr marL="0" marR="0" lvl="0" indent="0" algn="ctr" rtl="0">
                        <a:spcBef>
                          <a:spcPts val="0"/>
                        </a:spcBef>
                        <a:buSzPct val="25000"/>
                        <a:buNone/>
                      </a:pPr>
                      <a:r>
                        <a:rPr lang="ro-RO" sz="2000" u="none" strike="noStrike" cap="none" baseline="0" dirty="0" smtClean="0">
                          <a:latin typeface="Arial" panose="020B0604020202020204" pitchFamily="34" charset="0"/>
                          <a:cs typeface="Arial" panose="020B0604020202020204" pitchFamily="34" charset="0"/>
                        </a:rPr>
                        <a:t>IUBITOARE DE PACE </a:t>
                      </a:r>
                      <a:endParaRPr lang="en-US" sz="2000" u="none" strike="noStrike" cap="none" baseline="0" dirty="0">
                        <a:latin typeface="Arial" panose="020B0604020202020204" pitchFamily="34" charset="0"/>
                        <a:cs typeface="Arial" panose="020B0604020202020204" pitchFamily="34" charset="0"/>
                      </a:endParaRPr>
                    </a:p>
                  </a:txBody>
                  <a:tcPr marL="91450" marR="91450" marT="45725" marB="45725">
                    <a:solidFill>
                      <a:srgbClr val="B9E0F7"/>
                    </a:solidFill>
                  </a:tcPr>
                </a:tc>
              </a:tr>
            </a:tbl>
          </a:graphicData>
        </a:graphic>
      </p:graphicFrame>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4.19</a:t>
            </a:r>
            <a:endParaRPr lang="en-US" sz="1900" b="1" dirty="0">
              <a:solidFill>
                <a:schemeClr val="bg1"/>
              </a:solidFill>
            </a:endParaRPr>
          </a:p>
        </p:txBody>
      </p:sp>
    </p:spTree>
    <p:extLst>
      <p:ext uri="{BB962C8B-B14F-4D97-AF65-F5344CB8AC3E}">
        <p14:creationId xmlns:p14="http://schemas.microsoft.com/office/powerpoint/2010/main" val="173237793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Exercițiu de grup</a:t>
            </a:r>
            <a:endParaRPr lang="en-US" dirty="0"/>
          </a:p>
        </p:txBody>
      </p:sp>
      <p:sp>
        <p:nvSpPr>
          <p:cNvPr id="3" name="Content Placeholder 2"/>
          <p:cNvSpPr>
            <a:spLocks noGrp="1"/>
          </p:cNvSpPr>
          <p:nvPr>
            <p:ph idx="1"/>
          </p:nvPr>
        </p:nvSpPr>
        <p:spPr/>
        <p:txBody>
          <a:bodyPr/>
          <a:lstStyle/>
          <a:p>
            <a:pPr marL="0" indent="0">
              <a:buNone/>
            </a:pPr>
            <a:endParaRPr lang="en-US" dirty="0"/>
          </a:p>
          <a:p>
            <a:pPr marL="514350" indent="-514350">
              <a:buFont typeface="+mj-lt"/>
              <a:buAutoNum type="arabicPeriod"/>
            </a:pPr>
            <a:r>
              <a:rPr lang="ro-RO" dirty="0" smtClean="0"/>
              <a:t>În opinia voastră, care este caracteristica unei ședințe bune</a:t>
            </a:r>
            <a:r>
              <a:rPr lang="en-US" dirty="0" smtClean="0"/>
              <a:t>?</a:t>
            </a:r>
          </a:p>
          <a:p>
            <a:pPr marL="0" indent="0">
              <a:buNone/>
            </a:pPr>
            <a:endParaRPr lang="en-US" dirty="0" smtClean="0"/>
          </a:p>
          <a:p>
            <a:pPr marL="514350" indent="-514350">
              <a:buFont typeface="+mj-lt"/>
              <a:buAutoNum type="arabicPeriod"/>
            </a:pPr>
            <a:r>
              <a:rPr lang="ro-RO" dirty="0" smtClean="0"/>
              <a:t>Ce nu vă place la ședințe</a:t>
            </a:r>
            <a:r>
              <a:rPr lang="en-US" dirty="0" smtClean="0"/>
              <a:t>?</a:t>
            </a:r>
            <a:endParaRPr lang="en-US" dirty="0"/>
          </a:p>
          <a:p>
            <a:pPr marL="0" indent="0">
              <a:buNone/>
            </a:pP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4.20</a:t>
            </a:r>
            <a:endParaRPr lang="en-US" sz="1900" b="1" dirty="0">
              <a:solidFill>
                <a:schemeClr val="bg1"/>
              </a:solidFill>
            </a:endParaRPr>
          </a:p>
        </p:txBody>
      </p:sp>
    </p:spTree>
    <p:extLst>
      <p:ext uri="{BB962C8B-B14F-4D97-AF65-F5344CB8AC3E}">
        <p14:creationId xmlns:p14="http://schemas.microsoft.com/office/powerpoint/2010/main" val="91328928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022" y="2730451"/>
            <a:ext cx="6976289" cy="757676"/>
          </a:xfrm>
        </p:spPr>
        <p:txBody>
          <a:bodyPr>
            <a:noAutofit/>
          </a:bodyPr>
          <a:lstStyle/>
          <a:p>
            <a:pPr algn="ctr"/>
            <a:r>
              <a:rPr lang="ro-RO" sz="4500" dirty="0" smtClean="0"/>
              <a:t>Adaptarea la alte stiluri de comunicare </a:t>
            </a:r>
            <a:endParaRPr lang="en-US" sz="4500"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4.21</a:t>
            </a:r>
            <a:endParaRPr lang="en-US" sz="1900" b="1" dirty="0">
              <a:solidFill>
                <a:schemeClr val="bg1"/>
              </a:solidFill>
            </a:endParaRPr>
          </a:p>
        </p:txBody>
      </p:sp>
    </p:spTree>
    <p:extLst>
      <p:ext uri="{BB962C8B-B14F-4D97-AF65-F5344CB8AC3E}">
        <p14:creationId xmlns:p14="http://schemas.microsoft.com/office/powerpoint/2010/main" val="39517538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79"/>
            <a:ext cx="6976289" cy="1341574"/>
          </a:xfrm>
        </p:spPr>
        <p:txBody>
          <a:bodyPr>
            <a:normAutofit/>
          </a:bodyPr>
          <a:lstStyle/>
          <a:p>
            <a:r>
              <a:rPr lang="ro-RO" dirty="0" smtClean="0"/>
              <a:t>Comunicarea cu o persoană orientată spre acțiune</a:t>
            </a:r>
            <a:endParaRPr lang="en-US" dirty="0"/>
          </a:p>
        </p:txBody>
      </p:sp>
      <p:sp>
        <p:nvSpPr>
          <p:cNvPr id="3" name="Content Placeholder 2"/>
          <p:cNvSpPr>
            <a:spLocks noGrp="1"/>
          </p:cNvSpPr>
          <p:nvPr>
            <p:ph idx="1"/>
          </p:nvPr>
        </p:nvSpPr>
        <p:spPr>
          <a:xfrm>
            <a:off x="457200" y="2221453"/>
            <a:ext cx="8229600" cy="4340139"/>
          </a:xfrm>
        </p:spPr>
        <p:txBody>
          <a:bodyPr/>
          <a:lstStyle/>
          <a:p>
            <a:r>
              <a:rPr lang="ro-RO" dirty="0" smtClean="0"/>
              <a:t>Pune accentul în primul rând pe rezultat; formulează concluzia punctului de pornire</a:t>
            </a:r>
            <a:r>
              <a:rPr lang="en-US" dirty="0" smtClean="0"/>
              <a:t>.</a:t>
            </a:r>
            <a:endParaRPr lang="en-US" dirty="0"/>
          </a:p>
          <a:p>
            <a:r>
              <a:rPr lang="ro-RO" dirty="0" smtClean="0"/>
              <a:t>Formulează cea mai bună recomandare pe care o ai; nu oferi multe alternative</a:t>
            </a:r>
            <a:r>
              <a:rPr lang="en-US" dirty="0" smtClean="0"/>
              <a:t>.</a:t>
            </a:r>
            <a:endParaRPr lang="en-US" dirty="0"/>
          </a:p>
          <a:p>
            <a:r>
              <a:rPr lang="ro-RO" dirty="0" smtClean="0"/>
              <a:t>Fii cât mai succint posibil</a:t>
            </a:r>
            <a:r>
              <a:rPr lang="en-US" dirty="0" smtClean="0"/>
              <a:t>.</a:t>
            </a:r>
            <a:endParaRPr lang="en-US" dirty="0"/>
          </a:p>
          <a:p>
            <a:r>
              <a:rPr lang="ro-RO" dirty="0" smtClean="0"/>
              <a:t>Scoate în evidență practicabilitatea ideilor tale</a:t>
            </a:r>
            <a:r>
              <a:rPr lang="en-US" dirty="0" smtClean="0"/>
              <a:t>.</a:t>
            </a:r>
            <a:endParaRPr lang="en-US" dirty="0"/>
          </a:p>
          <a:p>
            <a:r>
              <a:rPr lang="ro-RO" dirty="0" smtClean="0"/>
              <a:t>Folosește materiale vizuale</a:t>
            </a:r>
            <a:r>
              <a:rPr lang="en-US" dirty="0" smtClean="0"/>
              <a:t>.</a:t>
            </a:r>
            <a:endParaRPr lang="en-US"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4.22</a:t>
            </a:r>
            <a:endParaRPr lang="en-US" sz="1900" b="1" dirty="0">
              <a:solidFill>
                <a:schemeClr val="bg1"/>
              </a:solidFill>
            </a:endParaRPr>
          </a:p>
        </p:txBody>
      </p:sp>
    </p:spTree>
    <p:extLst>
      <p:ext uri="{BB962C8B-B14F-4D97-AF65-F5344CB8AC3E}">
        <p14:creationId xmlns:p14="http://schemas.microsoft.com/office/powerpoint/2010/main" val="29785171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920240"/>
            <a:ext cx="6976289" cy="1074457"/>
          </a:xfrm>
        </p:spPr>
        <p:txBody>
          <a:bodyPr>
            <a:normAutofit fontScale="90000"/>
          </a:bodyPr>
          <a:lstStyle/>
          <a:p>
            <a:r>
              <a:rPr lang="ro-RO" dirty="0"/>
              <a:t>Comunicarea cu o persoană orientată spre </a:t>
            </a:r>
            <a:r>
              <a:rPr lang="ro-RO" dirty="0" smtClean="0"/>
              <a:t>proces</a:t>
            </a:r>
            <a:endParaRPr lang="en-US" dirty="0"/>
          </a:p>
        </p:txBody>
      </p:sp>
      <p:sp>
        <p:nvSpPr>
          <p:cNvPr id="3" name="Content Placeholder 2"/>
          <p:cNvSpPr>
            <a:spLocks noGrp="1"/>
          </p:cNvSpPr>
          <p:nvPr>
            <p:ph idx="1"/>
          </p:nvPr>
        </p:nvSpPr>
        <p:spPr>
          <a:xfrm>
            <a:off x="457200" y="2122713"/>
            <a:ext cx="8229600" cy="4003450"/>
          </a:xfrm>
        </p:spPr>
        <p:txBody>
          <a:bodyPr>
            <a:normAutofit fontScale="85000" lnSpcReduction="20000"/>
          </a:bodyPr>
          <a:lstStyle/>
          <a:p>
            <a:r>
              <a:rPr lang="ro-RO" dirty="0" smtClean="0"/>
              <a:t>Fii explicit; prezintă faptele</a:t>
            </a:r>
            <a:r>
              <a:rPr lang="en-US" dirty="0" smtClean="0"/>
              <a:t>.</a:t>
            </a:r>
            <a:endParaRPr lang="en-US" dirty="0"/>
          </a:p>
          <a:p>
            <a:r>
              <a:rPr lang="ro-RO" dirty="0" smtClean="0"/>
              <a:t>Organizează-ți discuția într-o ordine logică</a:t>
            </a:r>
            <a:r>
              <a:rPr lang="en-US" dirty="0" smtClean="0"/>
              <a:t>:</a:t>
            </a:r>
            <a:endParaRPr lang="en-US" dirty="0"/>
          </a:p>
          <a:p>
            <a:pPr lvl="1"/>
            <a:r>
              <a:rPr lang="ro-RO" dirty="0" smtClean="0"/>
              <a:t>Context</a:t>
            </a:r>
            <a:endParaRPr lang="en-US" dirty="0"/>
          </a:p>
          <a:p>
            <a:pPr lvl="1"/>
            <a:r>
              <a:rPr lang="ro-RO" dirty="0" smtClean="0"/>
              <a:t>Situația prezentă</a:t>
            </a:r>
            <a:endParaRPr lang="en-US" dirty="0"/>
          </a:p>
          <a:p>
            <a:pPr lvl="1"/>
            <a:r>
              <a:rPr lang="ro-RO" dirty="0" smtClean="0"/>
              <a:t>Rezultat</a:t>
            </a:r>
            <a:endParaRPr lang="en-US" dirty="0"/>
          </a:p>
          <a:p>
            <a:r>
              <a:rPr lang="ro-RO" dirty="0" smtClean="0"/>
              <a:t>Enumeră recomandările</a:t>
            </a:r>
            <a:r>
              <a:rPr lang="en-US" dirty="0" smtClean="0"/>
              <a:t>.</a:t>
            </a:r>
            <a:endParaRPr lang="en-US" dirty="0"/>
          </a:p>
          <a:p>
            <a:r>
              <a:rPr lang="en-US" dirty="0"/>
              <a:t>Include </a:t>
            </a:r>
            <a:r>
              <a:rPr lang="ro-RO" dirty="0" smtClean="0"/>
              <a:t>opțiuni și alternative, menționând punctele pro și contra</a:t>
            </a:r>
            <a:r>
              <a:rPr lang="en-US" dirty="0" smtClean="0"/>
              <a:t>.</a:t>
            </a:r>
            <a:endParaRPr lang="en-US" dirty="0"/>
          </a:p>
          <a:p>
            <a:r>
              <a:rPr lang="ro-RO" dirty="0" smtClean="0"/>
              <a:t>Nu grăbi o persoană orientată spre proces</a:t>
            </a:r>
            <a:r>
              <a:rPr lang="en-US" dirty="0" smtClean="0"/>
              <a:t>.</a:t>
            </a:r>
            <a:endParaRPr lang="en-US" dirty="0"/>
          </a:p>
          <a:p>
            <a:r>
              <a:rPr lang="ro-RO" dirty="0" smtClean="0"/>
              <a:t>Prezintă-ți propunerea. </a:t>
            </a: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4.23</a:t>
            </a:r>
            <a:endParaRPr lang="en-US" sz="1900" b="1" dirty="0">
              <a:solidFill>
                <a:schemeClr val="bg1"/>
              </a:solidFill>
            </a:endParaRPr>
          </a:p>
        </p:txBody>
      </p:sp>
    </p:spTree>
    <p:extLst>
      <p:ext uri="{BB962C8B-B14F-4D97-AF65-F5344CB8AC3E}">
        <p14:creationId xmlns:p14="http://schemas.microsoft.com/office/powerpoint/2010/main" val="428052171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879879"/>
            <a:ext cx="6976289" cy="1438777"/>
          </a:xfrm>
        </p:spPr>
        <p:txBody>
          <a:bodyPr>
            <a:normAutofit fontScale="90000"/>
          </a:bodyPr>
          <a:lstStyle/>
          <a:p>
            <a:r>
              <a:rPr lang="ro-RO" dirty="0"/>
              <a:t>Comunicarea cu o persoană orientată spre </a:t>
            </a:r>
            <a:r>
              <a:rPr lang="ro-RO" dirty="0" smtClean="0"/>
              <a:t>oameni</a:t>
            </a:r>
            <a:r>
              <a:rPr lang="en-US" dirty="0"/>
              <a:t/>
            </a:r>
            <a:br>
              <a:rPr lang="en-US" dirty="0"/>
            </a:br>
            <a:endParaRPr lang="en-US" dirty="0"/>
          </a:p>
        </p:txBody>
      </p:sp>
      <p:sp>
        <p:nvSpPr>
          <p:cNvPr id="3" name="Content Placeholder 2"/>
          <p:cNvSpPr>
            <a:spLocks noGrp="1"/>
          </p:cNvSpPr>
          <p:nvPr>
            <p:ph idx="1"/>
          </p:nvPr>
        </p:nvSpPr>
        <p:spPr>
          <a:xfrm>
            <a:off x="457200" y="2133600"/>
            <a:ext cx="7913914" cy="3992563"/>
          </a:xfrm>
        </p:spPr>
        <p:txBody>
          <a:bodyPr>
            <a:normAutofit fontScale="92500"/>
          </a:bodyPr>
          <a:lstStyle/>
          <a:p>
            <a:r>
              <a:rPr lang="ro-RO" dirty="0" smtClean="0"/>
              <a:t>Începe cu o discuție informală; nu trece imediat la subiect</a:t>
            </a:r>
            <a:r>
              <a:rPr lang="en-US" dirty="0" smtClean="0"/>
              <a:t>. </a:t>
            </a:r>
            <a:endParaRPr lang="en-US" dirty="0"/>
          </a:p>
          <a:p>
            <a:r>
              <a:rPr lang="ro-RO" dirty="0" smtClean="0"/>
              <a:t>Scoate în evidență relația dintre propunerea ta și persoanele implicate</a:t>
            </a:r>
            <a:r>
              <a:rPr lang="en-US" dirty="0" smtClean="0"/>
              <a:t>.</a:t>
            </a:r>
            <a:endParaRPr lang="en-US" dirty="0"/>
          </a:p>
          <a:p>
            <a:r>
              <a:rPr lang="ro-RO" dirty="0" smtClean="0"/>
              <a:t>Arată cum această idee a funcționat bine în trecut</a:t>
            </a:r>
            <a:r>
              <a:rPr lang="en-US" dirty="0" smtClean="0"/>
              <a:t>.</a:t>
            </a:r>
            <a:endParaRPr lang="en-US" dirty="0"/>
          </a:p>
          <a:p>
            <a:r>
              <a:rPr lang="ro-RO" dirty="0" smtClean="0"/>
              <a:t>Indică suportul din partea unor persoane bine-cunoscute</a:t>
            </a:r>
            <a:r>
              <a:rPr lang="en-US" dirty="0" smtClean="0"/>
              <a:t>.</a:t>
            </a:r>
            <a:endParaRPr lang="en-US" dirty="0"/>
          </a:p>
          <a:p>
            <a:r>
              <a:rPr lang="ro-RO" dirty="0" smtClean="0"/>
              <a:t>Folosește un stil de scris informal. </a:t>
            </a:r>
            <a:endParaRPr lang="en-US" dirty="0"/>
          </a:p>
          <a:p>
            <a:endParaRPr lang="en-US"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4.24</a:t>
            </a:r>
            <a:endParaRPr lang="en-US" sz="1900" b="1" dirty="0">
              <a:solidFill>
                <a:schemeClr val="bg1"/>
              </a:solidFill>
            </a:endParaRPr>
          </a:p>
        </p:txBody>
      </p:sp>
    </p:spTree>
    <p:extLst>
      <p:ext uri="{BB962C8B-B14F-4D97-AF65-F5344CB8AC3E}">
        <p14:creationId xmlns:p14="http://schemas.microsoft.com/office/powerpoint/2010/main" val="358933218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1162909"/>
            <a:ext cx="6976289" cy="757676"/>
          </a:xfrm>
        </p:spPr>
        <p:txBody>
          <a:bodyPr>
            <a:normAutofit fontScale="90000"/>
          </a:bodyPr>
          <a:lstStyle/>
          <a:p>
            <a:r>
              <a:rPr lang="ro-RO" dirty="0"/>
              <a:t>Comunicarea cu o persoană orientată spre </a:t>
            </a:r>
            <a:r>
              <a:rPr lang="ro-RO" dirty="0" smtClean="0"/>
              <a:t>idee</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ro-RO" dirty="0" smtClean="0"/>
              <a:t>Acordă suficient timp pentru discuție</a:t>
            </a:r>
            <a:r>
              <a:rPr lang="en-US" dirty="0" smtClean="0"/>
              <a:t>.</a:t>
            </a:r>
            <a:endParaRPr lang="en-US" dirty="0"/>
          </a:p>
          <a:p>
            <a:r>
              <a:rPr lang="ro-RO" dirty="0" smtClean="0"/>
              <a:t>Nu deveni nerăbdător când el/ea se abate de la temă</a:t>
            </a:r>
            <a:r>
              <a:rPr lang="en-US" dirty="0" smtClean="0"/>
              <a:t>.</a:t>
            </a:r>
            <a:endParaRPr lang="en-US" dirty="0"/>
          </a:p>
          <a:p>
            <a:r>
              <a:rPr lang="ro-RO" dirty="0" smtClean="0"/>
              <a:t>Încearcă să faci legătura dintre subiectul discutat și un concept sau o idee mai largă</a:t>
            </a:r>
            <a:r>
              <a:rPr lang="en-US" dirty="0" smtClean="0"/>
              <a:t>.</a:t>
            </a:r>
            <a:endParaRPr lang="en-US" dirty="0"/>
          </a:p>
          <a:p>
            <a:r>
              <a:rPr lang="ro-RO" dirty="0" smtClean="0"/>
              <a:t>Scoate în evidență caracterul unic al ideii sau subiectului discutat</a:t>
            </a:r>
            <a:r>
              <a:rPr lang="en-US" dirty="0" smtClean="0"/>
              <a:t>.</a:t>
            </a:r>
            <a:endParaRPr lang="en-US" dirty="0"/>
          </a:p>
          <a:p>
            <a:r>
              <a:rPr lang="ro-RO" dirty="0" smtClean="0"/>
              <a:t>Pune accentul pe valoarea viitoare a ideii sau arată ce impact va avea ideea în viitor</a:t>
            </a:r>
            <a:r>
              <a:rPr lang="en-US" dirty="0" smtClean="0"/>
              <a:t>.</a:t>
            </a:r>
            <a:endParaRPr lang="en-US" dirty="0"/>
          </a:p>
          <a:p>
            <a:r>
              <a:rPr lang="ro-RO" dirty="0" smtClean="0"/>
              <a:t>Dacă comunicați în scris, încearcă să accentuezi conceptele cheie care stau la baza recomandărilor tale. Începe cu o expunere generală, apoi îndreaptă-te spre particular. </a:t>
            </a:r>
            <a:endParaRPr lang="en-US"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4.25</a:t>
            </a:r>
            <a:endParaRPr lang="en-US" sz="1900" b="1" dirty="0">
              <a:solidFill>
                <a:schemeClr val="bg1"/>
              </a:solidFill>
            </a:endParaRPr>
          </a:p>
        </p:txBody>
      </p:sp>
    </p:spTree>
    <p:extLst>
      <p:ext uri="{BB962C8B-B14F-4D97-AF65-F5344CB8AC3E}">
        <p14:creationId xmlns:p14="http://schemas.microsoft.com/office/powerpoint/2010/main" val="31701973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dirty="0" smtClean="0"/>
              <a:t>Activitate de grup</a:t>
            </a:r>
            <a:r>
              <a:rPr lang="en-US" dirty="0" smtClean="0"/>
              <a:t>: </a:t>
            </a:r>
            <a:r>
              <a:rPr lang="ro-RO" dirty="0" smtClean="0"/>
              <a:t>Joc de roluri</a:t>
            </a:r>
            <a:endParaRPr lang="en-US" dirty="0"/>
          </a:p>
        </p:txBody>
      </p:sp>
      <p:sp>
        <p:nvSpPr>
          <p:cNvPr id="3" name="Content Placeholder 2"/>
          <p:cNvSpPr>
            <a:spLocks noGrp="1"/>
          </p:cNvSpPr>
          <p:nvPr>
            <p:ph idx="1"/>
          </p:nvPr>
        </p:nvSpPr>
        <p:spPr>
          <a:xfrm>
            <a:off x="457200" y="1786025"/>
            <a:ext cx="8229600" cy="2404976"/>
          </a:xfrm>
        </p:spPr>
        <p:txBody>
          <a:bodyPr>
            <a:normAutofit/>
          </a:bodyPr>
          <a:lstStyle/>
          <a:p>
            <a:r>
              <a:rPr lang="ro-RO" sz="2400" dirty="0" smtClean="0"/>
              <a:t>Vom începe cu un joc de roluri</a:t>
            </a:r>
            <a:r>
              <a:rPr lang="en-US" sz="2400" dirty="0" smtClean="0"/>
              <a:t>.</a:t>
            </a:r>
          </a:p>
          <a:p>
            <a:endParaRPr lang="en-US" sz="400" dirty="0"/>
          </a:p>
          <a:p>
            <a:r>
              <a:rPr lang="ro-RO" sz="2400" dirty="0" smtClean="0"/>
              <a:t>Veți primi un scenariu și un rol pe care îl veți juca</a:t>
            </a:r>
            <a:r>
              <a:rPr lang="en-US" sz="2400" dirty="0" smtClean="0"/>
              <a:t>.</a:t>
            </a:r>
          </a:p>
          <a:p>
            <a:endParaRPr lang="en-US" sz="400" dirty="0"/>
          </a:p>
          <a:p>
            <a:r>
              <a:rPr lang="ro-RO" sz="2400" dirty="0" smtClean="0"/>
              <a:t>O persoană din fiecare stil de comunicare va fi selectată pentru a juca rolul de administrator al bibliotecii. Ceilalți participanți vor juca rolul angajaților bibliotecii. </a:t>
            </a:r>
            <a:endParaRPr lang="en-US"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2216" y="4339470"/>
            <a:ext cx="3161126" cy="2113337"/>
          </a:xfrm>
          <a:prstGeom prst="rect">
            <a:avLst/>
          </a:prstGeom>
        </p:spPr>
      </p:pic>
      <p:sp>
        <p:nvSpPr>
          <p:cNvPr id="5" name="TextBox 4"/>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4.26</a:t>
            </a:r>
            <a:endParaRPr lang="en-US" sz="1900" b="1" dirty="0">
              <a:solidFill>
                <a:schemeClr val="bg1"/>
              </a:solidFill>
            </a:endParaRPr>
          </a:p>
        </p:txBody>
      </p:sp>
    </p:spTree>
    <p:extLst>
      <p:ext uri="{BB962C8B-B14F-4D97-AF65-F5344CB8AC3E}">
        <p14:creationId xmlns:p14="http://schemas.microsoft.com/office/powerpoint/2010/main" val="356658951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Activitate de grup</a:t>
            </a:r>
            <a:r>
              <a:rPr lang="en-US" dirty="0"/>
              <a:t>: </a:t>
            </a:r>
            <a:r>
              <a:rPr lang="ro-RO" dirty="0"/>
              <a:t>Joc de roluri</a:t>
            </a:r>
            <a:endParaRPr lang="en-US" dirty="0"/>
          </a:p>
        </p:txBody>
      </p:sp>
      <p:sp>
        <p:nvSpPr>
          <p:cNvPr id="3" name="Content Placeholder 2"/>
          <p:cNvSpPr>
            <a:spLocks noGrp="1"/>
          </p:cNvSpPr>
          <p:nvPr>
            <p:ph idx="1"/>
          </p:nvPr>
        </p:nvSpPr>
        <p:spPr/>
        <p:txBody>
          <a:bodyPr>
            <a:normAutofit fontScale="92500" lnSpcReduction="10000"/>
          </a:bodyPr>
          <a:lstStyle/>
          <a:p>
            <a:r>
              <a:rPr lang="ro-RO" sz="2600" dirty="0" smtClean="0"/>
              <a:t>Fiecare grup va pregăti o prezentare scurtă de 2-4 minute pentru supervizorul lor</a:t>
            </a:r>
            <a:r>
              <a:rPr lang="en-US" sz="2600" dirty="0" smtClean="0"/>
              <a:t>.</a:t>
            </a:r>
            <a:endParaRPr lang="en-US" sz="2600" dirty="0"/>
          </a:p>
          <a:p>
            <a:endParaRPr lang="en-US" sz="2600" dirty="0"/>
          </a:p>
          <a:p>
            <a:r>
              <a:rPr lang="ro-RO" sz="2600" dirty="0" smtClean="0"/>
              <a:t>Fiecare grup va alege o idee inovativă pe care o va prezenta în acest joc de roluri. Țineți minte că va trebui să convingeți supervizorul că există o problemă, iar voi aveți o soluție. Trebuie să prezentați în dependență de stilul de comunicare al supervizorului. </a:t>
            </a:r>
          </a:p>
          <a:p>
            <a:pPr marL="0" indent="0">
              <a:buNone/>
            </a:pPr>
            <a:endParaRPr lang="en-US" sz="2600" dirty="0"/>
          </a:p>
          <a:p>
            <a:r>
              <a:rPr lang="ro-RO" sz="2600" dirty="0" smtClean="0"/>
              <a:t>Fiecare grup va fi distribuit unui supervizor. Supervizorii vor reprezenta toate cele 4 stiluri. </a:t>
            </a:r>
            <a:endParaRPr lang="en-US" sz="2600" dirty="0"/>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4.27</a:t>
            </a:r>
            <a:endParaRPr lang="en-US" sz="1900" b="1" dirty="0">
              <a:solidFill>
                <a:schemeClr val="bg1"/>
              </a:solidFill>
            </a:endParaRPr>
          </a:p>
        </p:txBody>
      </p:sp>
    </p:spTree>
    <p:extLst>
      <p:ext uri="{BB962C8B-B14F-4D97-AF65-F5344CB8AC3E}">
        <p14:creationId xmlns:p14="http://schemas.microsoft.com/office/powerpoint/2010/main" val="110606981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Activitate de grup</a:t>
            </a:r>
            <a:r>
              <a:rPr lang="en-US" dirty="0"/>
              <a:t>: </a:t>
            </a:r>
            <a:r>
              <a:rPr lang="ro-RO" dirty="0"/>
              <a:t>Joc de roluri</a:t>
            </a:r>
            <a:endParaRPr lang="en-US" dirty="0"/>
          </a:p>
        </p:txBody>
      </p:sp>
      <p:sp>
        <p:nvSpPr>
          <p:cNvPr id="3" name="Content Placeholder 2"/>
          <p:cNvSpPr>
            <a:spLocks noGrp="1"/>
          </p:cNvSpPr>
          <p:nvPr>
            <p:ph idx="1"/>
          </p:nvPr>
        </p:nvSpPr>
        <p:spPr/>
        <p:txBody>
          <a:bodyPr/>
          <a:lstStyle/>
          <a:p>
            <a:pPr marL="0" indent="0">
              <a:buNone/>
            </a:pPr>
            <a:endParaRPr lang="en-US" sz="3500" b="1" dirty="0"/>
          </a:p>
          <a:p>
            <a:pPr marL="0" indent="0">
              <a:buNone/>
            </a:pPr>
            <a:endParaRPr lang="en-US" sz="3500" b="1" dirty="0"/>
          </a:p>
          <a:p>
            <a:pPr marL="0" indent="0" algn="ctr">
              <a:buNone/>
            </a:pPr>
            <a:r>
              <a:rPr lang="ro-RO" sz="4000" b="1" dirty="0" smtClean="0">
                <a:solidFill>
                  <a:srgbClr val="0083BF"/>
                </a:solidFill>
              </a:rPr>
              <a:t>Analiză</a:t>
            </a:r>
            <a:endParaRPr lang="en-US" sz="4000" b="1" dirty="0">
              <a:solidFill>
                <a:srgbClr val="0083BF"/>
              </a:solidFill>
            </a:endParaRPr>
          </a:p>
        </p:txBody>
      </p:sp>
      <p:sp>
        <p:nvSpPr>
          <p:cNvPr id="6" name="TextBox 5"/>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4.28</a:t>
            </a:r>
            <a:endParaRPr lang="en-US" sz="1900" b="1" dirty="0">
              <a:solidFill>
                <a:schemeClr val="bg1"/>
              </a:solidFill>
            </a:endParaRPr>
          </a:p>
        </p:txBody>
      </p:sp>
    </p:spTree>
    <p:extLst>
      <p:ext uri="{BB962C8B-B14F-4D97-AF65-F5344CB8AC3E}">
        <p14:creationId xmlns:p14="http://schemas.microsoft.com/office/powerpoint/2010/main" val="321229959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9" y="879880"/>
            <a:ext cx="8725662" cy="4823690"/>
          </a:xfrm>
        </p:spPr>
        <p:txBody>
          <a:bodyPr>
            <a:normAutofit/>
          </a:bodyPr>
          <a:lstStyle/>
          <a:p>
            <a:pPr algn="ctr"/>
            <a:r>
              <a:rPr lang="ro-RO" sz="5500" b="1" dirty="0" smtClean="0"/>
              <a:t>Actualizarea Profilului de leadership pentru Modulul 4</a:t>
            </a:r>
            <a:r>
              <a:rPr lang="en-US" sz="5500" b="1" dirty="0" smtClean="0"/>
              <a:t>.</a:t>
            </a:r>
            <a:endParaRPr lang="en-US" sz="5500" b="1" dirty="0"/>
          </a:p>
        </p:txBody>
      </p:sp>
      <p:sp>
        <p:nvSpPr>
          <p:cNvPr id="3" name="TextBox 2"/>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4.29</a:t>
            </a:r>
            <a:endParaRPr lang="en-US" sz="1900" b="1" dirty="0">
              <a:solidFill>
                <a:schemeClr val="bg1"/>
              </a:solidFill>
            </a:endParaRPr>
          </a:p>
        </p:txBody>
      </p:sp>
    </p:spTree>
    <p:extLst>
      <p:ext uri="{BB962C8B-B14F-4D97-AF65-F5344CB8AC3E}">
        <p14:creationId xmlns:p14="http://schemas.microsoft.com/office/powerpoint/2010/main" val="125614409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Modulul 4, Sumarul echipei</a:t>
            </a:r>
            <a:endParaRPr lang="en-US" b="1" dirty="0"/>
          </a:p>
        </p:txBody>
      </p:sp>
      <p:sp>
        <p:nvSpPr>
          <p:cNvPr id="3" name="Content Placeholder 2"/>
          <p:cNvSpPr>
            <a:spLocks noGrp="1"/>
          </p:cNvSpPr>
          <p:nvPr>
            <p:ph idx="1"/>
          </p:nvPr>
        </p:nvSpPr>
        <p:spPr/>
        <p:txBody>
          <a:bodyPr/>
          <a:lstStyle/>
          <a:p>
            <a:r>
              <a:rPr lang="ro-RO" dirty="0"/>
              <a:t>Echipa selectată va prezenta 3-5 lecții învățate în cadrul acestui modul</a:t>
            </a:r>
            <a:r>
              <a:rPr lang="en-US" dirty="0"/>
              <a:t>.</a:t>
            </a:r>
          </a:p>
          <a:p>
            <a:endParaRPr lang="en-US" sz="2000" dirty="0"/>
          </a:p>
          <a:p>
            <a:r>
              <a:rPr lang="ro-RO" dirty="0"/>
              <a:t>Membrii echipei trebuie să discute între ei, apoi să prezinte lecțiile învățate</a:t>
            </a:r>
            <a:r>
              <a:rPr lang="en-US" dirty="0"/>
              <a:t>.</a:t>
            </a:r>
          </a:p>
          <a:p>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4.30</a:t>
            </a:r>
            <a:endParaRPr lang="en-US" sz="1900" b="1" dirty="0">
              <a:solidFill>
                <a:schemeClr val="bg1"/>
              </a:solidFill>
            </a:endParaRPr>
          </a:p>
        </p:txBody>
      </p:sp>
    </p:spTree>
    <p:extLst>
      <p:ext uri="{BB962C8B-B14F-4D97-AF65-F5344CB8AC3E}">
        <p14:creationId xmlns:p14="http://schemas.microsoft.com/office/powerpoint/2010/main" val="121877480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2810783"/>
            <a:ext cx="7217339" cy="4340139"/>
          </a:xfrm>
        </p:spPr>
        <p:txBody>
          <a:bodyPr>
            <a:normAutofit/>
          </a:bodyPr>
          <a:lstStyle/>
          <a:p>
            <a:pPr marL="0" indent="0" algn="ctr">
              <a:buNone/>
            </a:pPr>
            <a:r>
              <a:rPr lang="ro-RO" sz="5000" b="1" dirty="0" smtClean="0">
                <a:solidFill>
                  <a:srgbClr val="02266C"/>
                </a:solidFill>
                <a:latin typeface="Calibri"/>
                <a:ea typeface="Calibri"/>
                <a:cs typeface="Calibri"/>
                <a:sym typeface="Calibri"/>
              </a:rPr>
              <a:t>Sesiunea de finalizare </a:t>
            </a:r>
            <a:r>
              <a:rPr lang="en-US" sz="5000" b="1" dirty="0" smtClean="0">
                <a:solidFill>
                  <a:srgbClr val="02266C"/>
                </a:solidFill>
                <a:latin typeface="Calibri"/>
                <a:ea typeface="Calibri"/>
                <a:cs typeface="Calibri"/>
                <a:sym typeface="Calibri"/>
              </a:rPr>
              <a:t>SILL</a:t>
            </a:r>
            <a:endParaRPr lang="en-US" sz="5000" dirty="0">
              <a:solidFill>
                <a:srgbClr val="02266C"/>
              </a:solidFill>
              <a:latin typeface="Calibri"/>
              <a:cs typeface="Calibri"/>
            </a:endParaRPr>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A</a:t>
            </a:r>
            <a:endParaRPr lang="en-US" sz="1900" b="1" dirty="0">
              <a:solidFill>
                <a:schemeClr val="bg1"/>
              </a:solidFill>
            </a:endParaRPr>
          </a:p>
        </p:txBody>
      </p:sp>
    </p:spTree>
    <p:extLst>
      <p:ext uri="{BB962C8B-B14F-4D97-AF65-F5344CB8AC3E}">
        <p14:creationId xmlns:p14="http://schemas.microsoft.com/office/powerpoint/2010/main" val="356140217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Super Lideri de Bibliotecă</a:t>
            </a:r>
            <a:r>
              <a:rPr lang="en-US" dirty="0" smtClean="0"/>
              <a:t>!</a:t>
            </a:r>
            <a:endParaRPr lang="en-US" dirty="0"/>
          </a:p>
        </p:txBody>
      </p:sp>
      <p:sp>
        <p:nvSpPr>
          <p:cNvPr id="3" name="Content Placeholder 2"/>
          <p:cNvSpPr>
            <a:spLocks noGrp="1"/>
          </p:cNvSpPr>
          <p:nvPr>
            <p:ph idx="1"/>
          </p:nvPr>
        </p:nvSpPr>
        <p:spPr/>
        <p:txBody>
          <a:bodyPr>
            <a:normAutofit/>
          </a:bodyPr>
          <a:lstStyle/>
          <a:p>
            <a:r>
              <a:rPr lang="ro-RO" dirty="0" smtClean="0"/>
              <a:t>Veți primi foi de hârtie albe. Scrieți trei trăsături pe care le-ați descoperit la dvs. și care vă fac un Super Lider de Bibliotecă</a:t>
            </a:r>
            <a:r>
              <a:rPr lang="en-US" dirty="0" smtClean="0"/>
              <a:t>.</a:t>
            </a:r>
            <a:endParaRPr lang="en-US" dirty="0"/>
          </a:p>
          <a:p>
            <a:pPr marL="0" indent="0">
              <a:buNone/>
            </a:pPr>
            <a:endParaRPr lang="en-US" dirty="0" smtClean="0"/>
          </a:p>
          <a:p>
            <a:r>
              <a:rPr lang="ro-RO" dirty="0" smtClean="0"/>
              <a:t>Faceți o poză cu foaia de hârtie cu cele trei trăsături notate. </a:t>
            </a:r>
          </a:p>
          <a:p>
            <a:pPr marL="0" indent="0">
              <a:buNone/>
            </a:pPr>
            <a:endParaRPr lang="en-US" dirty="0"/>
          </a:p>
          <a:p>
            <a:r>
              <a:rPr lang="ro-RO" dirty="0" smtClean="0"/>
              <a:t>Distrați-vă și fiți creativi! </a:t>
            </a: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B</a:t>
            </a:r>
            <a:endParaRPr lang="en-US" sz="1900" b="1" dirty="0">
              <a:solidFill>
                <a:schemeClr val="bg1"/>
              </a:solidFill>
            </a:endParaRPr>
          </a:p>
        </p:txBody>
      </p:sp>
    </p:spTree>
    <p:extLst>
      <p:ext uri="{BB962C8B-B14F-4D97-AF65-F5344CB8AC3E}">
        <p14:creationId xmlns:p14="http://schemas.microsoft.com/office/powerpoint/2010/main" val="328133108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Lecțiile învățate </a:t>
            </a:r>
            <a:endParaRPr lang="en-US" dirty="0"/>
          </a:p>
        </p:txBody>
      </p:sp>
      <p:sp>
        <p:nvSpPr>
          <p:cNvPr id="3" name="Content Placeholder 2"/>
          <p:cNvSpPr>
            <a:spLocks noGrp="1"/>
          </p:cNvSpPr>
          <p:nvPr>
            <p:ph idx="1"/>
          </p:nvPr>
        </p:nvSpPr>
        <p:spPr/>
        <p:txBody>
          <a:bodyPr/>
          <a:lstStyle/>
          <a:p>
            <a:pPr marL="660400" indent="-457200"/>
            <a:r>
              <a:rPr lang="ro-RO" sz="3200" dirty="0" smtClean="0"/>
              <a:t>Pe Fișa finală din manual încercuiți cele mai importante lecții pe care l-ați învățat în cadrul acestui training. </a:t>
            </a:r>
          </a:p>
          <a:p>
            <a:pPr marL="203200" indent="0">
              <a:buNone/>
            </a:pPr>
            <a:endParaRPr lang="en-US" sz="3200" dirty="0" smtClean="0"/>
          </a:p>
          <a:p>
            <a:pPr marL="660400" indent="-457200"/>
            <a:r>
              <a:rPr lang="ro-RO" sz="3200" dirty="0" smtClean="0"/>
              <a:t>Nu sunt răspunsuri corecte și răspunsuri greșite! </a:t>
            </a:r>
            <a:endParaRPr lang="en-US"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C</a:t>
            </a:r>
            <a:endParaRPr lang="en-US" sz="1900" b="1" dirty="0">
              <a:solidFill>
                <a:schemeClr val="bg1"/>
              </a:solidFill>
            </a:endParaRPr>
          </a:p>
        </p:txBody>
      </p:sp>
    </p:spTree>
    <p:extLst>
      <p:ext uri="{BB962C8B-B14F-4D97-AF65-F5344CB8AC3E}">
        <p14:creationId xmlns:p14="http://schemas.microsoft.com/office/powerpoint/2010/main" val="314726588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503" y="3043089"/>
            <a:ext cx="7348007" cy="757676"/>
          </a:xfrm>
        </p:spPr>
        <p:txBody>
          <a:bodyPr>
            <a:noAutofit/>
          </a:bodyPr>
          <a:lstStyle/>
          <a:p>
            <a:pPr algn="ctr"/>
            <a:r>
              <a:rPr lang="ro-RO" sz="5000" dirty="0" smtClean="0"/>
              <a:t>Certificate și premii pentru realizările echipelor</a:t>
            </a:r>
            <a:endParaRPr lang="en-US" sz="5000" dirty="0"/>
          </a:p>
        </p:txBody>
      </p:sp>
      <p:sp>
        <p:nvSpPr>
          <p:cNvPr id="4" name="TextBox 3"/>
          <p:cNvSpPr txBox="1"/>
          <p:nvPr/>
        </p:nvSpPr>
        <p:spPr>
          <a:xfrm>
            <a:off x="8523514" y="6457890"/>
            <a:ext cx="620487" cy="384721"/>
          </a:xfrm>
          <a:prstGeom prst="rect">
            <a:avLst/>
          </a:prstGeom>
          <a:solidFill>
            <a:schemeClr val="tx1">
              <a:alpha val="42000"/>
            </a:schemeClr>
          </a:solidFill>
        </p:spPr>
        <p:txBody>
          <a:bodyPr wrap="square" rtlCol="0">
            <a:spAutoFit/>
          </a:bodyPr>
          <a:lstStyle/>
          <a:p>
            <a:pPr algn="ctr"/>
            <a:r>
              <a:rPr lang="en-US" sz="1900" b="1" dirty="0" smtClean="0">
                <a:solidFill>
                  <a:schemeClr val="bg1"/>
                </a:solidFill>
              </a:rPr>
              <a:t>D</a:t>
            </a:r>
            <a:endParaRPr lang="en-US" sz="1900" b="1" dirty="0">
              <a:solidFill>
                <a:schemeClr val="bg1"/>
              </a:solidFill>
            </a:endParaRPr>
          </a:p>
        </p:txBody>
      </p:sp>
    </p:spTree>
    <p:extLst>
      <p:ext uri="{BB962C8B-B14F-4D97-AF65-F5344CB8AC3E}">
        <p14:creationId xmlns:p14="http://schemas.microsoft.com/office/powerpoint/2010/main" val="270662189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79" y="718898"/>
            <a:ext cx="6976289" cy="757676"/>
          </a:xfrm>
        </p:spPr>
        <p:txBody>
          <a:bodyPr/>
          <a:lstStyle/>
          <a:p>
            <a:r>
              <a:rPr lang="ro-RO" dirty="0" smtClean="0"/>
              <a:t>Referințe</a:t>
            </a:r>
            <a:r>
              <a:rPr lang="en-US" dirty="0" smtClean="0"/>
              <a: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78885038"/>
              </p:ext>
            </p:extLst>
          </p:nvPr>
        </p:nvGraphicFramePr>
        <p:xfrm>
          <a:off x="457200" y="1961321"/>
          <a:ext cx="8262730" cy="4150985"/>
        </p:xfrm>
        <a:graphic>
          <a:graphicData uri="http://schemas.openxmlformats.org/drawingml/2006/table">
            <a:tbl>
              <a:tblPr/>
              <a:tblGrid>
                <a:gridCol w="1723292"/>
                <a:gridCol w="6539438"/>
              </a:tblGrid>
              <a:tr h="842169">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1.4</a:t>
                      </a:r>
                      <a:r>
                        <a:rPr lang="en-US" sz="1300" b="0" i="0" u="none" strike="noStrike" dirty="0">
                          <a:solidFill>
                            <a:srgbClr val="000000"/>
                          </a:solidFill>
                          <a:effectLst/>
                          <a:latin typeface="Calibri" panose="020F0502020204030204" pitchFamily="34" charset="0"/>
                        </a:rPr>
                        <a:t>, 1.7-1.15</a:t>
                      </a:r>
                    </a:p>
                  </a:txBody>
                  <a:tcPr marL="6416" marR="6416" marT="6416"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Goleman</a:t>
                      </a:r>
                      <a:r>
                        <a:rPr lang="en-US" sz="1300" b="0" i="0" u="none" strike="noStrike" dirty="0">
                          <a:solidFill>
                            <a:srgbClr val="000000"/>
                          </a:solidFill>
                          <a:effectLst/>
                          <a:latin typeface="Calibri" panose="020F0502020204030204" pitchFamily="34" charset="0"/>
                        </a:rPr>
                        <a:t>, Daniel., </a:t>
                      </a:r>
                      <a:r>
                        <a:rPr lang="en-US" sz="1300" b="0" i="0" u="none" strike="noStrike" dirty="0" err="1">
                          <a:solidFill>
                            <a:srgbClr val="000000"/>
                          </a:solidFill>
                          <a:effectLst/>
                          <a:latin typeface="Calibri" panose="020F0502020204030204" pitchFamily="34" charset="0"/>
                        </a:rPr>
                        <a:t>Boyatzis</a:t>
                      </a:r>
                      <a:r>
                        <a:rPr lang="en-US" sz="1300" b="0" i="0" u="none" strike="noStrike" dirty="0">
                          <a:solidFill>
                            <a:srgbClr val="000000"/>
                          </a:solidFill>
                          <a:effectLst/>
                          <a:latin typeface="Calibri" panose="020F0502020204030204" pitchFamily="34" charset="0"/>
                        </a:rPr>
                        <a:t>, Richard </a:t>
                      </a:r>
                      <a:r>
                        <a:rPr lang="en-US" sz="1300" b="0" i="0" u="none" strike="noStrike" dirty="0" err="1">
                          <a:solidFill>
                            <a:srgbClr val="000000"/>
                          </a:solidFill>
                          <a:effectLst/>
                          <a:latin typeface="Calibri" panose="020F0502020204030204" pitchFamily="34" charset="0"/>
                        </a:rPr>
                        <a:t>E.McKee</a:t>
                      </a:r>
                      <a:r>
                        <a:rPr lang="en-US" sz="1300" b="0" i="0" u="none" strike="noStrike" dirty="0">
                          <a:solidFill>
                            <a:srgbClr val="000000"/>
                          </a:solidFill>
                          <a:effectLst/>
                          <a:latin typeface="Calibri" panose="020F0502020204030204" pitchFamily="34" charset="0"/>
                        </a:rPr>
                        <a:t>, Annie. (2002) Primal </a:t>
                      </a:r>
                      <a:r>
                        <a:rPr lang="en-US" sz="1300" b="0" i="0" u="none" strike="noStrike" dirty="0" smtClean="0">
                          <a:solidFill>
                            <a:srgbClr val="000000"/>
                          </a:solidFill>
                          <a:effectLst/>
                          <a:latin typeface="Calibri" panose="020F0502020204030204" pitchFamily="34" charset="0"/>
                        </a:rPr>
                        <a:t>leadership:</a:t>
                      </a:r>
                      <a:r>
                        <a:rPr lang="en-US" sz="1300" b="0" i="0" u="none" strike="noStrike" baseline="0" dirty="0" smtClean="0">
                          <a:solidFill>
                            <a:srgbClr val="000000"/>
                          </a:solidFill>
                          <a:effectLst/>
                          <a:latin typeface="Calibri" panose="020F0502020204030204" pitchFamily="34" charset="0"/>
                        </a:rPr>
                        <a:t> R</a:t>
                      </a:r>
                      <a:r>
                        <a:rPr lang="en-US" sz="1300" b="0" i="0" u="none" strike="noStrike" dirty="0" smtClean="0">
                          <a:solidFill>
                            <a:srgbClr val="000000"/>
                          </a:solidFill>
                          <a:effectLst/>
                          <a:latin typeface="Calibri" panose="020F0502020204030204" pitchFamily="34" charset="0"/>
                        </a:rPr>
                        <a:t>ealizing </a:t>
                      </a:r>
                      <a:r>
                        <a:rPr lang="en-US" sz="1300" b="0" i="0" u="none" strike="noStrike" dirty="0">
                          <a:solidFill>
                            <a:srgbClr val="000000"/>
                          </a:solidFill>
                          <a:effectLst/>
                          <a:latin typeface="Calibri" panose="020F0502020204030204" pitchFamily="34" charset="0"/>
                        </a:rPr>
                        <a:t>the power of emotional intelligence Boston, Mass. : Harvard Business School </a:t>
                      </a:r>
                      <a:r>
                        <a:rPr lang="en-US" sz="1300" b="0" i="0" u="none" strike="noStrike" dirty="0" smtClean="0">
                          <a:solidFill>
                            <a:srgbClr val="000000"/>
                          </a:solidFill>
                          <a:effectLst/>
                          <a:latin typeface="Calibri" panose="020F0502020204030204" pitchFamily="34" charset="0"/>
                        </a:rPr>
                        <a:t>Press.</a:t>
                      </a:r>
                    </a:p>
                    <a:p>
                      <a:pPr algn="l" fontAlgn="ctr"/>
                      <a:endParaRPr lang="en-US" sz="1300" b="0" i="0" u="none" strike="noStrike" dirty="0">
                        <a:solidFill>
                          <a:srgbClr val="000000"/>
                        </a:solidFill>
                        <a:effectLst/>
                        <a:latin typeface="Calibri" panose="020F0502020204030204" pitchFamily="34" charset="0"/>
                      </a:endParaRPr>
                    </a:p>
                  </a:txBody>
                  <a:tcPr marL="6416" marR="6416" marT="6416"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751065">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1.6</a:t>
                      </a:r>
                      <a:endParaRPr lang="en-US" sz="1300" b="0" i="0" u="none" strike="noStrike" dirty="0">
                        <a:solidFill>
                          <a:srgbClr val="000000"/>
                        </a:solidFill>
                        <a:effectLst/>
                        <a:latin typeface="Calibri" panose="020F0502020204030204" pitchFamily="34" charset="0"/>
                      </a:endParaRPr>
                    </a:p>
                  </a:txBody>
                  <a:tcPr marL="6416" marR="6416" marT="6416"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Murray</a:t>
                      </a:r>
                      <a:r>
                        <a:rPr lang="en-US" sz="1300" b="0" i="0" u="none" strike="noStrike" dirty="0">
                          <a:solidFill>
                            <a:srgbClr val="000000"/>
                          </a:solidFill>
                          <a:effectLst/>
                          <a:latin typeface="Calibri" panose="020F0502020204030204" pitchFamily="34" charset="0"/>
                        </a:rPr>
                        <a:t>, A. (2014). </a:t>
                      </a:r>
                      <a:r>
                        <a:rPr lang="en-US" sz="1300" b="0" i="0" u="none" strike="noStrike" dirty="0" smtClean="0">
                          <a:solidFill>
                            <a:srgbClr val="000000"/>
                          </a:solidFill>
                          <a:effectLst/>
                          <a:latin typeface="Calibri" panose="020F0502020204030204" pitchFamily="34" charset="0"/>
                        </a:rPr>
                        <a:t>The Wall Street Journal Essential Guide to Management: Lasting </a:t>
                      </a:r>
                      <a:r>
                        <a:rPr lang="en-US" sz="1300" b="0" i="0" u="none" strike="noStrike" dirty="0">
                          <a:solidFill>
                            <a:srgbClr val="000000"/>
                          </a:solidFill>
                          <a:effectLst/>
                          <a:latin typeface="Calibri" panose="020F0502020204030204" pitchFamily="34" charset="0"/>
                        </a:rPr>
                        <a:t>L</a:t>
                      </a:r>
                      <a:r>
                        <a:rPr lang="en-US" sz="1300" b="0" i="0" u="none" strike="noStrike" dirty="0" smtClean="0">
                          <a:solidFill>
                            <a:srgbClr val="000000"/>
                          </a:solidFill>
                          <a:effectLst/>
                          <a:latin typeface="Calibri" panose="020F0502020204030204" pitchFamily="34" charset="0"/>
                        </a:rPr>
                        <a:t>essons </a:t>
                      </a:r>
                      <a:r>
                        <a:rPr lang="en-US" sz="1300" b="0" i="0" u="none" strike="noStrike" dirty="0">
                          <a:solidFill>
                            <a:srgbClr val="000000"/>
                          </a:solidFill>
                          <a:effectLst/>
                          <a:latin typeface="Calibri" panose="020F0502020204030204" pitchFamily="34" charset="0"/>
                        </a:rPr>
                        <a:t>from the </a:t>
                      </a:r>
                      <a:r>
                        <a:rPr lang="en-US" sz="1300" b="0" i="0" u="none" strike="noStrike" dirty="0" smtClean="0">
                          <a:solidFill>
                            <a:srgbClr val="000000"/>
                          </a:solidFill>
                          <a:effectLst/>
                          <a:latin typeface="Calibri" panose="020F0502020204030204" pitchFamily="34" charset="0"/>
                        </a:rPr>
                        <a:t>Best Leadership Minds of our Time. </a:t>
                      </a:r>
                      <a:r>
                        <a:rPr lang="en-US" sz="1300" b="0" i="0" u="none" strike="noStrike" dirty="0">
                          <a:solidFill>
                            <a:srgbClr val="000000"/>
                          </a:solidFill>
                          <a:effectLst/>
                          <a:latin typeface="Calibri" panose="020F0502020204030204" pitchFamily="34" charset="0"/>
                        </a:rPr>
                        <a:t>Place of </a:t>
                      </a:r>
                      <a:r>
                        <a:rPr lang="en-US" sz="1300" b="0" i="0" u="none" strike="noStrike" dirty="0" smtClean="0">
                          <a:solidFill>
                            <a:srgbClr val="000000"/>
                          </a:solidFill>
                          <a:effectLst/>
                          <a:latin typeface="Calibri" panose="020F0502020204030204" pitchFamily="34" charset="0"/>
                        </a:rPr>
                        <a:t>publication </a:t>
                      </a:r>
                      <a:r>
                        <a:rPr lang="en-US" sz="1300" b="0" i="0" u="none" strike="noStrike" dirty="0">
                          <a:solidFill>
                            <a:srgbClr val="000000"/>
                          </a:solidFill>
                          <a:effectLst/>
                          <a:latin typeface="Calibri" panose="020F0502020204030204" pitchFamily="34" charset="0"/>
                        </a:rPr>
                        <a:t>not identified: HarperCollins e-Books</a:t>
                      </a:r>
                      <a:r>
                        <a:rPr lang="en-US" sz="1300" b="0" i="0" u="none" strike="noStrike" dirty="0" smtClean="0">
                          <a:solidFill>
                            <a:srgbClr val="000000"/>
                          </a:solidFill>
                          <a:effectLst/>
                          <a:latin typeface="Calibri" panose="020F0502020204030204" pitchFamily="34" charset="0"/>
                        </a:rPr>
                        <a:t>.</a:t>
                      </a:r>
                    </a:p>
                    <a:p>
                      <a:pPr algn="l" fontAlgn="ctr"/>
                      <a:endParaRPr lang="en-US" sz="1300" b="0" i="0" u="none" strike="noStrike" dirty="0">
                        <a:solidFill>
                          <a:srgbClr val="000000"/>
                        </a:solidFill>
                        <a:effectLst/>
                        <a:latin typeface="Calibri" panose="020F0502020204030204" pitchFamily="34" charset="0"/>
                      </a:endParaRPr>
                    </a:p>
                  </a:txBody>
                  <a:tcPr marL="6416" marR="6416" marT="6416"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4300">
                <a:tc>
                  <a:txBody>
                    <a:bodyPr/>
                    <a:lstStyle/>
                    <a:p>
                      <a:pPr algn="l" fontAlgn="b"/>
                      <a:endParaRPr lang="en-US" sz="1300" b="0" i="0" u="none" strike="noStrike" dirty="0" smtClean="0">
                        <a:solidFill>
                          <a:srgbClr val="000000"/>
                        </a:solidFill>
                        <a:effectLst/>
                        <a:latin typeface="Calibri" panose="020F0502020204030204" pitchFamily="34" charset="0"/>
                      </a:endParaRPr>
                    </a:p>
                    <a:p>
                      <a:pPr algn="l" fontAlgn="b"/>
                      <a:r>
                        <a:rPr lang="en-US" sz="1300" b="0" i="0" u="none" strike="noStrike" dirty="0" smtClean="0">
                          <a:solidFill>
                            <a:srgbClr val="000000"/>
                          </a:solidFill>
                          <a:effectLst/>
                          <a:latin typeface="Calibri" panose="020F0502020204030204" pitchFamily="34" charset="0"/>
                        </a:rPr>
                        <a:t>3.6-3.10</a:t>
                      </a:r>
                      <a:endParaRPr lang="en-US" sz="1300" b="0" i="0" u="none" strike="noStrike" dirty="0">
                        <a:solidFill>
                          <a:srgbClr val="000000"/>
                        </a:solidFill>
                        <a:effectLst/>
                        <a:latin typeface="Calibri" panose="020F0502020204030204" pitchFamily="34" charset="0"/>
                      </a:endParaRPr>
                    </a:p>
                  </a:txBody>
                  <a:tcPr marL="6416" marR="6416" marT="6416"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Doran</a:t>
                      </a:r>
                      <a:r>
                        <a:rPr lang="en-US" sz="1300" b="0" i="0" u="none" strike="noStrike" dirty="0">
                          <a:solidFill>
                            <a:srgbClr val="000000"/>
                          </a:solidFill>
                          <a:effectLst/>
                          <a:latin typeface="Calibri" panose="020F0502020204030204" pitchFamily="34" charset="0"/>
                        </a:rPr>
                        <a:t>, G. T. (1981). There's a S.M.A.R.T. </a:t>
                      </a:r>
                      <a:r>
                        <a:rPr lang="en-US" sz="1300" b="0" i="0" u="none" strike="noStrike" dirty="0" smtClean="0">
                          <a:solidFill>
                            <a:srgbClr val="000000"/>
                          </a:solidFill>
                          <a:effectLst/>
                          <a:latin typeface="Calibri" panose="020F0502020204030204" pitchFamily="34" charset="0"/>
                        </a:rPr>
                        <a:t>Way </a:t>
                      </a:r>
                      <a:r>
                        <a:rPr lang="en-US" sz="1300" b="0" i="0" u="none" strike="noStrike" dirty="0">
                          <a:solidFill>
                            <a:srgbClr val="000000"/>
                          </a:solidFill>
                          <a:effectLst/>
                          <a:latin typeface="Calibri" panose="020F0502020204030204" pitchFamily="34" charset="0"/>
                        </a:rPr>
                        <a:t>to W</a:t>
                      </a:r>
                      <a:r>
                        <a:rPr lang="en-US" sz="1300" b="0" i="0" u="none" strike="noStrike" dirty="0" smtClean="0">
                          <a:solidFill>
                            <a:srgbClr val="000000"/>
                          </a:solidFill>
                          <a:effectLst/>
                          <a:latin typeface="Calibri" panose="020F0502020204030204" pitchFamily="34" charset="0"/>
                        </a:rPr>
                        <a:t>rite Managements' </a:t>
                      </a:r>
                      <a:r>
                        <a:rPr lang="en-US" sz="1300" b="0" i="0" u="none" strike="noStrike" dirty="0">
                          <a:solidFill>
                            <a:srgbClr val="000000"/>
                          </a:solidFill>
                          <a:effectLst/>
                          <a:latin typeface="Calibri" panose="020F0502020204030204" pitchFamily="34" charset="0"/>
                        </a:rPr>
                        <a:t>G</a:t>
                      </a:r>
                      <a:r>
                        <a:rPr lang="en-US" sz="1300" b="0" i="0" u="none" strike="noStrike" dirty="0" smtClean="0">
                          <a:solidFill>
                            <a:srgbClr val="000000"/>
                          </a:solidFill>
                          <a:effectLst/>
                          <a:latin typeface="Calibri" panose="020F0502020204030204" pitchFamily="34" charset="0"/>
                        </a:rPr>
                        <a:t>oals </a:t>
                      </a:r>
                      <a:r>
                        <a:rPr lang="en-US" sz="1300" b="0" i="0" u="none" strike="noStrike" dirty="0">
                          <a:solidFill>
                            <a:srgbClr val="000000"/>
                          </a:solidFill>
                          <a:effectLst/>
                          <a:latin typeface="Calibri" panose="020F0502020204030204" pitchFamily="34" charset="0"/>
                        </a:rPr>
                        <a:t>and </a:t>
                      </a:r>
                      <a:r>
                        <a:rPr lang="en-US" sz="1300" b="0" i="0" u="none" strike="noStrike" dirty="0" smtClean="0">
                          <a:solidFill>
                            <a:srgbClr val="000000"/>
                          </a:solidFill>
                          <a:effectLst/>
                          <a:latin typeface="Calibri" panose="020F0502020204030204" pitchFamily="34" charset="0"/>
                        </a:rPr>
                        <a:t>Objectives</a:t>
                      </a:r>
                      <a:r>
                        <a:rPr lang="en-US" sz="1300" b="0" i="0" u="none" strike="noStrike" dirty="0">
                          <a:solidFill>
                            <a:srgbClr val="000000"/>
                          </a:solidFill>
                          <a:effectLst/>
                          <a:latin typeface="Calibri" panose="020F0502020204030204" pitchFamily="34" charset="0"/>
                        </a:rPr>
                        <a:t>. Management Review, 70(11), 35</a:t>
                      </a:r>
                      <a:r>
                        <a:rPr lang="en-US" sz="1300" b="0" i="0" u="none" strike="noStrike" dirty="0" smtClean="0">
                          <a:solidFill>
                            <a:srgbClr val="000000"/>
                          </a:solidFill>
                          <a:effectLst/>
                          <a:latin typeface="Calibri" panose="020F0502020204030204" pitchFamily="34" charset="0"/>
                        </a:rPr>
                        <a:t>.</a:t>
                      </a:r>
                    </a:p>
                    <a:p>
                      <a:pPr algn="l" fontAlgn="ctr"/>
                      <a:endParaRPr lang="en-US" sz="1300" b="0" i="0" u="none" strike="noStrike" dirty="0">
                        <a:solidFill>
                          <a:srgbClr val="000000"/>
                        </a:solidFill>
                        <a:effectLst/>
                        <a:latin typeface="Calibri" panose="020F0502020204030204" pitchFamily="34" charset="0"/>
                      </a:endParaRPr>
                    </a:p>
                  </a:txBody>
                  <a:tcPr marL="6416" marR="6416" marT="6416"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512904">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4.5-4.8 </a:t>
                      </a:r>
                      <a:r>
                        <a:rPr lang="en-US" sz="1300" b="0" i="0" u="none" strike="noStrike" dirty="0">
                          <a:solidFill>
                            <a:srgbClr val="000000"/>
                          </a:solidFill>
                          <a:effectLst/>
                          <a:latin typeface="Calibri" panose="020F0502020204030204" pitchFamily="34" charset="0"/>
                        </a:rPr>
                        <a:t>; 4.10-4.19 ; </a:t>
                      </a: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smtClean="0">
                          <a:solidFill>
                            <a:srgbClr val="000000"/>
                          </a:solidFill>
                          <a:effectLst/>
                          <a:latin typeface="Calibri" panose="020F0502020204030204" pitchFamily="34" charset="0"/>
                        </a:rPr>
                        <a:t>4.22-4.25</a:t>
                      </a:r>
                      <a:endParaRPr lang="en-US" sz="1300" b="0" i="0" u="none" strike="noStrike" dirty="0">
                        <a:solidFill>
                          <a:srgbClr val="000000"/>
                        </a:solidFill>
                        <a:effectLst/>
                        <a:latin typeface="Calibri" panose="020F0502020204030204" pitchFamily="34" charset="0"/>
                      </a:endParaRPr>
                    </a:p>
                  </a:txBody>
                  <a:tcPr marL="6416" marR="6416" marT="6416"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300" b="0" i="0" u="none" strike="noStrike" dirty="0" smtClean="0">
                        <a:solidFill>
                          <a:srgbClr val="000000"/>
                        </a:solidFill>
                        <a:effectLst/>
                        <a:latin typeface="Calibri" panose="020F0502020204030204" pitchFamily="34" charset="0"/>
                      </a:endParaRPr>
                    </a:p>
                    <a:p>
                      <a:pPr algn="l" fontAlgn="ctr"/>
                      <a:r>
                        <a:rPr lang="en-US" sz="1300" b="0" i="0" u="none" strike="noStrike" dirty="0" err="1" smtClean="0">
                          <a:solidFill>
                            <a:srgbClr val="000000"/>
                          </a:solidFill>
                          <a:effectLst/>
                          <a:latin typeface="Calibri" panose="020F0502020204030204" pitchFamily="34" charset="0"/>
                        </a:rPr>
                        <a:t>Casse</a:t>
                      </a:r>
                      <a:r>
                        <a:rPr lang="en-US" sz="1300" b="0" i="0" u="none" strike="noStrike" dirty="0">
                          <a:solidFill>
                            <a:srgbClr val="000000"/>
                          </a:solidFill>
                          <a:effectLst/>
                          <a:latin typeface="Calibri" panose="020F0502020204030204" pitchFamily="34" charset="0"/>
                        </a:rPr>
                        <a:t>, Pierre. (1981) Training for the </a:t>
                      </a:r>
                      <a:r>
                        <a:rPr lang="en-US" sz="1300" b="0" i="0" u="none" strike="noStrike" dirty="0" smtClean="0">
                          <a:solidFill>
                            <a:srgbClr val="000000"/>
                          </a:solidFill>
                          <a:effectLst/>
                          <a:latin typeface="Calibri" panose="020F0502020204030204" pitchFamily="34" charset="0"/>
                        </a:rPr>
                        <a:t>Cross-Cultural Mind: A Handbook for Cross-Cultural</a:t>
                      </a:r>
                      <a:r>
                        <a:rPr lang="en-US" sz="1300" b="0" i="0" u="none" strike="noStrike" baseline="0" dirty="0" smtClean="0">
                          <a:solidFill>
                            <a:srgbClr val="000000"/>
                          </a:solidFill>
                          <a:effectLst/>
                          <a:latin typeface="Calibri" panose="020F0502020204030204" pitchFamily="34" charset="0"/>
                        </a:rPr>
                        <a:t> T</a:t>
                      </a:r>
                      <a:r>
                        <a:rPr lang="en-US" sz="1300" b="0" i="0" u="none" strike="noStrike" dirty="0" smtClean="0">
                          <a:solidFill>
                            <a:srgbClr val="000000"/>
                          </a:solidFill>
                          <a:effectLst/>
                          <a:latin typeface="Calibri" panose="020F0502020204030204" pitchFamily="34" charset="0"/>
                        </a:rPr>
                        <a:t>rainers </a:t>
                      </a:r>
                      <a:r>
                        <a:rPr lang="en-US" sz="1300" b="0" i="0" u="none" strike="noStrike" dirty="0">
                          <a:solidFill>
                            <a:srgbClr val="000000"/>
                          </a:solidFill>
                          <a:effectLst/>
                          <a:latin typeface="Calibri" panose="020F0502020204030204" pitchFamily="34" charset="0"/>
                        </a:rPr>
                        <a:t>and </a:t>
                      </a:r>
                      <a:r>
                        <a:rPr lang="en-US" sz="1300" b="0" i="0" u="none" strike="noStrike" dirty="0" smtClean="0">
                          <a:solidFill>
                            <a:srgbClr val="000000"/>
                          </a:solidFill>
                          <a:effectLst/>
                          <a:latin typeface="Calibri" panose="020F0502020204030204" pitchFamily="34" charset="0"/>
                        </a:rPr>
                        <a:t>Consultants </a:t>
                      </a:r>
                      <a:r>
                        <a:rPr lang="en-US" sz="1300" b="0" i="0" u="none" strike="noStrike" dirty="0">
                          <a:solidFill>
                            <a:srgbClr val="000000"/>
                          </a:solidFill>
                          <a:effectLst/>
                          <a:latin typeface="Calibri" panose="020F0502020204030204" pitchFamily="34" charset="0"/>
                        </a:rPr>
                        <a:t>Washington, D.C. : Society for Intercultural Education, Training, and Research.</a:t>
                      </a:r>
                    </a:p>
                  </a:txBody>
                  <a:tcPr marL="6416" marR="6416" marT="6416"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p:nvPr/>
        </p:nvSpPr>
        <p:spPr>
          <a:xfrm>
            <a:off x="449845" y="1638155"/>
            <a:ext cx="921883" cy="323165"/>
          </a:xfrm>
          <a:prstGeom prst="rect">
            <a:avLst/>
          </a:prstGeom>
          <a:noFill/>
        </p:spPr>
        <p:txBody>
          <a:bodyPr wrap="square" rtlCol="0">
            <a:spAutoFit/>
          </a:bodyPr>
          <a:lstStyle/>
          <a:p>
            <a:r>
              <a:rPr lang="en-US" sz="1500" b="1" dirty="0" smtClean="0"/>
              <a:t>Slide #:</a:t>
            </a:r>
            <a:endParaRPr lang="en-US" sz="1500" b="1" dirty="0"/>
          </a:p>
        </p:txBody>
      </p:sp>
      <p:sp>
        <p:nvSpPr>
          <p:cNvPr id="7" name="TextBox 6"/>
          <p:cNvSpPr txBox="1"/>
          <p:nvPr/>
        </p:nvSpPr>
        <p:spPr>
          <a:xfrm>
            <a:off x="2286256" y="1638156"/>
            <a:ext cx="921883" cy="323165"/>
          </a:xfrm>
          <a:prstGeom prst="rect">
            <a:avLst/>
          </a:prstGeom>
          <a:noFill/>
        </p:spPr>
        <p:txBody>
          <a:bodyPr wrap="square" rtlCol="0">
            <a:spAutoFit/>
          </a:bodyPr>
          <a:lstStyle/>
          <a:p>
            <a:r>
              <a:rPr lang="ro-RO" sz="1500" b="1" dirty="0" smtClean="0"/>
              <a:t>Surse</a:t>
            </a:r>
            <a:r>
              <a:rPr lang="en-US" sz="1500" b="1" dirty="0" smtClean="0"/>
              <a:t>:</a:t>
            </a:r>
            <a:endParaRPr lang="en-US" sz="1500" b="1" dirty="0"/>
          </a:p>
        </p:txBody>
      </p:sp>
    </p:spTree>
    <p:extLst>
      <p:ext uri="{BB962C8B-B14F-4D97-AF65-F5344CB8AC3E}">
        <p14:creationId xmlns:p14="http://schemas.microsoft.com/office/powerpoint/2010/main" val="308076385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501278"/>
            <a:ext cx="6976289" cy="757676"/>
          </a:xfrm>
        </p:spPr>
        <p:txBody>
          <a:bodyPr>
            <a:normAutofit/>
          </a:bodyPr>
          <a:lstStyle/>
          <a:p>
            <a:r>
              <a:rPr lang="ro-RO" sz="2000" dirty="0" smtClean="0"/>
              <a:t>Imagini</a:t>
            </a:r>
            <a:r>
              <a:rPr lang="en-US" sz="2000" dirty="0" smtClean="0"/>
              <a:t>:</a:t>
            </a:r>
            <a:endParaRPr lang="en-US" sz="2000" dirty="0"/>
          </a:p>
        </p:txBody>
      </p:sp>
      <p:sp>
        <p:nvSpPr>
          <p:cNvPr id="9" name="TextBox 8"/>
          <p:cNvSpPr txBox="1"/>
          <p:nvPr/>
        </p:nvSpPr>
        <p:spPr>
          <a:xfrm>
            <a:off x="154101" y="1070090"/>
            <a:ext cx="921883" cy="323165"/>
          </a:xfrm>
          <a:prstGeom prst="rect">
            <a:avLst/>
          </a:prstGeom>
          <a:noFill/>
        </p:spPr>
        <p:txBody>
          <a:bodyPr wrap="square" rtlCol="0">
            <a:spAutoFit/>
          </a:bodyPr>
          <a:lstStyle/>
          <a:p>
            <a:r>
              <a:rPr lang="en-US" sz="1500" b="1" dirty="0" smtClean="0"/>
              <a:t>Slide #:</a:t>
            </a:r>
            <a:endParaRPr lang="en-US" sz="1500" b="1" dirty="0"/>
          </a:p>
        </p:txBody>
      </p:sp>
      <p:sp>
        <p:nvSpPr>
          <p:cNvPr id="10" name="TextBox 9"/>
          <p:cNvSpPr txBox="1"/>
          <p:nvPr/>
        </p:nvSpPr>
        <p:spPr>
          <a:xfrm>
            <a:off x="1164771" y="1070090"/>
            <a:ext cx="921883" cy="323165"/>
          </a:xfrm>
          <a:prstGeom prst="rect">
            <a:avLst/>
          </a:prstGeom>
          <a:noFill/>
        </p:spPr>
        <p:txBody>
          <a:bodyPr wrap="square" rtlCol="0">
            <a:spAutoFit/>
          </a:bodyPr>
          <a:lstStyle/>
          <a:p>
            <a:r>
              <a:rPr lang="ro-RO" sz="1500" b="1" dirty="0" smtClean="0"/>
              <a:t>Surse</a:t>
            </a:r>
            <a:r>
              <a:rPr lang="en-US" sz="1500" b="1" dirty="0" smtClean="0"/>
              <a:t>:</a:t>
            </a:r>
            <a:endParaRPr lang="en-US" sz="1500" b="1" dirty="0"/>
          </a:p>
        </p:txBody>
      </p:sp>
      <p:graphicFrame>
        <p:nvGraphicFramePr>
          <p:cNvPr id="13" name="Table 12"/>
          <p:cNvGraphicFramePr>
            <a:graphicFrameLocks noGrp="1"/>
          </p:cNvGraphicFramePr>
          <p:nvPr>
            <p:extLst>
              <p:ext uri="{D42A27DB-BD31-4B8C-83A1-F6EECF244321}">
                <p14:modId xmlns:p14="http://schemas.microsoft.com/office/powerpoint/2010/main" val="1676094732"/>
              </p:ext>
            </p:extLst>
          </p:nvPr>
        </p:nvGraphicFramePr>
        <p:xfrm>
          <a:off x="397565" y="1393253"/>
          <a:ext cx="8269357" cy="4951792"/>
        </p:xfrm>
        <a:graphic>
          <a:graphicData uri="http://schemas.openxmlformats.org/drawingml/2006/table">
            <a:tbl>
              <a:tblPr/>
              <a:tblGrid>
                <a:gridCol w="607270"/>
                <a:gridCol w="7662087"/>
              </a:tblGrid>
              <a:tr h="214679">
                <a:tc>
                  <a:txBody>
                    <a:bodyPr/>
                    <a:lstStyle/>
                    <a:p>
                      <a:pPr algn="l" fontAlgn="ctr"/>
                      <a:r>
                        <a:rPr lang="en-US" sz="1400" b="0" i="0" u="none" strike="noStrike" dirty="0">
                          <a:solidFill>
                            <a:srgbClr val="000000"/>
                          </a:solidFill>
                          <a:effectLst/>
                          <a:latin typeface="Calibri" panose="020F0502020204030204" pitchFamily="34" charset="0"/>
                        </a:rPr>
                        <a:t>vii</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Better Business Learning Pty Ltd. (2015). </a:t>
                      </a:r>
                      <a:r>
                        <a:rPr lang="en-US" sz="1400" b="0" i="1" u="none" strike="noStrike" dirty="0">
                          <a:solidFill>
                            <a:srgbClr val="000000"/>
                          </a:solidFill>
                          <a:effectLst/>
                          <a:latin typeface="Calibri" panose="020F0502020204030204" pitchFamily="34" charset="0"/>
                        </a:rPr>
                        <a:t>Who wants (to) change? </a:t>
                      </a:r>
                      <a:r>
                        <a:rPr lang="en-US" sz="1400" b="0" i="0" u="none" strike="noStrike" dirty="0">
                          <a:solidFill>
                            <a:srgbClr val="000000"/>
                          </a:solidFill>
                          <a:effectLst/>
                          <a:latin typeface="Calibri" panose="020F0502020204030204" pitchFamily="34" charset="0"/>
                        </a:rPr>
                        <a:t>[Digital cartoon]. Retrieved from </a:t>
                      </a:r>
                      <a:r>
                        <a:rPr lang="en-US" sz="1400" b="0" i="0" u="none" strike="noStrike" dirty="0">
                          <a:solidFill>
                            <a:srgbClr val="000000"/>
                          </a:solidFill>
                          <a:effectLst/>
                          <a:latin typeface="Calibri" panose="020F0502020204030204" pitchFamily="34" charset="0"/>
                          <a:hlinkClick r:id="rId3"/>
                        </a:rPr>
                        <a:t>http://changeactivation.com/activate/issue-1/who-wants-change</a:t>
                      </a:r>
                      <a:r>
                        <a:rPr lang="en-US" sz="1400" b="0" i="0" u="none" strike="noStrike" dirty="0" smtClean="0">
                          <a:solidFill>
                            <a:srgbClr val="000000"/>
                          </a:solidFill>
                          <a:effectLst/>
                          <a:latin typeface="Calibri" panose="020F0502020204030204" pitchFamily="34" charset="0"/>
                          <a:hlinkClick r:id="rId3"/>
                        </a:rPr>
                        <a:t>/</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xi</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Appel, Matthias. (2015). African Lion [Digital photograph]. Retrieved from </a:t>
                      </a:r>
                      <a:r>
                        <a:rPr lang="en-US" sz="1400" b="0" i="0" u="none" strike="noStrike" dirty="0">
                          <a:solidFill>
                            <a:srgbClr val="000000"/>
                          </a:solidFill>
                          <a:effectLst/>
                          <a:latin typeface="Calibri" panose="020F0502020204030204" pitchFamily="34" charset="0"/>
                          <a:hlinkClick r:id="rId4"/>
                        </a:rPr>
                        <a:t>https://</a:t>
                      </a:r>
                      <a:r>
                        <a:rPr lang="en-US" sz="1400" b="0" i="0" u="none" strike="noStrike" dirty="0" smtClean="0">
                          <a:solidFill>
                            <a:srgbClr val="000000"/>
                          </a:solidFill>
                          <a:effectLst/>
                          <a:latin typeface="Calibri" panose="020F0502020204030204" pitchFamily="34" charset="0"/>
                          <a:hlinkClick r:id="rId4"/>
                        </a:rPr>
                        <a:t>www.flickr.com/photos/mathiasappel/18576284415</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xi</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err="1">
                          <a:solidFill>
                            <a:srgbClr val="000000"/>
                          </a:solidFill>
                          <a:effectLst/>
                          <a:latin typeface="Calibri" panose="020F0502020204030204" pitchFamily="34" charset="0"/>
                        </a:rPr>
                        <a:t>Deepungn</a:t>
                      </a:r>
                      <a:r>
                        <a:rPr lang="en-US" sz="1400" b="0" i="0" u="none" strike="noStrike" dirty="0">
                          <a:solidFill>
                            <a:srgbClr val="000000"/>
                          </a:solidFill>
                          <a:effectLst/>
                          <a:latin typeface="Calibri" panose="020F0502020204030204" pitchFamily="34" charset="0"/>
                        </a:rPr>
                        <a:t>. (2016). </a:t>
                      </a:r>
                      <a:r>
                        <a:rPr lang="en-US" sz="1400" b="0" i="1" u="none" strike="noStrike" dirty="0">
                          <a:solidFill>
                            <a:srgbClr val="000000"/>
                          </a:solidFill>
                          <a:effectLst/>
                          <a:latin typeface="Calibri" panose="020F0502020204030204" pitchFamily="34" charset="0"/>
                        </a:rPr>
                        <a:t>Indian Monkey from Kerala</a:t>
                      </a:r>
                      <a:r>
                        <a:rPr lang="en-US" sz="1400" b="0" i="0" u="none" strike="noStrike" dirty="0">
                          <a:solidFill>
                            <a:srgbClr val="000000"/>
                          </a:solidFill>
                          <a:effectLst/>
                          <a:latin typeface="Calibri" panose="020F0502020204030204" pitchFamily="34" charset="0"/>
                        </a:rPr>
                        <a:t> [Digital photograph]. Retrieved from </a:t>
                      </a:r>
                      <a:r>
                        <a:rPr lang="en-US" sz="1400" b="0" i="0" u="none" strike="noStrike" dirty="0">
                          <a:solidFill>
                            <a:srgbClr val="000000"/>
                          </a:solidFill>
                          <a:effectLst/>
                          <a:latin typeface="Calibri" panose="020F0502020204030204" pitchFamily="34" charset="0"/>
                          <a:hlinkClick r:id="rId5"/>
                        </a:rPr>
                        <a:t>https://</a:t>
                      </a:r>
                      <a:r>
                        <a:rPr lang="en-US" sz="1400" b="0" i="0" u="none" strike="noStrike" dirty="0" smtClean="0">
                          <a:solidFill>
                            <a:srgbClr val="000000"/>
                          </a:solidFill>
                          <a:effectLst/>
                          <a:latin typeface="Calibri" panose="020F0502020204030204" pitchFamily="34" charset="0"/>
                          <a:hlinkClick r:id="rId5"/>
                        </a:rPr>
                        <a:t>commons.wikimedia.org/wiki/File:Indian_monkey_close_up.jpg</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112602">
                <a:tc>
                  <a:txBody>
                    <a:bodyPr/>
                    <a:lstStyle/>
                    <a:p>
                      <a:pPr algn="l" fontAlgn="ctr"/>
                      <a:r>
                        <a:rPr lang="en-US" sz="1400" b="0" i="0" u="none" strike="noStrike" dirty="0">
                          <a:solidFill>
                            <a:srgbClr val="000000"/>
                          </a:solidFill>
                          <a:effectLst/>
                          <a:latin typeface="Calibri" panose="020F0502020204030204" pitchFamily="34" charset="0"/>
                        </a:rPr>
                        <a:t>xi</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Kurt, Eric. (2015). </a:t>
                      </a:r>
                      <a:r>
                        <a:rPr lang="en-US" sz="1400" b="0" i="1" u="none" strike="noStrike" dirty="0">
                          <a:solidFill>
                            <a:srgbClr val="000000"/>
                          </a:solidFill>
                          <a:effectLst/>
                          <a:latin typeface="Calibri" panose="020F0502020204030204" pitchFamily="34" charset="0"/>
                        </a:rPr>
                        <a:t>Namibian Elephant </a:t>
                      </a:r>
                      <a:r>
                        <a:rPr lang="en-US" sz="1400" b="0" i="0" u="none" strike="noStrike" dirty="0">
                          <a:solidFill>
                            <a:srgbClr val="000000"/>
                          </a:solidFill>
                          <a:effectLst/>
                          <a:latin typeface="Calibri" panose="020F0502020204030204" pitchFamily="34" charset="0"/>
                        </a:rPr>
                        <a:t>[Digital photograph</a:t>
                      </a:r>
                      <a:r>
                        <a:rPr lang="en-US" sz="1400" b="0" i="0" u="none" strike="noStrike" dirty="0" smtClean="0">
                          <a:solidFill>
                            <a:srgbClr val="000000"/>
                          </a:solidFill>
                          <a:effectLst/>
                          <a:latin typeface="Calibri" panose="020F0502020204030204" pitchFamily="34" charset="0"/>
                        </a:rPr>
                        <a:t>].</a:t>
                      </a: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xv</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err="1">
                          <a:solidFill>
                            <a:srgbClr val="000000"/>
                          </a:solidFill>
                          <a:effectLst/>
                          <a:latin typeface="Calibri" panose="020F0502020204030204" pitchFamily="34" charset="0"/>
                        </a:rPr>
                        <a:t>jscreationzs</a:t>
                      </a:r>
                      <a:r>
                        <a:rPr lang="en-US" sz="1400" b="0" i="0" u="none" strike="noStrike" dirty="0">
                          <a:solidFill>
                            <a:srgbClr val="000000"/>
                          </a:solidFill>
                          <a:effectLst/>
                          <a:latin typeface="Calibri" panose="020F0502020204030204" pitchFamily="34" charset="0"/>
                        </a:rPr>
                        <a:t>. (2010). </a:t>
                      </a:r>
                      <a:r>
                        <a:rPr lang="en-US" sz="1400" b="0" i="1" u="none" strike="noStrike" dirty="0">
                          <a:solidFill>
                            <a:srgbClr val="000000"/>
                          </a:solidFill>
                          <a:effectLst/>
                          <a:latin typeface="Calibri" panose="020F0502020204030204" pitchFamily="34" charset="0"/>
                        </a:rPr>
                        <a:t>Which Way? Stock Photo [Digital cartoon]. </a:t>
                      </a:r>
                      <a:r>
                        <a:rPr lang="en-US" sz="1400" b="0" i="0" u="none" strike="noStrike" dirty="0">
                          <a:solidFill>
                            <a:srgbClr val="000000"/>
                          </a:solidFill>
                          <a:effectLst/>
                          <a:latin typeface="Calibri" panose="020F0502020204030204" pitchFamily="34" charset="0"/>
                        </a:rPr>
                        <a:t>Retrieved from </a:t>
                      </a:r>
                      <a:r>
                        <a:rPr lang="en-US" sz="1400" b="0" i="0" u="none" strike="noStrike" dirty="0">
                          <a:solidFill>
                            <a:srgbClr val="000000"/>
                          </a:solidFill>
                          <a:effectLst/>
                          <a:latin typeface="Calibri" panose="020F0502020204030204" pitchFamily="34" charset="0"/>
                          <a:hlinkClick r:id="rId6"/>
                        </a:rPr>
                        <a:t>http://</a:t>
                      </a:r>
                      <a:r>
                        <a:rPr lang="en-US" sz="1400" b="0" i="0" u="none" strike="noStrike" dirty="0" smtClean="0">
                          <a:solidFill>
                            <a:srgbClr val="000000"/>
                          </a:solidFill>
                          <a:effectLst/>
                          <a:latin typeface="Calibri" panose="020F0502020204030204" pitchFamily="34" charset="0"/>
                          <a:hlinkClick r:id="rId6"/>
                        </a:rPr>
                        <a:t>www.freedigitalphotos.net/images/Ideas_and_decision_m_g409-Which_Way_p22368.html</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2.3</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1" u="none" strike="noStrike" dirty="0">
                          <a:solidFill>
                            <a:srgbClr val="000000"/>
                          </a:solidFill>
                          <a:effectLst/>
                          <a:latin typeface="Calibri" panose="020F0502020204030204" pitchFamily="34" charset="0"/>
                        </a:rPr>
                        <a:t>Flying Paper Airplane Clipart </a:t>
                      </a:r>
                      <a:r>
                        <a:rPr lang="en-US" sz="1400" b="0" i="0" u="none" strike="noStrike" dirty="0">
                          <a:solidFill>
                            <a:srgbClr val="000000"/>
                          </a:solidFill>
                          <a:effectLst/>
                          <a:latin typeface="Calibri" panose="020F0502020204030204" pitchFamily="34" charset="0"/>
                        </a:rPr>
                        <a:t>[digital image]. Retrieved from </a:t>
                      </a:r>
                      <a:endParaRPr lang="en-US" sz="1400" b="0" i="0" u="none" strike="noStrike" dirty="0" smtClean="0">
                        <a:solidFill>
                          <a:srgbClr val="000000"/>
                        </a:solidFill>
                        <a:effectLst/>
                        <a:latin typeface="Calibri" panose="020F0502020204030204" pitchFamily="34" charset="0"/>
                      </a:endParaRPr>
                    </a:p>
                    <a:p>
                      <a:pPr algn="l" fontAlgn="ctr"/>
                      <a:r>
                        <a:rPr lang="en-US" sz="1400" b="0" i="0" u="none" strike="noStrike" dirty="0" smtClean="0">
                          <a:solidFill>
                            <a:srgbClr val="000000"/>
                          </a:solidFill>
                          <a:effectLst/>
                          <a:latin typeface="Calibri" panose="020F0502020204030204" pitchFamily="34" charset="0"/>
                          <a:hlinkClick r:id="rId7"/>
                        </a:rPr>
                        <a:t>http</a:t>
                      </a:r>
                      <a:r>
                        <a:rPr lang="en-US" sz="1400" b="0" i="0" u="none" strike="noStrike" dirty="0">
                          <a:solidFill>
                            <a:srgbClr val="000000"/>
                          </a:solidFill>
                          <a:effectLst/>
                          <a:latin typeface="Calibri" panose="020F0502020204030204" pitchFamily="34" charset="0"/>
                          <a:hlinkClick r:id="rId7"/>
                        </a:rPr>
                        <a:t>://</a:t>
                      </a:r>
                      <a:r>
                        <a:rPr lang="en-US" sz="1400" b="0" i="0" u="none" strike="noStrike" dirty="0" smtClean="0">
                          <a:solidFill>
                            <a:srgbClr val="000000"/>
                          </a:solidFill>
                          <a:effectLst/>
                          <a:latin typeface="Calibri" panose="020F0502020204030204" pitchFamily="34" charset="0"/>
                          <a:hlinkClick r:id="rId7"/>
                        </a:rPr>
                        <a:t>clipartall.com/img/clipart-156031.html</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2.4</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1" u="none" strike="noStrike" dirty="0">
                          <a:solidFill>
                            <a:srgbClr val="000000"/>
                          </a:solidFill>
                          <a:effectLst/>
                          <a:latin typeface="Calibri" panose="020F0502020204030204" pitchFamily="34" charset="0"/>
                        </a:rPr>
                        <a:t>Paper Airplane Clip Art </a:t>
                      </a:r>
                      <a:r>
                        <a:rPr lang="en-US" sz="1400" b="0" i="1" u="none" strike="noStrike" dirty="0" err="1">
                          <a:solidFill>
                            <a:srgbClr val="000000"/>
                          </a:solidFill>
                          <a:effectLst/>
                          <a:latin typeface="Calibri" panose="020F0502020204030204" pitchFamily="34" charset="0"/>
                        </a:rPr>
                        <a:t>Clipa</a:t>
                      </a:r>
                      <a:r>
                        <a:rPr lang="en-US" sz="1400" b="0" i="0" u="none" strike="noStrike" dirty="0">
                          <a:solidFill>
                            <a:srgbClr val="000000"/>
                          </a:solidFill>
                          <a:effectLst/>
                          <a:latin typeface="Calibri" panose="020F0502020204030204" pitchFamily="34" charset="0"/>
                        </a:rPr>
                        <a:t> [digital image]. Retrieved from </a:t>
                      </a:r>
                      <a:endParaRPr lang="en-US" sz="1400" b="0" i="0" u="none" strike="noStrike" dirty="0" smtClean="0">
                        <a:solidFill>
                          <a:srgbClr val="000000"/>
                        </a:solidFill>
                        <a:effectLst/>
                        <a:latin typeface="Calibri" panose="020F0502020204030204" pitchFamily="34" charset="0"/>
                      </a:endParaRPr>
                    </a:p>
                    <a:p>
                      <a:pPr algn="l" fontAlgn="ctr"/>
                      <a:r>
                        <a:rPr lang="en-US" sz="1400" b="0" i="0" u="none" strike="noStrike" dirty="0" smtClean="0">
                          <a:solidFill>
                            <a:srgbClr val="000000"/>
                          </a:solidFill>
                          <a:effectLst/>
                          <a:latin typeface="Calibri" panose="020F0502020204030204" pitchFamily="34" charset="0"/>
                          <a:hlinkClick r:id="rId8"/>
                        </a:rPr>
                        <a:t>http</a:t>
                      </a:r>
                      <a:r>
                        <a:rPr lang="en-US" sz="1400" b="0" i="0" u="none" strike="noStrike" dirty="0">
                          <a:solidFill>
                            <a:srgbClr val="000000"/>
                          </a:solidFill>
                          <a:effectLst/>
                          <a:latin typeface="Calibri" panose="020F0502020204030204" pitchFamily="34" charset="0"/>
                          <a:hlinkClick r:id="rId8"/>
                        </a:rPr>
                        <a:t>://</a:t>
                      </a:r>
                      <a:r>
                        <a:rPr lang="en-US" sz="1400" b="0" i="0" u="none" strike="noStrike" dirty="0" smtClean="0">
                          <a:solidFill>
                            <a:srgbClr val="000000"/>
                          </a:solidFill>
                          <a:effectLst/>
                          <a:latin typeface="Calibri" panose="020F0502020204030204" pitchFamily="34" charset="0"/>
                          <a:hlinkClick r:id="rId8"/>
                        </a:rPr>
                        <a:t>clipartall.com/img/clipart-156032.html</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112602">
                <a:tc>
                  <a:txBody>
                    <a:bodyPr/>
                    <a:lstStyle/>
                    <a:p>
                      <a:pPr algn="l" fontAlgn="b"/>
                      <a:r>
                        <a:rPr lang="en-US" sz="1400" b="0" i="0" u="none" strike="noStrike">
                          <a:solidFill>
                            <a:srgbClr val="000000"/>
                          </a:solidFill>
                          <a:effectLst/>
                          <a:latin typeface="Calibri" panose="020F0502020204030204" pitchFamily="34" charset="0"/>
                        </a:rPr>
                        <a:t>2.8</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a:solidFill>
                            <a:srgbClr val="000000"/>
                          </a:solidFill>
                          <a:effectLst/>
                          <a:latin typeface="Calibri" panose="020F0502020204030204" pitchFamily="34" charset="0"/>
                        </a:rPr>
                        <a:t>D</a:t>
                      </a:r>
                      <a:r>
                        <a:rPr lang="en-US" sz="1400" b="0" i="0" u="none" strike="noStrike" dirty="0" smtClean="0">
                          <a:solidFill>
                            <a:srgbClr val="000000"/>
                          </a:solidFill>
                          <a:effectLst/>
                          <a:latin typeface="Calibri" panose="020F0502020204030204" pitchFamily="34" charset="0"/>
                        </a:rPr>
                        <a:t>igital </a:t>
                      </a:r>
                      <a:r>
                        <a:rPr lang="en-US" sz="1400" b="0" i="0" u="none" strike="noStrike" dirty="0">
                          <a:solidFill>
                            <a:srgbClr val="000000"/>
                          </a:solidFill>
                          <a:effectLst/>
                          <a:latin typeface="Calibri" panose="020F0502020204030204" pitchFamily="34" charset="0"/>
                        </a:rPr>
                        <a:t>image retrieved from EIFL: </a:t>
                      </a:r>
                      <a:r>
                        <a:rPr lang="en-US" sz="1400" b="0" i="0" u="none" strike="noStrike" dirty="0" smtClean="0">
                          <a:solidFill>
                            <a:srgbClr val="000000"/>
                          </a:solidFill>
                          <a:effectLst/>
                          <a:latin typeface="Calibri" panose="020F0502020204030204" pitchFamily="34" charset="0"/>
                          <a:hlinkClick r:id="rId9"/>
                        </a:rPr>
                        <a:t>www.eifl.net</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4679">
                <a:tc>
                  <a:txBody>
                    <a:bodyPr/>
                    <a:lstStyle/>
                    <a:p>
                      <a:pPr algn="l" fontAlgn="b"/>
                      <a:r>
                        <a:rPr lang="en-US" sz="1400" b="0" i="0" u="none" strike="noStrike">
                          <a:solidFill>
                            <a:srgbClr val="000000"/>
                          </a:solidFill>
                          <a:effectLst/>
                          <a:latin typeface="Calibri" panose="020F0502020204030204" pitchFamily="34" charset="0"/>
                        </a:rPr>
                        <a:t>2.9</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a:solidFill>
                            <a:srgbClr val="000000"/>
                          </a:solidFill>
                          <a:effectLst/>
                          <a:latin typeface="Calibri" panose="020F0502020204030204" pitchFamily="34" charset="0"/>
                        </a:rPr>
                        <a:t>Adolph B. Rice Studio. (1956).</a:t>
                      </a:r>
                      <a:r>
                        <a:rPr lang="en-US" sz="1400" b="0" i="1" u="none" strike="noStrike" dirty="0">
                          <a:solidFill>
                            <a:srgbClr val="000000"/>
                          </a:solidFill>
                          <a:effectLst/>
                          <a:latin typeface="Calibri" panose="020F0502020204030204" pitchFamily="34" charset="0"/>
                        </a:rPr>
                        <a:t> City, public library </a:t>
                      </a:r>
                      <a:r>
                        <a:rPr lang="en-US" sz="1400" b="0" i="0" u="none" strike="noStrike" dirty="0">
                          <a:solidFill>
                            <a:srgbClr val="000000"/>
                          </a:solidFill>
                          <a:effectLst/>
                          <a:latin typeface="Calibri" panose="020F0502020204030204" pitchFamily="34" charset="0"/>
                        </a:rPr>
                        <a:t>[digital photograph]. Retrieved from </a:t>
                      </a:r>
                      <a:r>
                        <a:rPr lang="en-US" sz="1400" b="0" i="0" u="none" strike="noStrike" dirty="0">
                          <a:solidFill>
                            <a:srgbClr val="000000"/>
                          </a:solidFill>
                          <a:effectLst/>
                          <a:latin typeface="Calibri" panose="020F0502020204030204" pitchFamily="34" charset="0"/>
                          <a:hlinkClick r:id="rId10"/>
                        </a:rPr>
                        <a:t>https://</a:t>
                      </a:r>
                      <a:r>
                        <a:rPr lang="en-US" sz="1400" b="0" i="0" u="none" strike="noStrike" dirty="0" smtClean="0">
                          <a:solidFill>
                            <a:srgbClr val="000000"/>
                          </a:solidFill>
                          <a:effectLst/>
                          <a:latin typeface="Calibri" panose="020F0502020204030204" pitchFamily="34" charset="0"/>
                          <a:hlinkClick r:id="rId10"/>
                        </a:rPr>
                        <a:t>www.flickr.com/photos/library_of_virginia/2899334394</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4679">
                <a:tc>
                  <a:txBody>
                    <a:bodyPr/>
                    <a:lstStyle/>
                    <a:p>
                      <a:pPr algn="l" fontAlgn="ctr"/>
                      <a:r>
                        <a:rPr lang="en-US" sz="1400" b="0" i="0" u="none" strike="noStrike">
                          <a:solidFill>
                            <a:srgbClr val="000000"/>
                          </a:solidFill>
                          <a:effectLst/>
                          <a:latin typeface="Calibri" panose="020F0502020204030204" pitchFamily="34" charset="0"/>
                        </a:rPr>
                        <a:t>2. 10</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a:solidFill>
                            <a:srgbClr val="000000"/>
                          </a:solidFill>
                          <a:effectLst/>
                          <a:latin typeface="Calibri" panose="020F0502020204030204" pitchFamily="34" charset="0"/>
                        </a:rPr>
                        <a:t>The American Library Association. (2010). </a:t>
                      </a:r>
                      <a:r>
                        <a:rPr lang="en-US" sz="1400" b="0" i="1" u="none" strike="noStrike" dirty="0">
                          <a:solidFill>
                            <a:srgbClr val="000000"/>
                          </a:solidFill>
                          <a:effectLst/>
                          <a:latin typeface="Calibri" panose="020F0502020204030204" pitchFamily="34" charset="0"/>
                        </a:rPr>
                        <a:t>Black and white National Library Symbol (jpg) </a:t>
                      </a:r>
                      <a:r>
                        <a:rPr lang="en-US" sz="1400" b="0" i="0" u="none" strike="noStrike" dirty="0">
                          <a:solidFill>
                            <a:srgbClr val="000000"/>
                          </a:solidFill>
                          <a:effectLst/>
                          <a:latin typeface="Calibri" panose="020F0502020204030204" pitchFamily="34" charset="0"/>
                        </a:rPr>
                        <a:t>[digital image]. Retrieved from </a:t>
                      </a:r>
                      <a:r>
                        <a:rPr lang="en-US" sz="1400" b="0" i="0" u="none" strike="noStrike" dirty="0" smtClean="0">
                          <a:solidFill>
                            <a:srgbClr val="000000"/>
                          </a:solidFill>
                          <a:effectLst/>
                          <a:latin typeface="Calibri" panose="020F0502020204030204" pitchFamily="34" charset="0"/>
                          <a:hlinkClick r:id="rId11"/>
                        </a:rPr>
                        <a:t>https</a:t>
                      </a:r>
                      <a:r>
                        <a:rPr lang="en-US" sz="1400" b="0" i="0" u="none" strike="noStrike" dirty="0">
                          <a:solidFill>
                            <a:srgbClr val="000000"/>
                          </a:solidFill>
                          <a:effectLst/>
                          <a:latin typeface="Calibri" panose="020F0502020204030204" pitchFamily="34" charset="0"/>
                          <a:hlinkClick r:id="rId11"/>
                        </a:rPr>
                        <a:t>://</a:t>
                      </a:r>
                      <a:r>
                        <a:rPr lang="en-US" sz="1400" b="0" i="0" u="none" strike="noStrike" dirty="0" smtClean="0">
                          <a:solidFill>
                            <a:srgbClr val="000000"/>
                          </a:solidFill>
                          <a:effectLst/>
                          <a:latin typeface="Calibri" panose="020F0502020204030204" pitchFamily="34" charset="0"/>
                          <a:hlinkClick r:id="rId11"/>
                        </a:rPr>
                        <a:t>www.flickr.com/photos/ala_members/4622063653</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112602">
                <a:tc>
                  <a:txBody>
                    <a:bodyPr/>
                    <a:lstStyle/>
                    <a:p>
                      <a:pPr algn="l" fontAlgn="ctr"/>
                      <a:r>
                        <a:rPr lang="en-US" sz="1400" b="0" i="0" u="none" strike="noStrike">
                          <a:solidFill>
                            <a:srgbClr val="000000"/>
                          </a:solidFill>
                          <a:effectLst/>
                          <a:latin typeface="Calibri" panose="020F0502020204030204" pitchFamily="34" charset="0"/>
                        </a:rPr>
                        <a:t>2.13</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a:solidFill>
                            <a:srgbClr val="000000"/>
                          </a:solidFill>
                          <a:effectLst/>
                          <a:latin typeface="Calibri" panose="020F0502020204030204" pitchFamily="34" charset="0"/>
                        </a:rPr>
                        <a:t>digital image retrieved from READ Global: </a:t>
                      </a:r>
                      <a:r>
                        <a:rPr lang="en-US" sz="1400" b="0" i="0" u="none" strike="noStrike" dirty="0">
                          <a:solidFill>
                            <a:srgbClr val="000000"/>
                          </a:solidFill>
                          <a:effectLst/>
                          <a:latin typeface="Calibri" panose="020F0502020204030204" pitchFamily="34" charset="0"/>
                          <a:hlinkClick r:id="rId12"/>
                        </a:rPr>
                        <a:t>http://www.readglobal.org</a:t>
                      </a:r>
                      <a:r>
                        <a:rPr lang="en-US" sz="1400" b="0" i="0" u="none" strike="noStrike" dirty="0" smtClean="0">
                          <a:solidFill>
                            <a:srgbClr val="000000"/>
                          </a:solidFill>
                          <a:effectLst/>
                          <a:latin typeface="Calibri" panose="020F0502020204030204" pitchFamily="34" charset="0"/>
                          <a:hlinkClick r:id="rId12"/>
                        </a:rPr>
                        <a:t>/</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Tree>
    <p:extLst>
      <p:ext uri="{BB962C8B-B14F-4D97-AF65-F5344CB8AC3E}">
        <p14:creationId xmlns:p14="http://schemas.microsoft.com/office/powerpoint/2010/main" val="87716758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501278"/>
            <a:ext cx="6976289" cy="757676"/>
          </a:xfrm>
        </p:spPr>
        <p:txBody>
          <a:bodyPr>
            <a:normAutofit/>
          </a:bodyPr>
          <a:lstStyle/>
          <a:p>
            <a:r>
              <a:rPr lang="ro-RO" sz="2000" dirty="0" smtClean="0"/>
              <a:t>Imagini </a:t>
            </a:r>
            <a:r>
              <a:rPr lang="en-US" sz="2000" dirty="0" smtClean="0"/>
              <a:t>(</a:t>
            </a:r>
            <a:r>
              <a:rPr lang="ro-RO" sz="2000" dirty="0" smtClean="0"/>
              <a:t>continuare</a:t>
            </a:r>
            <a:r>
              <a:rPr lang="en-US" sz="2000" dirty="0" smtClean="0"/>
              <a:t>):</a:t>
            </a:r>
            <a:endParaRPr lang="en-US" sz="2000" dirty="0"/>
          </a:p>
        </p:txBody>
      </p:sp>
      <p:sp>
        <p:nvSpPr>
          <p:cNvPr id="6" name="TextBox 5"/>
          <p:cNvSpPr txBox="1"/>
          <p:nvPr/>
        </p:nvSpPr>
        <p:spPr>
          <a:xfrm>
            <a:off x="154101" y="1070090"/>
            <a:ext cx="921883" cy="323165"/>
          </a:xfrm>
          <a:prstGeom prst="rect">
            <a:avLst/>
          </a:prstGeom>
          <a:noFill/>
        </p:spPr>
        <p:txBody>
          <a:bodyPr wrap="square" rtlCol="0">
            <a:spAutoFit/>
          </a:bodyPr>
          <a:lstStyle/>
          <a:p>
            <a:r>
              <a:rPr lang="en-US" sz="1500" b="1" dirty="0" smtClean="0"/>
              <a:t>Slide #:</a:t>
            </a:r>
            <a:endParaRPr lang="en-US" sz="1500" b="1" dirty="0"/>
          </a:p>
        </p:txBody>
      </p:sp>
      <p:sp>
        <p:nvSpPr>
          <p:cNvPr id="7" name="TextBox 6"/>
          <p:cNvSpPr txBox="1"/>
          <p:nvPr/>
        </p:nvSpPr>
        <p:spPr>
          <a:xfrm>
            <a:off x="1164771" y="1070090"/>
            <a:ext cx="921883" cy="323165"/>
          </a:xfrm>
          <a:prstGeom prst="rect">
            <a:avLst/>
          </a:prstGeom>
          <a:noFill/>
        </p:spPr>
        <p:txBody>
          <a:bodyPr wrap="square" rtlCol="0">
            <a:spAutoFit/>
          </a:bodyPr>
          <a:lstStyle/>
          <a:p>
            <a:r>
              <a:rPr lang="ro-RO" sz="1500" b="1" dirty="0" smtClean="0"/>
              <a:t>Surse</a:t>
            </a:r>
            <a:r>
              <a:rPr lang="en-US" sz="1500" b="1" dirty="0" smtClean="0"/>
              <a:t>:</a:t>
            </a:r>
            <a:endParaRPr lang="en-US" sz="1500" b="1" dirty="0"/>
          </a:p>
        </p:txBody>
      </p:sp>
      <p:graphicFrame>
        <p:nvGraphicFramePr>
          <p:cNvPr id="9" name="Table 8"/>
          <p:cNvGraphicFramePr>
            <a:graphicFrameLocks noGrp="1"/>
          </p:cNvGraphicFramePr>
          <p:nvPr>
            <p:extLst>
              <p:ext uri="{D42A27DB-BD31-4B8C-83A1-F6EECF244321}">
                <p14:modId xmlns:p14="http://schemas.microsoft.com/office/powerpoint/2010/main" val="3035882312"/>
              </p:ext>
            </p:extLst>
          </p:nvPr>
        </p:nvGraphicFramePr>
        <p:xfrm>
          <a:off x="298174" y="1393255"/>
          <a:ext cx="8269357" cy="4788528"/>
        </p:xfrm>
        <a:graphic>
          <a:graphicData uri="http://schemas.openxmlformats.org/drawingml/2006/table">
            <a:tbl>
              <a:tblPr/>
              <a:tblGrid>
                <a:gridCol w="626274"/>
                <a:gridCol w="7643083"/>
              </a:tblGrid>
              <a:tr h="112602">
                <a:tc>
                  <a:txBody>
                    <a:bodyPr/>
                    <a:lstStyle/>
                    <a:p>
                      <a:pPr algn="l" fontAlgn="ctr"/>
                      <a:r>
                        <a:rPr lang="en-US" sz="1400" b="0" i="0" u="none" strike="noStrike" dirty="0">
                          <a:solidFill>
                            <a:srgbClr val="000000"/>
                          </a:solidFill>
                          <a:effectLst/>
                          <a:latin typeface="Calibri" panose="020F0502020204030204" pitchFamily="34" charset="0"/>
                        </a:rPr>
                        <a:t>2.14</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err="1">
                          <a:solidFill>
                            <a:srgbClr val="000000"/>
                          </a:solidFill>
                          <a:effectLst/>
                          <a:latin typeface="Calibri" panose="020F0502020204030204" pitchFamily="34" charset="0"/>
                        </a:rPr>
                        <a:t>Nyein</a:t>
                      </a:r>
                      <a:r>
                        <a:rPr lang="en-US"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Myattsann</a:t>
                      </a:r>
                      <a:r>
                        <a:rPr lang="en-US" sz="1400" b="0" i="0" u="none" strike="noStrike" dirty="0">
                          <a:solidFill>
                            <a:srgbClr val="000000"/>
                          </a:solidFill>
                          <a:effectLst/>
                          <a:latin typeface="Calibri" panose="020F0502020204030204" pitchFamily="34" charset="0"/>
                        </a:rPr>
                        <a:t>. (2015). </a:t>
                      </a:r>
                      <a:r>
                        <a:rPr lang="en-US" sz="1400" b="0" i="1" u="none" strike="noStrike" dirty="0">
                          <a:solidFill>
                            <a:srgbClr val="000000"/>
                          </a:solidFill>
                          <a:effectLst/>
                          <a:latin typeface="Calibri" panose="020F0502020204030204" pitchFamily="34" charset="0"/>
                        </a:rPr>
                        <a:t>Street Children at a Library in Myanmar</a:t>
                      </a:r>
                      <a:r>
                        <a:rPr lang="en-US" sz="1400" b="0" i="0" u="none" strike="noStrike" dirty="0">
                          <a:solidFill>
                            <a:srgbClr val="000000"/>
                          </a:solidFill>
                          <a:effectLst/>
                          <a:latin typeface="Calibri" panose="020F0502020204030204" pitchFamily="34" charset="0"/>
                        </a:rPr>
                        <a:t>[Digital Photograph</a:t>
                      </a:r>
                      <a:r>
                        <a:rPr lang="en-US" sz="1400" b="0" i="0" u="none" strike="noStrike" dirty="0" smtClean="0">
                          <a:solidFill>
                            <a:srgbClr val="000000"/>
                          </a:solidFill>
                          <a:effectLst/>
                          <a:latin typeface="Calibri" panose="020F0502020204030204" pitchFamily="34" charset="0"/>
                        </a:rPr>
                        <a:t>].</a:t>
                      </a: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429358">
                <a:tc>
                  <a:txBody>
                    <a:bodyPr/>
                    <a:lstStyle/>
                    <a:p>
                      <a:pPr algn="l" fontAlgn="ctr"/>
                      <a:r>
                        <a:rPr lang="en-US" sz="1400" b="0" i="0" u="none" strike="noStrike" dirty="0">
                          <a:solidFill>
                            <a:srgbClr val="000000"/>
                          </a:solidFill>
                          <a:effectLst/>
                          <a:latin typeface="Calibri" panose="020F0502020204030204" pitchFamily="34" charset="0"/>
                        </a:rPr>
                        <a:t>2.15</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err="1">
                          <a:solidFill>
                            <a:srgbClr val="000000"/>
                          </a:solidFill>
                          <a:effectLst/>
                          <a:latin typeface="Calibri" panose="020F0502020204030204" pitchFamily="34" charset="0"/>
                        </a:rPr>
                        <a:t>Bibliotek</a:t>
                      </a:r>
                      <a:r>
                        <a:rPr lang="en-US"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Kirjasto</a:t>
                      </a:r>
                      <a:r>
                        <a:rPr lang="en-US" sz="1400" b="0" i="0" u="none" strike="noStrike" dirty="0">
                          <a:solidFill>
                            <a:srgbClr val="000000"/>
                          </a:solidFill>
                          <a:effectLst/>
                          <a:latin typeface="Calibri" panose="020F0502020204030204" pitchFamily="34" charset="0"/>
                        </a:rPr>
                        <a:t> Library. (2016). </a:t>
                      </a:r>
                      <a:r>
                        <a:rPr lang="en-US" sz="1400" b="0" i="1" u="none" strike="noStrike" dirty="0">
                          <a:solidFill>
                            <a:srgbClr val="000000"/>
                          </a:solidFill>
                          <a:effectLst/>
                          <a:latin typeface="Calibri" panose="020F0502020204030204" pitchFamily="34" charset="0"/>
                        </a:rPr>
                        <a:t>Language cafés: learn the world's languages! </a:t>
                      </a:r>
                      <a:r>
                        <a:rPr lang="en-US" sz="1400" b="0" i="0" u="none" strike="noStrike" dirty="0">
                          <a:solidFill>
                            <a:srgbClr val="000000"/>
                          </a:solidFill>
                          <a:effectLst/>
                          <a:latin typeface="Calibri" panose="020F0502020204030204" pitchFamily="34" charset="0"/>
                        </a:rPr>
                        <a:t>[Digital Photograph]. Retrieved from </a:t>
                      </a:r>
                      <a:r>
                        <a:rPr lang="en-US" sz="1400" b="0" i="0" u="none" strike="noStrike" dirty="0">
                          <a:solidFill>
                            <a:srgbClr val="000000"/>
                          </a:solidFill>
                          <a:effectLst/>
                          <a:latin typeface="Calibri" panose="020F0502020204030204" pitchFamily="34" charset="0"/>
                          <a:hlinkClick r:id="rId3"/>
                        </a:rPr>
                        <a:t>http://www.helmet.fi/en-US/Libraries_and_services/Tapiola_Library/Librarys_services/Language_cafes_learn_the_worlds_language(94047</a:t>
                      </a:r>
                      <a:r>
                        <a:rPr lang="en-US" sz="1400" b="0" i="0" u="none" strike="noStrike" dirty="0" smtClean="0">
                          <a:solidFill>
                            <a:srgbClr val="000000"/>
                          </a:solidFill>
                          <a:effectLst/>
                          <a:latin typeface="Calibri" panose="020F0502020204030204" pitchFamily="34" charset="0"/>
                          <a:hlinkClick r:id="rId3"/>
                        </a:rPr>
                        <a:t>)</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2.16</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Mortenson Center for International Library Programs. (2015). </a:t>
                      </a:r>
                      <a:r>
                        <a:rPr lang="en-US" sz="1400" b="0" i="1" u="none" strike="noStrike" dirty="0">
                          <a:solidFill>
                            <a:srgbClr val="000000"/>
                          </a:solidFill>
                          <a:effectLst/>
                          <a:latin typeface="Calibri" panose="020F0502020204030204" pitchFamily="34" charset="0"/>
                        </a:rPr>
                        <a:t>Children on Computers in Namibian Library</a:t>
                      </a:r>
                      <a:r>
                        <a:rPr lang="en-US" sz="1400" b="0" i="0" u="none" strike="noStrike" dirty="0">
                          <a:solidFill>
                            <a:srgbClr val="000000"/>
                          </a:solidFill>
                          <a:effectLst/>
                          <a:latin typeface="Calibri" panose="020F0502020204030204" pitchFamily="34" charset="0"/>
                        </a:rPr>
                        <a:t> [Digital Photograph</a:t>
                      </a:r>
                      <a:r>
                        <a:rPr lang="en-US" sz="1400" b="0" i="0" u="none" strike="noStrike" dirty="0" smtClean="0">
                          <a:solidFill>
                            <a:srgbClr val="000000"/>
                          </a:solidFill>
                          <a:effectLst/>
                          <a:latin typeface="Calibri" panose="020F0502020204030204" pitchFamily="34" charset="0"/>
                        </a:rPr>
                        <a:t>].</a:t>
                      </a: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2.17</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err="1">
                          <a:solidFill>
                            <a:srgbClr val="000000"/>
                          </a:solidFill>
                          <a:effectLst/>
                          <a:latin typeface="Calibri" panose="020F0502020204030204" pitchFamily="34" charset="0"/>
                        </a:rPr>
                        <a:t>Biblioteca</a:t>
                      </a:r>
                      <a:r>
                        <a:rPr lang="en-US"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Judeteana</a:t>
                      </a:r>
                      <a:r>
                        <a:rPr lang="en-US" sz="1400" b="0" i="0" u="none" strike="noStrike" dirty="0">
                          <a:solidFill>
                            <a:srgbClr val="000000"/>
                          </a:solidFill>
                          <a:effectLst/>
                          <a:latin typeface="Calibri" panose="020F0502020204030204" pitchFamily="34" charset="0"/>
                        </a:rPr>
                        <a:t> Octavian </a:t>
                      </a:r>
                      <a:r>
                        <a:rPr lang="en-US" sz="1400" b="0" i="0" u="none" strike="noStrike" dirty="0" err="1">
                          <a:solidFill>
                            <a:srgbClr val="000000"/>
                          </a:solidFill>
                          <a:effectLst/>
                          <a:latin typeface="Calibri" panose="020F0502020204030204" pitchFamily="34" charset="0"/>
                        </a:rPr>
                        <a:t>Goga</a:t>
                      </a:r>
                      <a:r>
                        <a:rPr lang="en-US"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Cluj</a:t>
                      </a:r>
                      <a:r>
                        <a:rPr lang="en-US"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Cluj</a:t>
                      </a:r>
                      <a:r>
                        <a:rPr lang="en-US" sz="1400" b="0" i="0" u="none" strike="noStrike" dirty="0">
                          <a:solidFill>
                            <a:srgbClr val="000000"/>
                          </a:solidFill>
                          <a:effectLst/>
                          <a:latin typeface="Calibri" panose="020F0502020204030204" pitchFamily="34" charset="0"/>
                        </a:rPr>
                        <a:t> County Library, Romania). </a:t>
                      </a:r>
                      <a:r>
                        <a:rPr lang="en-US" sz="1400" b="0" i="0" u="none" strike="noStrike" dirty="0">
                          <a:solidFill>
                            <a:srgbClr val="000000"/>
                          </a:solidFill>
                          <a:effectLst/>
                          <a:latin typeface="Calibri" panose="020F0502020204030204" pitchFamily="34" charset="0"/>
                          <a:hlinkClick r:id="rId4"/>
                        </a:rPr>
                        <a:t>http://</a:t>
                      </a:r>
                      <a:r>
                        <a:rPr lang="en-US" sz="1400" b="0" i="0" u="none" strike="noStrike" dirty="0" smtClean="0">
                          <a:solidFill>
                            <a:srgbClr val="000000"/>
                          </a:solidFill>
                          <a:effectLst/>
                          <a:latin typeface="Calibri" panose="020F0502020204030204" pitchFamily="34" charset="0"/>
                          <a:hlinkClick r:id="rId4"/>
                        </a:rPr>
                        <a:t>www.bjc.ro/joomla/index.php/en/sectia-adolescenti/12-timp-liber/41-movielab</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322020">
                <a:tc>
                  <a:txBody>
                    <a:bodyPr/>
                    <a:lstStyle/>
                    <a:p>
                      <a:pPr algn="l" fontAlgn="ctr"/>
                      <a:r>
                        <a:rPr lang="en-US" sz="1400" b="0" i="0" u="none" strike="noStrike">
                          <a:solidFill>
                            <a:srgbClr val="000000"/>
                          </a:solidFill>
                          <a:effectLst/>
                          <a:latin typeface="Calibri" panose="020F0502020204030204" pitchFamily="34" charset="0"/>
                        </a:rPr>
                        <a:t>2.18</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IREX (Beyond Access). (2016). [Digital Photograph]. Retrieved from the Beyond Access Facebook Page: </a:t>
                      </a:r>
                      <a:r>
                        <a:rPr lang="en-US" sz="1400" b="0" i="0" u="none" strike="noStrike" dirty="0">
                          <a:solidFill>
                            <a:srgbClr val="000000"/>
                          </a:solidFill>
                          <a:effectLst/>
                          <a:latin typeface="Calibri" panose="020F0502020204030204" pitchFamily="34" charset="0"/>
                          <a:hlinkClick r:id="rId5"/>
                        </a:rPr>
                        <a:t>https://www.facebook.com/BeyondAccessInitiative/photos/a.323589311060721.73538.243185635767756/822498004503180/?</a:t>
                      </a:r>
                      <a:r>
                        <a:rPr lang="en-US" sz="1400" b="0" i="0" u="none" strike="noStrike" dirty="0" smtClean="0">
                          <a:solidFill>
                            <a:srgbClr val="000000"/>
                          </a:solidFill>
                          <a:effectLst/>
                          <a:latin typeface="Calibri" panose="020F0502020204030204" pitchFamily="34" charset="0"/>
                          <a:hlinkClick r:id="rId5"/>
                        </a:rPr>
                        <a:t>type=3&amp;theater</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112602">
                <a:tc>
                  <a:txBody>
                    <a:bodyPr/>
                    <a:lstStyle/>
                    <a:p>
                      <a:pPr algn="l" fontAlgn="ctr"/>
                      <a:r>
                        <a:rPr lang="en-US" sz="1400" b="0" i="0" u="none" strike="noStrike">
                          <a:solidFill>
                            <a:srgbClr val="000000"/>
                          </a:solidFill>
                          <a:effectLst/>
                          <a:latin typeface="Calibri" panose="020F0502020204030204" pitchFamily="34" charset="0"/>
                        </a:rPr>
                        <a:t>2.19</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ctr"/>
                      <a:r>
                        <a:rPr lang="en-US" sz="1400" b="0" i="0" u="none" strike="noStrike" dirty="0">
                          <a:solidFill>
                            <a:srgbClr val="000000"/>
                          </a:solidFill>
                          <a:effectLst/>
                          <a:latin typeface="Calibri" panose="020F0502020204030204" pitchFamily="34" charset="0"/>
                        </a:rPr>
                        <a:t>IREX (Beyond Access).[digital image]  Image retrieved from www.irex.org. </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14679">
                <a:tc>
                  <a:txBody>
                    <a:bodyPr/>
                    <a:lstStyle/>
                    <a:p>
                      <a:pPr algn="l" fontAlgn="ctr"/>
                      <a:r>
                        <a:rPr lang="en-US" sz="1400" b="0" i="0" u="none" strike="noStrike" dirty="0">
                          <a:solidFill>
                            <a:srgbClr val="000000"/>
                          </a:solidFill>
                          <a:effectLst/>
                          <a:latin typeface="Calibri" panose="020F0502020204030204" pitchFamily="34" charset="0"/>
                        </a:rPr>
                        <a:t>2. 20</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EIFL. (2017).</a:t>
                      </a:r>
                      <a:r>
                        <a:rPr lang="en-US" sz="1400" b="0" i="1" u="none" strike="noStrike" dirty="0">
                          <a:solidFill>
                            <a:srgbClr val="000000"/>
                          </a:solidFill>
                          <a:effectLst/>
                          <a:latin typeface="Calibri" panose="020F0502020204030204" pitchFamily="34" charset="0"/>
                        </a:rPr>
                        <a:t> Kenya Library Service for Special Needs Children</a:t>
                      </a:r>
                      <a:r>
                        <a:rPr lang="en-US" sz="1400" b="0" i="0" u="none" strike="noStrike" dirty="0">
                          <a:solidFill>
                            <a:srgbClr val="000000"/>
                          </a:solidFill>
                          <a:effectLst/>
                          <a:latin typeface="Calibri" panose="020F0502020204030204" pitchFamily="34" charset="0"/>
                        </a:rPr>
                        <a:t> [Digital Photograph]. Retrieved from </a:t>
                      </a:r>
                      <a:r>
                        <a:rPr lang="en-US" sz="1400" b="0" i="0" u="none" strike="noStrike" dirty="0">
                          <a:solidFill>
                            <a:srgbClr val="000000"/>
                          </a:solidFill>
                          <a:effectLst/>
                          <a:latin typeface="Calibri" panose="020F0502020204030204" pitchFamily="34" charset="0"/>
                          <a:hlinkClick r:id="rId6"/>
                        </a:rPr>
                        <a:t>http://</a:t>
                      </a:r>
                      <a:r>
                        <a:rPr lang="en-US" sz="1400" b="0" i="0" u="none" strike="noStrike" dirty="0" smtClean="0">
                          <a:solidFill>
                            <a:srgbClr val="000000"/>
                          </a:solidFill>
                          <a:effectLst/>
                          <a:latin typeface="Calibri" panose="020F0502020204030204" pitchFamily="34" charset="0"/>
                          <a:hlinkClick r:id="rId6"/>
                        </a:rPr>
                        <a:t>eifl.net/news/kenya-library-service-special-needs-children</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2. 20</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University of Wisconsin-Milwaukee Library. (2015). [Digital Photograph]. Retrieved from </a:t>
                      </a:r>
                      <a:r>
                        <a:rPr lang="en-US" sz="1400" b="0" i="0" u="none" strike="noStrike" dirty="0">
                          <a:solidFill>
                            <a:srgbClr val="000000"/>
                          </a:solidFill>
                          <a:effectLst/>
                          <a:latin typeface="Calibri" panose="020F0502020204030204" pitchFamily="34" charset="0"/>
                          <a:hlinkClick r:id="rId7"/>
                        </a:rPr>
                        <a:t>http://</a:t>
                      </a:r>
                      <a:r>
                        <a:rPr lang="en-US" sz="1400" b="0" i="0" u="none" strike="noStrike" dirty="0" smtClean="0">
                          <a:solidFill>
                            <a:srgbClr val="000000"/>
                          </a:solidFill>
                          <a:effectLst/>
                          <a:latin typeface="Calibri" panose="020F0502020204030204" pitchFamily="34" charset="0"/>
                          <a:hlinkClick r:id="rId7"/>
                        </a:rPr>
                        <a:t>uwmmusiclibrary.blogspot.com/2015/02/graphic-novels-really-yes.html</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214679">
                <a:tc>
                  <a:txBody>
                    <a:bodyPr/>
                    <a:lstStyle/>
                    <a:p>
                      <a:pPr algn="l" fontAlgn="ctr"/>
                      <a:r>
                        <a:rPr lang="en-US" sz="1400" b="0" i="0" u="none" strike="noStrike">
                          <a:solidFill>
                            <a:srgbClr val="000000"/>
                          </a:solidFill>
                          <a:effectLst/>
                          <a:latin typeface="Calibri" panose="020F0502020204030204" pitchFamily="34" charset="0"/>
                        </a:rPr>
                        <a:t>2.21</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Clipart All. </a:t>
                      </a:r>
                      <a:r>
                        <a:rPr lang="en-US" sz="1400" b="0" i="1" u="none" strike="noStrike" dirty="0">
                          <a:solidFill>
                            <a:srgbClr val="000000"/>
                          </a:solidFill>
                          <a:effectLst/>
                          <a:latin typeface="Calibri" panose="020F0502020204030204" pitchFamily="34" charset="0"/>
                        </a:rPr>
                        <a:t>Librarian with fingers over lips </a:t>
                      </a:r>
                      <a:r>
                        <a:rPr lang="en-US" sz="1400" b="0" i="0" u="none" strike="noStrike" dirty="0">
                          <a:solidFill>
                            <a:srgbClr val="000000"/>
                          </a:solidFill>
                          <a:effectLst/>
                          <a:latin typeface="Calibri" panose="020F0502020204030204" pitchFamily="34" charset="0"/>
                        </a:rPr>
                        <a:t>[digital image]. Retrieved from </a:t>
                      </a:r>
                      <a:r>
                        <a:rPr lang="en-US" sz="1400" b="0" i="0" u="none" strike="noStrike" dirty="0">
                          <a:solidFill>
                            <a:srgbClr val="000000"/>
                          </a:solidFill>
                          <a:effectLst/>
                          <a:latin typeface="Calibri" panose="020F0502020204030204" pitchFamily="34" charset="0"/>
                          <a:hlinkClick r:id="rId8"/>
                        </a:rPr>
                        <a:t>http://</a:t>
                      </a:r>
                      <a:r>
                        <a:rPr lang="en-US" sz="1400" b="0" i="0" u="none" strike="noStrike" dirty="0" smtClean="0">
                          <a:solidFill>
                            <a:srgbClr val="000000"/>
                          </a:solidFill>
                          <a:effectLst/>
                          <a:latin typeface="Calibri" panose="020F0502020204030204" pitchFamily="34" charset="0"/>
                          <a:hlinkClick r:id="rId8"/>
                        </a:rPr>
                        <a:t>clipartall.com/img/clipart-75781.html</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43887637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0" y="537858"/>
            <a:ext cx="6976289" cy="757676"/>
          </a:xfrm>
        </p:spPr>
        <p:txBody>
          <a:bodyPr>
            <a:normAutofit/>
          </a:bodyPr>
          <a:lstStyle/>
          <a:p>
            <a:r>
              <a:rPr lang="ro-RO" sz="2000" dirty="0"/>
              <a:t>Imagini </a:t>
            </a:r>
            <a:r>
              <a:rPr lang="en-US" sz="2000" dirty="0"/>
              <a:t>(</a:t>
            </a:r>
            <a:r>
              <a:rPr lang="ro-RO" sz="2000" dirty="0"/>
              <a:t>continuare</a:t>
            </a:r>
            <a:r>
              <a:rPr lang="en-US" sz="2000" dirty="0"/>
              <a:t>):</a:t>
            </a:r>
          </a:p>
        </p:txBody>
      </p:sp>
      <p:sp>
        <p:nvSpPr>
          <p:cNvPr id="6" name="TextBox 5"/>
          <p:cNvSpPr txBox="1"/>
          <p:nvPr/>
        </p:nvSpPr>
        <p:spPr>
          <a:xfrm>
            <a:off x="351915" y="1166740"/>
            <a:ext cx="921883" cy="323165"/>
          </a:xfrm>
          <a:prstGeom prst="rect">
            <a:avLst/>
          </a:prstGeom>
          <a:noFill/>
        </p:spPr>
        <p:txBody>
          <a:bodyPr wrap="square" rtlCol="0">
            <a:spAutoFit/>
          </a:bodyPr>
          <a:lstStyle/>
          <a:p>
            <a:r>
              <a:rPr lang="en-US" sz="1500" b="1" dirty="0" smtClean="0"/>
              <a:t>Slide #:</a:t>
            </a:r>
            <a:endParaRPr lang="en-US" sz="1500" b="1" dirty="0"/>
          </a:p>
        </p:txBody>
      </p:sp>
      <p:sp>
        <p:nvSpPr>
          <p:cNvPr id="7" name="TextBox 6"/>
          <p:cNvSpPr txBox="1"/>
          <p:nvPr/>
        </p:nvSpPr>
        <p:spPr>
          <a:xfrm>
            <a:off x="1625712" y="1166740"/>
            <a:ext cx="921883" cy="323165"/>
          </a:xfrm>
          <a:prstGeom prst="rect">
            <a:avLst/>
          </a:prstGeom>
          <a:noFill/>
        </p:spPr>
        <p:txBody>
          <a:bodyPr wrap="square" rtlCol="0">
            <a:spAutoFit/>
          </a:bodyPr>
          <a:lstStyle/>
          <a:p>
            <a:r>
              <a:rPr lang="ro-RO" sz="1500" b="1" dirty="0" smtClean="0"/>
              <a:t>Surse</a:t>
            </a:r>
            <a:r>
              <a:rPr lang="en-US" sz="1500" b="1" dirty="0" smtClean="0"/>
              <a:t>:</a:t>
            </a:r>
            <a:endParaRPr lang="en-US" sz="1500" b="1" dirty="0"/>
          </a:p>
        </p:txBody>
      </p:sp>
      <p:graphicFrame>
        <p:nvGraphicFramePr>
          <p:cNvPr id="11" name="Table 10"/>
          <p:cNvGraphicFramePr>
            <a:graphicFrameLocks noGrp="1"/>
          </p:cNvGraphicFramePr>
          <p:nvPr>
            <p:extLst>
              <p:ext uri="{D42A27DB-BD31-4B8C-83A1-F6EECF244321}">
                <p14:modId xmlns:p14="http://schemas.microsoft.com/office/powerpoint/2010/main" val="3645331363"/>
              </p:ext>
            </p:extLst>
          </p:nvPr>
        </p:nvGraphicFramePr>
        <p:xfrm>
          <a:off x="457200" y="1785938"/>
          <a:ext cx="8269357" cy="2165136"/>
        </p:xfrm>
        <a:graphic>
          <a:graphicData uri="http://schemas.openxmlformats.org/drawingml/2006/table">
            <a:tbl>
              <a:tblPr/>
              <a:tblGrid>
                <a:gridCol w="1043864"/>
                <a:gridCol w="7225493"/>
              </a:tblGrid>
              <a:tr h="322020">
                <a:tc>
                  <a:txBody>
                    <a:bodyPr/>
                    <a:lstStyle/>
                    <a:p>
                      <a:pPr algn="l" fontAlgn="ctr"/>
                      <a:r>
                        <a:rPr lang="en-US" sz="1400" b="0" i="0" u="none" strike="noStrike" dirty="0">
                          <a:solidFill>
                            <a:srgbClr val="000000"/>
                          </a:solidFill>
                          <a:effectLst/>
                          <a:latin typeface="Calibri" panose="020F0502020204030204" pitchFamily="34" charset="0"/>
                        </a:rPr>
                        <a:t>2.21</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IREX (Beyond Access). (2014). [Digital Photograph]. Retrieved from the Beyond Access Facebook Page: </a:t>
                      </a:r>
                      <a:r>
                        <a:rPr lang="en-US" sz="1400" b="0" i="0" u="none" strike="noStrike" dirty="0">
                          <a:solidFill>
                            <a:srgbClr val="000000"/>
                          </a:solidFill>
                          <a:effectLst/>
                          <a:latin typeface="Calibri" panose="020F0502020204030204" pitchFamily="34" charset="0"/>
                          <a:hlinkClick r:id="rId3"/>
                        </a:rPr>
                        <a:t>https://www.facebook.com/BeyondAccessInitiative/photos/a.323589311060721.73538.243185635767756/588395424580107/?</a:t>
                      </a:r>
                      <a:r>
                        <a:rPr lang="en-US" sz="1400" b="0" i="0" u="none" strike="noStrike" dirty="0" smtClean="0">
                          <a:solidFill>
                            <a:srgbClr val="000000"/>
                          </a:solidFill>
                          <a:effectLst/>
                          <a:latin typeface="Calibri" panose="020F0502020204030204" pitchFamily="34" charset="0"/>
                          <a:hlinkClick r:id="rId3"/>
                        </a:rPr>
                        <a:t>type=3&amp;theater</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322020">
                <a:tc>
                  <a:txBody>
                    <a:bodyPr/>
                    <a:lstStyle/>
                    <a:p>
                      <a:pPr algn="l" fontAlgn="ctr"/>
                      <a:r>
                        <a:rPr lang="en-US" sz="1400" b="0" i="0" u="none" strike="noStrike">
                          <a:solidFill>
                            <a:srgbClr val="000000"/>
                          </a:solidFill>
                          <a:effectLst/>
                          <a:latin typeface="Calibri" panose="020F0502020204030204" pitchFamily="34" charset="0"/>
                        </a:rPr>
                        <a:t>2.22</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IREX (Beyond Access). (2014). [Digital Photograph]. Retrieved from the Beyond Access Facebook Page: </a:t>
                      </a:r>
                      <a:r>
                        <a:rPr lang="en-US" sz="1400" b="0" i="0" u="none" strike="noStrike" dirty="0">
                          <a:solidFill>
                            <a:srgbClr val="000000"/>
                          </a:solidFill>
                          <a:effectLst/>
                          <a:latin typeface="Calibri" panose="020F0502020204030204" pitchFamily="34" charset="0"/>
                          <a:hlinkClick r:id="rId4"/>
                        </a:rPr>
                        <a:t>https://www.facebook.com/BeyondAccessInitiative/photos/pb.243185635767756.-2207520000.1448396934./781779515241696/?</a:t>
                      </a:r>
                      <a:r>
                        <a:rPr lang="en-US" sz="1400" b="0" i="0" u="none" strike="noStrike" dirty="0" smtClean="0">
                          <a:solidFill>
                            <a:srgbClr val="000000"/>
                          </a:solidFill>
                          <a:effectLst/>
                          <a:latin typeface="Calibri" panose="020F0502020204030204" pitchFamily="34" charset="0"/>
                          <a:hlinkClick r:id="rId4"/>
                        </a:rPr>
                        <a:t>type=3&amp;theater</a:t>
                      </a:r>
                      <a:endParaRPr lang="en-US" sz="1400" b="0" i="0" u="none" strike="noStrike" dirty="0" smtClean="0">
                        <a:solidFill>
                          <a:srgbClr val="000000"/>
                        </a:solidFill>
                        <a:effectLst/>
                        <a:latin typeface="Calibri" panose="020F0502020204030204" pitchFamily="34" charset="0"/>
                      </a:endParaRP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112602">
                <a:tc>
                  <a:txBody>
                    <a:bodyPr/>
                    <a:lstStyle/>
                    <a:p>
                      <a:pPr algn="l" fontAlgn="b"/>
                      <a:r>
                        <a:rPr lang="en-US" sz="1400" b="0" i="0" u="none" strike="noStrike">
                          <a:solidFill>
                            <a:srgbClr val="000000"/>
                          </a:solidFill>
                          <a:effectLst/>
                          <a:latin typeface="Calibri" panose="020F0502020204030204" pitchFamily="34" charset="0"/>
                        </a:rPr>
                        <a:t>4.26</a:t>
                      </a:r>
                    </a:p>
                  </a:txBody>
                  <a:tcPr marL="5432" marR="5432" marT="5432" marB="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400" b="0" i="0" u="none" strike="noStrike" dirty="0">
                          <a:solidFill>
                            <a:srgbClr val="000000"/>
                          </a:solidFill>
                          <a:effectLst/>
                          <a:latin typeface="Calibri" panose="020F0502020204030204" pitchFamily="34" charset="0"/>
                        </a:rPr>
                        <a:t>Mortenson Center for International Library Programs. (2017). Role-Play activity [Digital Photograph</a:t>
                      </a:r>
                      <a:r>
                        <a:rPr lang="en-US" sz="1400" b="0" i="0" u="none" strike="noStrike" dirty="0" smtClean="0">
                          <a:solidFill>
                            <a:srgbClr val="000000"/>
                          </a:solidFill>
                          <a:effectLst/>
                          <a:latin typeface="Calibri" panose="020F0502020204030204" pitchFamily="34" charset="0"/>
                        </a:rPr>
                        <a:t>].</a:t>
                      </a:r>
                    </a:p>
                    <a:p>
                      <a:pPr algn="l" fontAlgn="ctr"/>
                      <a:endParaRPr lang="en-US" sz="500" b="0" i="0" u="none" strike="noStrike" dirty="0">
                        <a:solidFill>
                          <a:srgbClr val="000000"/>
                        </a:solidFill>
                        <a:effectLst/>
                        <a:latin typeface="Calibri" panose="020F0502020204030204" pitchFamily="34" charset="0"/>
                      </a:endParaRPr>
                    </a:p>
                  </a:txBody>
                  <a:tcPr marL="5432" marR="5432" marT="5432" marB="0">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88590954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lgn="ctr">
              <a:buNone/>
            </a:pPr>
            <a:r>
              <a:rPr lang="en-US" dirty="0"/>
              <a:t>This work is licensed under the Creative Commons Attribution-</a:t>
            </a:r>
            <a:r>
              <a:rPr lang="en-US" dirty="0" err="1"/>
              <a:t>NonCommercial</a:t>
            </a:r>
            <a:r>
              <a:rPr lang="en-US" dirty="0"/>
              <a:t>-Share Alike 4.0 International License (CC BY-NC-SA 4.0).</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You are free to share, distribute, adapt, transform, and build upon this material under the same Creative Commons license for non-commercial purposes. </a:t>
            </a:r>
          </a:p>
          <a:p>
            <a:pPr marL="0" indent="0" algn="ctr">
              <a:buNone/>
            </a:pPr>
            <a:endParaRPr lang="en-US" dirty="0"/>
          </a:p>
          <a:p>
            <a:pPr marL="0" indent="0" algn="ctr">
              <a:buNone/>
            </a:pPr>
            <a:endParaRPr lang="en-US" dirty="0"/>
          </a:p>
          <a:p>
            <a:pPr marL="0" indent="0" algn="ctr">
              <a:buNone/>
            </a:pPr>
            <a:r>
              <a:rPr lang="en-US" dirty="0"/>
              <a:t>https://creativecommons.org/licenses/by-nc-sa/4.0/</a:t>
            </a:r>
          </a:p>
          <a:p>
            <a:pPr marL="0" indent="0" algn="ctr">
              <a:buNone/>
            </a:pPr>
            <a:endParaRPr lang="en-US" dirty="0"/>
          </a:p>
        </p:txBody>
      </p:sp>
      <p:pic>
        <p:nvPicPr>
          <p:cNvPr id="4" name="Picture 3" descr="Screen Shot 2015-11-17 at 7.03.15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5501" y="2704720"/>
            <a:ext cx="2580175" cy="895224"/>
          </a:xfrm>
          <a:prstGeom prst="rect">
            <a:avLst/>
          </a:prstGeom>
        </p:spPr>
      </p:pic>
    </p:spTree>
    <p:extLst>
      <p:ext uri="{BB962C8B-B14F-4D97-AF65-F5344CB8AC3E}">
        <p14:creationId xmlns:p14="http://schemas.microsoft.com/office/powerpoint/2010/main" val="694770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2562</TotalTime>
  <Words>12009</Words>
  <Application>Microsoft Office PowerPoint</Application>
  <PresentationFormat>On-screen Show (4:3)</PresentationFormat>
  <Paragraphs>1388</Paragraphs>
  <Slides>108</Slides>
  <Notes>107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108</vt:i4>
      </vt:variant>
    </vt:vector>
  </HeadingPairs>
  <TitlesOfParts>
    <vt:vector size="114" baseType="lpstr">
      <vt:lpstr>Arial</vt:lpstr>
      <vt:lpstr>Calibri</vt:lpstr>
      <vt:lpstr>Noto Symbol</vt:lpstr>
      <vt:lpstr>Times New Roman</vt:lpstr>
      <vt:lpstr>Zapf Dingbats</vt:lpstr>
      <vt:lpstr>Office Theme</vt:lpstr>
      <vt:lpstr>Consolidarea Abilităților Liderilor Bibliotecari Inovatori (SILL): Program pentru formatorii din biblioteci</vt:lpstr>
      <vt:lpstr>Mulțumiri</vt:lpstr>
      <vt:lpstr>Echipa de formatori</vt:lpstr>
      <vt:lpstr>Despre Centrul Mortenson :</vt:lpstr>
      <vt:lpstr>Consolidarea Liderilor Inovatori ai Bibliotecii (SILL)</vt:lpstr>
      <vt:lpstr>Cursul de instruire SILL</vt:lpstr>
      <vt:lpstr>PowerPoint Presentation</vt:lpstr>
      <vt:lpstr>Așteptările voastre</vt:lpstr>
      <vt:lpstr>Structura cursului de leadership</vt:lpstr>
      <vt:lpstr>Regulile cursului</vt:lpstr>
      <vt:lpstr>Echipele SILL</vt:lpstr>
      <vt:lpstr>Manualul participantului &amp;  Profilul de leadership </vt:lpstr>
      <vt:lpstr>Soluționarea problemelor </vt:lpstr>
      <vt:lpstr>Soluționează problema corectă </vt:lpstr>
      <vt:lpstr>Procesul de soluționare a problemelor</vt:lpstr>
      <vt:lpstr>Soluționând problema noastră</vt:lpstr>
      <vt:lpstr>Sumarul echipei</vt:lpstr>
      <vt:lpstr>PowerPoint Presentation</vt:lpstr>
      <vt:lpstr>Obiective de învățare</vt:lpstr>
      <vt:lpstr>Spargerea gheții: Alinierea</vt:lpstr>
      <vt:lpstr>Ce este Leadership?</vt:lpstr>
      <vt:lpstr>Management și Leadership</vt:lpstr>
      <vt:lpstr>Management și Leadership</vt:lpstr>
      <vt:lpstr>Stilurile de leadership ale lui Daniel Goleman</vt:lpstr>
      <vt:lpstr>Dominant</vt:lpstr>
      <vt:lpstr>Vizionar</vt:lpstr>
      <vt:lpstr>Colegial</vt:lpstr>
      <vt:lpstr>Democratic</vt:lpstr>
      <vt:lpstr>Promotor </vt:lpstr>
      <vt:lpstr>Sfătuitor</vt:lpstr>
      <vt:lpstr>Activitate de grup</vt:lpstr>
      <vt:lpstr>Autoevaluarea stilului de leadership</vt:lpstr>
      <vt:lpstr>Evaluarea stilului de leadership: feedback-ul partenerului</vt:lpstr>
      <vt:lpstr>Evaluare de grup a stilurilor de leadership</vt:lpstr>
      <vt:lpstr>Evaluare de grup a stilurilor de leadership</vt:lpstr>
      <vt:lpstr>Evaluare de grup a stilurilor de leadership</vt:lpstr>
      <vt:lpstr>Stilurile de leadership individuale </vt:lpstr>
      <vt:lpstr>Actualizați Profilul de leadership pentru Modulul 1. </vt:lpstr>
      <vt:lpstr>Modulul 1, Sumarul echipei </vt:lpstr>
      <vt:lpstr>PowerPoint Presentation</vt:lpstr>
      <vt:lpstr>Obiective de învățare </vt:lpstr>
      <vt:lpstr>Spargerea gheții: Avioane de hârtie</vt:lpstr>
      <vt:lpstr>Spargerea gheții: Avioane de hârtie</vt:lpstr>
      <vt:lpstr>Soluționarea inovativă a problemelor </vt:lpstr>
      <vt:lpstr>Exemple inovative pe YouTube</vt:lpstr>
      <vt:lpstr>Soluționarea problemei „Gunoi în bibliotecă” </vt:lpstr>
      <vt:lpstr>Probleme ale bibliotecii și  Soluții inovative </vt:lpstr>
      <vt:lpstr>PowerPoint Presentation</vt:lpstr>
      <vt:lpstr>PowerPoint Presentation</vt:lpstr>
      <vt:lpstr>Ce este Inovația?</vt:lpstr>
      <vt:lpstr>Biblioteci publice inovatoare </vt:lpstr>
      <vt:lpstr>Servicii pentru fiecare</vt:lpstr>
      <vt:lpstr>Servicii pentru fiecare</vt:lpstr>
      <vt:lpstr>Servicii pentru fiecare</vt:lpstr>
      <vt:lpstr>Hub-uri cu tehnologie într-o lume digitală</vt:lpstr>
      <vt:lpstr>Hub-uri cu tehnologie într-o lume digitală</vt:lpstr>
      <vt:lpstr>Hub-uri cu tehnologie într-o lume digitală</vt:lpstr>
      <vt:lpstr>Biblioteci atractive: spații prietenoase</vt:lpstr>
      <vt:lpstr>Biblioteci atractive: Colecții prietenoase</vt:lpstr>
      <vt:lpstr>Biblioteci atractive: Politici prietenoase</vt:lpstr>
      <vt:lpstr>Biblioteci atractive: Bibliotecari prietenoși </vt:lpstr>
      <vt:lpstr>Exercițiu de grup</vt:lpstr>
      <vt:lpstr>Oricine poate fi un inovator!</vt:lpstr>
      <vt:lpstr>Autoevaluarea inovației</vt:lpstr>
      <vt:lpstr>Autoevaluarea inovației</vt:lpstr>
      <vt:lpstr>Activitate: Competiția turnurilor de baloane</vt:lpstr>
      <vt:lpstr>Dezvoltarea unei idei inovative pentru biblioteca ta</vt:lpstr>
      <vt:lpstr>Actualizați Profilul de leadership pentru Modulul 2.</vt:lpstr>
      <vt:lpstr>Modulul 2, Sumarul echipei </vt:lpstr>
      <vt:lpstr>PowerPoint Presentation</vt:lpstr>
      <vt:lpstr>Obiective de învățare </vt:lpstr>
      <vt:lpstr>Icebreaker: Drawing a Picture</vt:lpstr>
      <vt:lpstr>Problem Solving</vt:lpstr>
      <vt:lpstr>Stiluri de comunicare</vt:lpstr>
      <vt:lpstr>Stiluri de comunicare</vt:lpstr>
      <vt:lpstr>Stiluri de comunicare</vt:lpstr>
      <vt:lpstr>Stiluri de comunicare</vt:lpstr>
      <vt:lpstr>Aplicarea stilurilor de comunicare</vt:lpstr>
      <vt:lpstr>Autoevaluarea stilului de comunicare</vt:lpstr>
      <vt:lpstr>Scorurile de evaluare a comunicării</vt:lpstr>
      <vt:lpstr>Stilul Acțiune (A)</vt:lpstr>
      <vt:lpstr>Stilul Acțiune (A)</vt:lpstr>
      <vt:lpstr>Stilul Proces (PR)</vt:lpstr>
      <vt:lpstr>Stilul Proces (PR)</vt:lpstr>
      <vt:lpstr>Stilul Oameni (PE)</vt:lpstr>
      <vt:lpstr>Stilul Oameni (PE)</vt:lpstr>
      <vt:lpstr>Stilul Idee (I)</vt:lpstr>
      <vt:lpstr>Stilul Idee (I)</vt:lpstr>
      <vt:lpstr>Exercițiu de grup</vt:lpstr>
      <vt:lpstr>Adaptarea la alte stiluri de comunicare </vt:lpstr>
      <vt:lpstr>Comunicarea cu o persoană orientată spre acțiune</vt:lpstr>
      <vt:lpstr>Comunicarea cu o persoană orientată spre proces</vt:lpstr>
      <vt:lpstr>Comunicarea cu o persoană orientată spre oameni </vt:lpstr>
      <vt:lpstr>Comunicarea cu o persoană orientată spre idee </vt:lpstr>
      <vt:lpstr>Activitate de grup: Joc de roluri</vt:lpstr>
      <vt:lpstr>Activitate de grup: Joc de roluri</vt:lpstr>
      <vt:lpstr>Activitate de grup: Joc de roluri</vt:lpstr>
      <vt:lpstr>Actualizarea Profilului de leadership pentru Modulul 4.</vt:lpstr>
      <vt:lpstr>Modulul 4, Sumarul echipei</vt:lpstr>
      <vt:lpstr>PowerPoint Presentation</vt:lpstr>
      <vt:lpstr>Super Lideri de Bibliotecă!</vt:lpstr>
      <vt:lpstr>Lecțiile învățate </vt:lpstr>
      <vt:lpstr>Certificate și premii pentru realizările echipelor</vt:lpstr>
      <vt:lpstr>Referințe:</vt:lpstr>
      <vt:lpstr>Imagini:</vt:lpstr>
      <vt:lpstr>Imagini (continuare):</vt:lpstr>
      <vt:lpstr>Imagini (continuare):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McGuire</dc:creator>
  <cp:lastModifiedBy>Irina Tcaci</cp:lastModifiedBy>
  <cp:revision>163</cp:revision>
  <dcterms:created xsi:type="dcterms:W3CDTF">2017-08-01T00:25:39Z</dcterms:created>
  <dcterms:modified xsi:type="dcterms:W3CDTF">2017-12-06T08:01:00Z</dcterms:modified>
</cp:coreProperties>
</file>