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88" r:id="rId3"/>
    <p:sldId id="277" r:id="rId4"/>
    <p:sldId id="278" r:id="rId5"/>
    <p:sldId id="279" r:id="rId6"/>
    <p:sldId id="280" r:id="rId7"/>
    <p:sldId id="287" r:id="rId8"/>
    <p:sldId id="281" r:id="rId9"/>
    <p:sldId id="282" r:id="rId10"/>
    <p:sldId id="283" r:id="rId11"/>
    <p:sldId id="289" r:id="rId12"/>
    <p:sldId id="291" r:id="rId13"/>
    <p:sldId id="290"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654599044661241"/>
          <c:y val="9.3095034896566883E-2"/>
          <c:w val="0.80482882311012127"/>
          <c:h val="0.8461870078740158"/>
        </c:manualLayout>
      </c:layout>
      <c:lineChart>
        <c:grouping val="standard"/>
        <c:varyColors val="0"/>
        <c:ser>
          <c:idx val="0"/>
          <c:order val="0"/>
          <c:tx>
            <c:strRef>
              <c:f>Sheet1!$B$1</c:f>
              <c:strCache>
                <c:ptCount val="1"/>
                <c:pt idx="0">
                  <c:v>Series 1</c:v>
                </c:pt>
              </c:strCache>
            </c:strRef>
          </c:tx>
          <c:spPr>
            <a:ln w="28575" cap="rnd">
              <a:solidFill>
                <a:schemeClr val="accent1"/>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1225-4154-9EE5-04E1FC0E4BAE}"/>
            </c:ext>
          </c:extLst>
        </c:ser>
        <c:ser>
          <c:idx val="1"/>
          <c:order val="1"/>
          <c:tx>
            <c:strRef>
              <c:f>Sheet1!$C$1</c:f>
              <c:strCache>
                <c:ptCount val="1"/>
                <c:pt idx="0">
                  <c:v>Series 2</c:v>
                </c:pt>
              </c:strCache>
            </c:strRef>
          </c:tx>
          <c:spPr>
            <a:ln w="28575" cap="rnd">
              <a:solidFill>
                <a:schemeClr val="accent2"/>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mooth val="0"/>
          <c:extLst>
            <c:ext xmlns:c16="http://schemas.microsoft.com/office/drawing/2014/chart" uri="{C3380CC4-5D6E-409C-BE32-E72D297353CC}">
              <c16:uniqueId val="{00000001-1225-4154-9EE5-04E1FC0E4BAE}"/>
            </c:ext>
          </c:extLst>
        </c:ser>
        <c:ser>
          <c:idx val="2"/>
          <c:order val="2"/>
          <c:tx>
            <c:strRef>
              <c:f>Sheet1!$D$1</c:f>
              <c:strCache>
                <c:ptCount val="1"/>
                <c:pt idx="0">
                  <c:v>Series 3</c:v>
                </c:pt>
              </c:strCache>
            </c:strRef>
          </c:tx>
          <c:spPr>
            <a:ln w="28575" cap="rnd">
              <a:solidFill>
                <a:schemeClr val="accent3"/>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1225-4154-9EE5-04E1FC0E4BAE}"/>
            </c:ext>
          </c:extLst>
        </c:ser>
        <c:dLbls>
          <c:showLegendKey val="0"/>
          <c:showVal val="0"/>
          <c:showCatName val="0"/>
          <c:showSerName val="0"/>
          <c:showPercent val="0"/>
          <c:showBubbleSize val="0"/>
        </c:dLbls>
        <c:smooth val="0"/>
        <c:axId val="272566384"/>
        <c:axId val="215926384"/>
      </c:lineChart>
      <c:catAx>
        <c:axId val="272566384"/>
        <c:scaling>
          <c:orientation val="minMax"/>
        </c:scaling>
        <c:delete val="1"/>
        <c:axPos val="b"/>
        <c:numFmt formatCode="General" sourceLinked="1"/>
        <c:majorTickMark val="none"/>
        <c:minorTickMark val="none"/>
        <c:tickLblPos val="nextTo"/>
        <c:crossAx val="215926384"/>
        <c:crosses val="autoZero"/>
        <c:auto val="1"/>
        <c:lblAlgn val="ctr"/>
        <c:lblOffset val="100"/>
        <c:noMultiLvlLbl val="0"/>
      </c:catAx>
      <c:valAx>
        <c:axId val="215926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25663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8FC3C8-7E5E-4F48-A8B8-90E3CF278B40}" type="datetimeFigureOut">
              <a:rPr lang="en-US" smtClean="0"/>
              <a:t>02-Dec-20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A3ED31-FC4A-43A2-B88B-F757748C0D32}" type="slidenum">
              <a:rPr lang="en-US" smtClean="0"/>
              <a:t>‹#›</a:t>
            </a:fld>
            <a:endParaRPr lang="en-US"/>
          </a:p>
        </p:txBody>
      </p:sp>
    </p:spTree>
    <p:extLst>
      <p:ext uri="{BB962C8B-B14F-4D97-AF65-F5344CB8AC3E}">
        <p14:creationId xmlns:p14="http://schemas.microsoft.com/office/powerpoint/2010/main" val="2011549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A3ED31-FC4A-43A2-B88B-F757748C0D32}" type="slidenum">
              <a:rPr lang="en-US" smtClean="0"/>
              <a:t>13</a:t>
            </a:fld>
            <a:endParaRPr lang="en-US"/>
          </a:p>
        </p:txBody>
      </p:sp>
    </p:spTree>
    <p:extLst>
      <p:ext uri="{BB962C8B-B14F-4D97-AF65-F5344CB8AC3E}">
        <p14:creationId xmlns:p14="http://schemas.microsoft.com/office/powerpoint/2010/main" val="2958277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02.12.2020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02.12.2020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02.12.2020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02.12.2020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02.12.2020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02.12.2020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02.12.2020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02.12.2020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roducts.abc-clio.com/ODLIS/odlis_about.asp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hyperlink" Target="http://moldlis.bnrm.md/handle/123456789/1216" TargetMode="External"/><Relationship Id="rId2" Type="http://schemas.openxmlformats.org/officeDocument/2006/relationships/hyperlink" Target="http://moldlis.bnrm.md/handle/123456789/1102" TargetMode="External"/><Relationship Id="rId1" Type="http://schemas.openxmlformats.org/officeDocument/2006/relationships/slideLayout" Target="../slideLayouts/slideLayout2.xml"/><Relationship Id="rId5" Type="http://schemas.openxmlformats.org/officeDocument/2006/relationships/hyperlink" Target="https://core.ac.uk/download/pdf/25570308.pdf" TargetMode="External"/><Relationship Id="rId4" Type="http://schemas.openxmlformats.org/officeDocument/2006/relationships/hyperlink" Target="http://moldlis.bnrm.md/handle/123456789/1114"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s://ro.scribd.com/document/361824926/Ancheta-de-Sondaj"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2132856"/>
            <a:ext cx="7772400" cy="1440160"/>
          </a:xfrm>
        </p:spPr>
        <p:txBody>
          <a:bodyPr>
            <a:noAutofit/>
          </a:bodyPr>
          <a:lstStyle/>
          <a:p>
            <a:r>
              <a:rPr lang="ro-RO" sz="4000" b="1" dirty="0" smtClean="0">
                <a:solidFill>
                  <a:srgbClr val="FF0000"/>
                </a:solidFill>
                <a:latin typeface="Cambria" panose="02040503050406030204" pitchFamily="18" charset="0"/>
              </a:rPr>
              <a:t/>
            </a:r>
            <a:br>
              <a:rPr lang="ro-RO" sz="4000" b="1" dirty="0" smtClean="0">
                <a:solidFill>
                  <a:srgbClr val="FF0000"/>
                </a:solidFill>
                <a:latin typeface="Cambria" panose="02040503050406030204" pitchFamily="18" charset="0"/>
              </a:rPr>
            </a:br>
            <a:r>
              <a:rPr lang="ro-RO" sz="4000" b="1" dirty="0" smtClean="0">
                <a:solidFill>
                  <a:srgbClr val="FF0000"/>
                </a:solidFill>
                <a:latin typeface="Cambria" panose="02040503050406030204" pitchFamily="18" charset="0"/>
              </a:rPr>
              <a:t/>
            </a:r>
            <a:br>
              <a:rPr lang="ro-RO" sz="4000" b="1" dirty="0" smtClean="0">
                <a:solidFill>
                  <a:srgbClr val="FF0000"/>
                </a:solidFill>
                <a:latin typeface="Cambria" panose="02040503050406030204" pitchFamily="18" charset="0"/>
              </a:rPr>
            </a:br>
            <a:r>
              <a:rPr lang="ro-RO" sz="4000" b="1" dirty="0">
                <a:solidFill>
                  <a:srgbClr val="FF0000"/>
                </a:solidFill>
                <a:latin typeface="Cambria" panose="02040503050406030204" pitchFamily="18" charset="0"/>
              </a:rPr>
              <a:t/>
            </a:r>
            <a:br>
              <a:rPr lang="ro-RO" sz="4000" b="1" dirty="0">
                <a:solidFill>
                  <a:srgbClr val="FF0000"/>
                </a:solidFill>
                <a:latin typeface="Cambria" panose="02040503050406030204" pitchFamily="18" charset="0"/>
              </a:rPr>
            </a:br>
            <a:r>
              <a:rPr lang="ro-RO" sz="2800" b="1" dirty="0" smtClean="0">
                <a:solidFill>
                  <a:schemeClr val="tx2"/>
                </a:solidFill>
                <a:latin typeface="Cambria" panose="02040503050406030204" pitchFamily="18" charset="0"/>
              </a:rPr>
              <a:t>Training profesional</a:t>
            </a:r>
            <a:r>
              <a:rPr lang="ro-RO" sz="2800" b="1" dirty="0">
                <a:solidFill>
                  <a:schemeClr val="tx2"/>
                </a:solidFill>
                <a:latin typeface="Cambria" panose="02040503050406030204" pitchFamily="18" charset="0"/>
              </a:rPr>
              <a:t/>
            </a:r>
            <a:br>
              <a:rPr lang="ro-RO" sz="2800" b="1" dirty="0">
                <a:solidFill>
                  <a:schemeClr val="tx2"/>
                </a:solidFill>
                <a:latin typeface="Cambria" panose="02040503050406030204" pitchFamily="18" charset="0"/>
              </a:rPr>
            </a:br>
            <a:r>
              <a:rPr lang="ro-RO" sz="3600" b="1" dirty="0" smtClean="0">
                <a:solidFill>
                  <a:srgbClr val="C00000"/>
                </a:solidFill>
                <a:latin typeface="Cambria" panose="02040503050406030204" pitchFamily="18" charset="0"/>
                <a:ea typeface="Cambria" panose="02040503050406030204" pitchFamily="18" charset="0"/>
              </a:rPr>
              <a:t>Cercetare</a:t>
            </a:r>
            <a:r>
              <a:rPr lang="ro-RO" sz="3600" b="1" dirty="0" smtClean="0">
                <a:solidFill>
                  <a:srgbClr val="C00000"/>
                </a:solidFill>
                <a:latin typeface="Cambria" panose="02040503050406030204" pitchFamily="18" charset="0"/>
              </a:rPr>
              <a:t> cantitativă în bibliotecă</a:t>
            </a:r>
            <a:r>
              <a:rPr lang="ro-RO" sz="3600" b="1" dirty="0" smtClean="0">
                <a:solidFill>
                  <a:srgbClr val="FF0000"/>
                </a:solidFill>
                <a:latin typeface="Cambria" panose="02040503050406030204" pitchFamily="18" charset="0"/>
              </a:rPr>
              <a:t/>
            </a:r>
            <a:br>
              <a:rPr lang="ro-RO" sz="3600" b="1" dirty="0" smtClean="0">
                <a:solidFill>
                  <a:srgbClr val="FF0000"/>
                </a:solidFill>
                <a:latin typeface="Cambria" panose="02040503050406030204" pitchFamily="18" charset="0"/>
              </a:rPr>
            </a:br>
            <a:r>
              <a:rPr lang="ro-RO" sz="3600" b="1" smtClean="0">
                <a:solidFill>
                  <a:srgbClr val="FF0000"/>
                </a:solidFill>
                <a:latin typeface="Cambria" panose="02040503050406030204" pitchFamily="18" charset="0"/>
              </a:rPr>
              <a:t/>
            </a:r>
            <a:br>
              <a:rPr lang="ro-RO" sz="3600" b="1" smtClean="0">
                <a:solidFill>
                  <a:srgbClr val="FF0000"/>
                </a:solidFill>
                <a:latin typeface="Cambria" panose="02040503050406030204" pitchFamily="18" charset="0"/>
              </a:rPr>
            </a:br>
            <a:endParaRPr lang="en-US" sz="4000" b="1" dirty="0">
              <a:solidFill>
                <a:srgbClr val="FF0000"/>
              </a:solidFill>
              <a:latin typeface="Cambria" panose="02040503050406030204" pitchFamily="18" charset="0"/>
            </a:endParaRPr>
          </a:p>
        </p:txBody>
      </p:sp>
      <p:sp>
        <p:nvSpPr>
          <p:cNvPr id="3" name="Подзаголовок 2"/>
          <p:cNvSpPr>
            <a:spLocks noGrp="1"/>
          </p:cNvSpPr>
          <p:nvPr>
            <p:ph type="subTitle" idx="1"/>
          </p:nvPr>
        </p:nvSpPr>
        <p:spPr>
          <a:xfrm>
            <a:off x="4932040" y="4797152"/>
            <a:ext cx="3888432" cy="871349"/>
          </a:xfrm>
        </p:spPr>
        <p:txBody>
          <a:bodyPr>
            <a:normAutofit/>
          </a:bodyPr>
          <a:lstStyle/>
          <a:p>
            <a:pPr algn="l"/>
            <a:r>
              <a:rPr lang="ro-RO" altLang="en-US" sz="1800" b="1" dirty="0" smtClean="0">
                <a:solidFill>
                  <a:schemeClr val="tx1"/>
                </a:solidFill>
                <a:latin typeface="Cambria" pitchFamily="18" charset="0"/>
                <a:ea typeface="Cambria" panose="02040503050406030204" pitchFamily="18" charset="0"/>
              </a:rPr>
              <a:t>Formator: </a:t>
            </a:r>
            <a:r>
              <a:rPr lang="ro-RO" altLang="en-US" sz="1800" b="1" dirty="0" smtClean="0">
                <a:solidFill>
                  <a:schemeClr val="tx2"/>
                </a:solidFill>
                <a:latin typeface="Cambria" pitchFamily="18" charset="0"/>
                <a:ea typeface="Cambria" panose="02040503050406030204" pitchFamily="18" charset="0"/>
              </a:rPr>
              <a:t>Angela </a:t>
            </a:r>
            <a:r>
              <a:rPr lang="ro-RO" altLang="en-US" sz="1800" b="1" dirty="0" err="1" smtClean="0">
                <a:solidFill>
                  <a:schemeClr val="tx2"/>
                </a:solidFill>
                <a:latin typeface="Cambria" pitchFamily="18" charset="0"/>
                <a:ea typeface="Cambria" panose="02040503050406030204" pitchFamily="18" charset="0"/>
              </a:rPr>
              <a:t>Drăgănel</a:t>
            </a:r>
            <a:r>
              <a:rPr lang="en-US" altLang="en-US" sz="1800" b="1" dirty="0" smtClean="0">
                <a:solidFill>
                  <a:schemeClr val="tx2"/>
                </a:solidFill>
                <a:latin typeface="Cambria" pitchFamily="18" charset="0"/>
                <a:ea typeface="Cambria" panose="02040503050406030204" pitchFamily="18" charset="0"/>
              </a:rPr>
              <a:t>,</a:t>
            </a:r>
            <a:endParaRPr lang="ro-RO" altLang="en-US" sz="1800" dirty="0">
              <a:solidFill>
                <a:schemeClr val="tx2"/>
              </a:solidFill>
              <a:latin typeface="Cambria" panose="02040503050406030204" pitchFamily="18" charset="0"/>
              <a:ea typeface="Cambria" panose="02040503050406030204" pitchFamily="18" charset="0"/>
            </a:endParaRPr>
          </a:p>
          <a:p>
            <a:pPr algn="l"/>
            <a:r>
              <a:rPr lang="ro-RO" altLang="en-US" sz="1800" b="1" dirty="0" smtClean="0">
                <a:solidFill>
                  <a:schemeClr val="tx1"/>
                </a:solidFill>
                <a:latin typeface="Cambria" pitchFamily="18" charset="0"/>
                <a:ea typeface="Cambria" panose="02040503050406030204" pitchFamily="18" charset="0"/>
              </a:rPr>
              <a:t>E-mail: </a:t>
            </a:r>
            <a:r>
              <a:rPr lang="ro-RO" altLang="en-US" sz="1800" b="1" dirty="0" smtClean="0">
                <a:solidFill>
                  <a:schemeClr val="tx2"/>
                </a:solidFill>
                <a:latin typeface="Cambria" pitchFamily="18" charset="0"/>
                <a:ea typeface="Cambria" panose="02040503050406030204" pitchFamily="18" charset="0"/>
              </a:rPr>
              <a:t>adraganel@bnrm.md</a:t>
            </a:r>
          </a:p>
        </p:txBody>
      </p:sp>
      <p:pic>
        <p:nvPicPr>
          <p:cNvPr id="7" name="Imagine 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239992"/>
            <a:ext cx="814191" cy="597738"/>
          </a:xfrm>
          <a:prstGeom prst="rect">
            <a:avLst/>
          </a:prstGeom>
          <a:noFill/>
        </p:spPr>
      </p:pic>
      <p:sp>
        <p:nvSpPr>
          <p:cNvPr id="8" name="Rectangle 7"/>
          <p:cNvSpPr/>
          <p:nvPr/>
        </p:nvSpPr>
        <p:spPr>
          <a:xfrm>
            <a:off x="1281735" y="263738"/>
            <a:ext cx="7538737" cy="923330"/>
          </a:xfrm>
          <a:prstGeom prst="rect">
            <a:avLst/>
          </a:prstGeom>
        </p:spPr>
        <p:txBody>
          <a:bodyPr wrap="square">
            <a:spAutoFit/>
          </a:bodyPr>
          <a:lstStyle/>
          <a:p>
            <a:pPr lvl="0" algn="ctr">
              <a:defRPr/>
            </a:pPr>
            <a:r>
              <a:rPr lang="ro-RO" b="1" kern="0" spc="-50" dirty="0">
                <a:solidFill>
                  <a:schemeClr val="tx2"/>
                </a:solidFill>
                <a:latin typeface="Cambria" panose="02040503050406030204" pitchFamily="18" charset="0"/>
                <a:ea typeface="Cambria" panose="02040503050406030204" pitchFamily="18" charset="0"/>
                <a:cs typeface="Arial" panose="020B0604020202020204" pitchFamily="34" charset="0"/>
              </a:rPr>
              <a:t>BIBLIOTECA NAȚIONALĂ A REPUBLICII MOLDOVA</a:t>
            </a:r>
            <a:br>
              <a:rPr lang="ro-RO" b="1" kern="0" spc="-50" dirty="0">
                <a:solidFill>
                  <a:schemeClr val="tx2"/>
                </a:solidFill>
                <a:latin typeface="Cambria" panose="02040503050406030204" pitchFamily="18" charset="0"/>
                <a:ea typeface="Cambria" panose="02040503050406030204" pitchFamily="18" charset="0"/>
                <a:cs typeface="Arial" panose="020B0604020202020204" pitchFamily="34" charset="0"/>
              </a:rPr>
            </a:br>
            <a:r>
              <a:rPr lang="ro-RO" b="1" kern="0" spc="-50" dirty="0">
                <a:solidFill>
                  <a:schemeClr val="tx2"/>
                </a:solidFill>
                <a:latin typeface="Cambria" panose="02040503050406030204" pitchFamily="18" charset="0"/>
                <a:ea typeface="Cambria" panose="02040503050406030204" pitchFamily="18" charset="0"/>
                <a:cs typeface="Arial" panose="020B0604020202020204" pitchFamily="34" charset="0"/>
              </a:rPr>
              <a:t>CENTRUL DE FORMARE PROFESIONALĂ CONTINUĂ ÎN BIBLIOTECONOMIE ȘI ȘTIINȚE ALE INFORMĂRII</a:t>
            </a:r>
            <a:endParaRPr lang="ro-RO" kern="0" dirty="0">
              <a:solidFill>
                <a:schemeClr val="tx2"/>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1228192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b="1" dirty="0" smtClean="0">
                <a:solidFill>
                  <a:srgbClr val="C00000"/>
                </a:solidFill>
                <a:latin typeface="Cambria" panose="02040503050406030204" pitchFamily="18" charset="0"/>
                <a:ea typeface="Cambria" panose="02040503050406030204" pitchFamily="18" charset="0"/>
              </a:rPr>
              <a:t>Chestionarul</a:t>
            </a:r>
            <a:endParaRPr lang="en-US" b="1" dirty="0">
              <a:solidFill>
                <a:srgbClr val="C0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fontScale="55000" lnSpcReduction="20000"/>
          </a:bodyPr>
          <a:lstStyle/>
          <a:p>
            <a:pPr marL="0" indent="0">
              <a:buNone/>
            </a:pPr>
            <a:r>
              <a:rPr lang="ro-RO" sz="4000" dirty="0" smtClean="0">
                <a:solidFill>
                  <a:schemeClr val="tx2"/>
                </a:solidFill>
                <a:latin typeface="Cambria" panose="02040503050406030204" pitchFamily="18" charset="0"/>
                <a:ea typeface="Cambria" panose="02040503050406030204" pitchFamily="18" charset="0"/>
              </a:rPr>
              <a:t>Un </a:t>
            </a:r>
            <a:r>
              <a:rPr lang="ro-RO" sz="4000" dirty="0">
                <a:solidFill>
                  <a:schemeClr val="tx2"/>
                </a:solidFill>
                <a:latin typeface="Cambria" panose="02040503050406030204" pitchFamily="18" charset="0"/>
                <a:ea typeface="Cambria" panose="02040503050406030204" pitchFamily="18" charset="0"/>
              </a:rPr>
              <a:t>set de întrebări pentru un sondaj/anchetă sau un interviu structurat sau semi-structurat</a:t>
            </a:r>
            <a:endParaRPr lang="en-US" sz="4000" dirty="0">
              <a:solidFill>
                <a:schemeClr val="tx2"/>
              </a:solidFill>
              <a:latin typeface="Cambria" panose="02040503050406030204" pitchFamily="18" charset="0"/>
              <a:ea typeface="Cambria" panose="02040503050406030204" pitchFamily="18" charset="0"/>
            </a:endParaRPr>
          </a:p>
          <a:p>
            <a:pPr marL="0" indent="0">
              <a:buNone/>
            </a:pPr>
            <a:r>
              <a:rPr lang="ro-RO" dirty="0" smtClean="0">
                <a:solidFill>
                  <a:schemeClr val="tx2"/>
                </a:solidFill>
                <a:latin typeface="Cambria" panose="02040503050406030204" pitchFamily="18" charset="0"/>
                <a:ea typeface="Cambria" panose="02040503050406030204" pitchFamily="18" charset="0"/>
              </a:rPr>
              <a:t>Nota </a:t>
            </a:r>
            <a:r>
              <a:rPr lang="ro-RO" dirty="0">
                <a:solidFill>
                  <a:schemeClr val="tx2"/>
                </a:solidFill>
                <a:latin typeface="Cambria" panose="02040503050406030204" pitchFamily="18" charset="0"/>
                <a:ea typeface="Cambria" panose="02040503050406030204" pitchFamily="18" charset="0"/>
              </a:rPr>
              <a:t>1: Întrebările pot fi închise (la care se răspunde prin bifarea unui sau mai multor răspunsuri predeterminate) sau deschise (care cer  participanților să răspundă în propriile cuvinte</a:t>
            </a:r>
            <a:r>
              <a:rPr lang="ro-RO" dirty="0" smtClean="0">
                <a:solidFill>
                  <a:schemeClr val="tx2"/>
                </a:solidFill>
                <a:latin typeface="Cambria" panose="02040503050406030204" pitchFamily="18" charset="0"/>
                <a:ea typeface="Cambria" panose="02040503050406030204" pitchFamily="18" charset="0"/>
              </a:rPr>
              <a:t>). </a:t>
            </a:r>
            <a:endParaRPr lang="en-US" dirty="0" smtClean="0">
              <a:solidFill>
                <a:schemeClr val="tx2"/>
              </a:solidFill>
              <a:latin typeface="Cambria" panose="02040503050406030204" pitchFamily="18" charset="0"/>
              <a:ea typeface="Cambria" panose="02040503050406030204" pitchFamily="18" charset="0"/>
            </a:endParaRPr>
          </a:p>
          <a:p>
            <a:pPr marL="0" indent="0">
              <a:buNone/>
            </a:pPr>
            <a:endParaRPr lang="en-US" sz="2600" dirty="0">
              <a:solidFill>
                <a:schemeClr val="tx2"/>
              </a:solidFill>
              <a:latin typeface="Cambria" panose="02040503050406030204" pitchFamily="18" charset="0"/>
              <a:ea typeface="Cambria" panose="02040503050406030204" pitchFamily="18" charset="0"/>
            </a:endParaRPr>
          </a:p>
          <a:p>
            <a:pPr marL="0" indent="0">
              <a:buNone/>
            </a:pPr>
            <a:r>
              <a:rPr lang="ro-RO" sz="2600" dirty="0" smtClean="0">
                <a:latin typeface="Cambria" panose="02040503050406030204" pitchFamily="18" charset="0"/>
                <a:ea typeface="Cambria" panose="02040503050406030204" pitchFamily="18" charset="0"/>
              </a:rPr>
              <a:t>(</a:t>
            </a:r>
            <a:r>
              <a:rPr lang="ro-RO" sz="2600" dirty="0">
                <a:latin typeface="Cambria" panose="02040503050406030204" pitchFamily="18" charset="0"/>
                <a:ea typeface="Cambria" panose="02040503050406030204" pitchFamily="18" charset="0"/>
              </a:rPr>
              <a:t>SM ISO 16439:2018. Informare și prelucrare. Metode și proceduri pentru evaluarea impactului bibliotecilor)</a:t>
            </a:r>
            <a:endParaRPr lang="en-US" sz="2600" dirty="0">
              <a:latin typeface="Cambria" panose="02040503050406030204" pitchFamily="18" charset="0"/>
              <a:ea typeface="Cambria" panose="02040503050406030204" pitchFamily="18" charset="0"/>
            </a:endParaRPr>
          </a:p>
          <a:p>
            <a:pPr marL="0" indent="0">
              <a:buNone/>
            </a:pPr>
            <a:endParaRPr lang="ro-RO" dirty="0" smtClean="0">
              <a:solidFill>
                <a:srgbClr val="0000FF"/>
              </a:solidFill>
              <a:latin typeface="Cambria" panose="02040503050406030204" pitchFamily="18" charset="0"/>
              <a:ea typeface="Cambria" panose="02040503050406030204" pitchFamily="18" charset="0"/>
            </a:endParaRPr>
          </a:p>
          <a:p>
            <a:pPr marL="0" indent="0">
              <a:lnSpc>
                <a:spcPct val="120000"/>
              </a:lnSpc>
              <a:buNone/>
            </a:pPr>
            <a:r>
              <a:rPr lang="ro-RO" dirty="0" smtClean="0">
                <a:solidFill>
                  <a:schemeClr val="tx2"/>
                </a:solidFill>
                <a:latin typeface="Cambria" panose="02040503050406030204" pitchFamily="18" charset="0"/>
                <a:ea typeface="Cambria" panose="02040503050406030204" pitchFamily="18" charset="0"/>
              </a:rPr>
              <a:t>„</a:t>
            </a:r>
            <a:r>
              <a:rPr lang="ro-RO" sz="3400" dirty="0" smtClean="0">
                <a:solidFill>
                  <a:schemeClr val="tx2"/>
                </a:solidFill>
                <a:latin typeface="Cambria" panose="02040503050406030204" pitchFamily="18" charset="0"/>
                <a:ea typeface="Cambria" panose="02040503050406030204" pitchFamily="18" charset="0"/>
              </a:rPr>
              <a:t>Listă </a:t>
            </a:r>
            <a:r>
              <a:rPr lang="ro-RO" sz="3400" dirty="0">
                <a:solidFill>
                  <a:schemeClr val="tx2"/>
                </a:solidFill>
                <a:latin typeface="Cambria" panose="02040503050406030204" pitchFamily="18" charset="0"/>
                <a:ea typeface="Cambria" panose="02040503050406030204" pitchFamily="18" charset="0"/>
              </a:rPr>
              <a:t>de întrebări </a:t>
            </a:r>
            <a:r>
              <a:rPr lang="ro-RO" sz="3400" dirty="0" smtClean="0">
                <a:solidFill>
                  <a:schemeClr val="tx2"/>
                </a:solidFill>
                <a:latin typeface="Cambria" panose="02040503050406030204" pitchFamily="18" charset="0"/>
                <a:ea typeface="Cambria" panose="02040503050406030204" pitchFamily="18" charset="0"/>
              </a:rPr>
              <a:t>formulate în scris pentru difuzare unui grup de persoane cu scopul de a obține informații (conexiune inversă) pentru cercetare. În biblioteci, utilizatorii sunt uneori rugați să completeze un chestionar conceput să evalueze calitatea serviciilor și resurselor. Rezultatele sunt apoi analizate pentru autoevaluare și planificare</a:t>
            </a:r>
            <a:r>
              <a:rPr lang="ro-RO" dirty="0" smtClean="0">
                <a:solidFill>
                  <a:schemeClr val="tx2"/>
                </a:solidFill>
                <a:latin typeface="Cambria" panose="02040503050406030204" pitchFamily="18" charset="0"/>
                <a:ea typeface="Cambria" panose="02040503050406030204" pitchFamily="18" charset="0"/>
              </a:rPr>
              <a:t>” </a:t>
            </a:r>
          </a:p>
          <a:p>
            <a:pPr marL="0" indent="0">
              <a:lnSpc>
                <a:spcPct val="120000"/>
              </a:lnSpc>
              <a:buNone/>
            </a:pPr>
            <a:r>
              <a:rPr lang="ro-RO" sz="2600" dirty="0" smtClean="0">
                <a:latin typeface="Cambria" panose="02040503050406030204" pitchFamily="18" charset="0"/>
                <a:ea typeface="Cambria" panose="02040503050406030204" pitchFamily="18" charset="0"/>
              </a:rPr>
              <a:t>(REITZ, </a:t>
            </a:r>
            <a:r>
              <a:rPr lang="ro-RO" sz="2600" dirty="0" err="1" smtClean="0">
                <a:latin typeface="Cambria" panose="02040503050406030204" pitchFamily="18" charset="0"/>
                <a:ea typeface="Cambria" panose="02040503050406030204" pitchFamily="18" charset="0"/>
              </a:rPr>
              <a:t>Joan</a:t>
            </a:r>
            <a:r>
              <a:rPr lang="ro-RO" sz="2600" dirty="0" smtClean="0">
                <a:latin typeface="Cambria" panose="02040503050406030204" pitchFamily="18" charset="0"/>
                <a:ea typeface="Cambria" panose="02040503050406030204" pitchFamily="18" charset="0"/>
              </a:rPr>
              <a:t> M. ODLIS: Online Dictionary of </a:t>
            </a:r>
            <a:r>
              <a:rPr lang="ro-RO" sz="2600" dirty="0" err="1" smtClean="0">
                <a:latin typeface="Cambria" panose="02040503050406030204" pitchFamily="18" charset="0"/>
                <a:ea typeface="Cambria" panose="02040503050406030204" pitchFamily="18" charset="0"/>
              </a:rPr>
              <a:t>Library</a:t>
            </a:r>
            <a:r>
              <a:rPr lang="ro-RO" sz="2600" dirty="0" smtClean="0">
                <a:latin typeface="Cambria" panose="02040503050406030204" pitchFamily="18" charset="0"/>
                <a:ea typeface="Cambria" panose="02040503050406030204" pitchFamily="18" charset="0"/>
              </a:rPr>
              <a:t> an Information </a:t>
            </a:r>
            <a:r>
              <a:rPr lang="ro-RO" sz="2600" dirty="0" err="1" smtClean="0">
                <a:latin typeface="Cambria" panose="02040503050406030204" pitchFamily="18" charset="0"/>
                <a:ea typeface="Cambria" panose="02040503050406030204" pitchFamily="18" charset="0"/>
              </a:rPr>
              <a:t>Science</a:t>
            </a:r>
            <a:r>
              <a:rPr lang="ro-RO" sz="2600" dirty="0" smtClean="0">
                <a:latin typeface="Cambria" panose="02040503050406030204" pitchFamily="18" charset="0"/>
                <a:ea typeface="Cambria" panose="02040503050406030204" pitchFamily="18" charset="0"/>
              </a:rPr>
              <a:t>. Disponibil: </a:t>
            </a:r>
            <a:r>
              <a:rPr lang="en-US" sz="2600" dirty="0" smtClean="0">
                <a:latin typeface="Cambria" panose="02040503050406030204" pitchFamily="18" charset="0"/>
                <a:ea typeface="Cambria" panose="02040503050406030204" pitchFamily="18" charset="0"/>
                <a:hlinkClick r:id="rId2"/>
              </a:rPr>
              <a:t>https</a:t>
            </a:r>
            <a:r>
              <a:rPr lang="en-US" sz="2600" dirty="0">
                <a:latin typeface="Cambria" panose="02040503050406030204" pitchFamily="18" charset="0"/>
                <a:ea typeface="Cambria" panose="02040503050406030204" pitchFamily="18" charset="0"/>
                <a:hlinkClick r:id="rId2"/>
              </a:rPr>
              <a:t>://</a:t>
            </a:r>
            <a:r>
              <a:rPr lang="en-US" sz="2600" dirty="0" smtClean="0">
                <a:latin typeface="Cambria" panose="02040503050406030204" pitchFamily="18" charset="0"/>
                <a:ea typeface="Cambria" panose="02040503050406030204" pitchFamily="18" charset="0"/>
                <a:hlinkClick r:id="rId2"/>
              </a:rPr>
              <a:t>products.abc-clio.com/ODLIS/odlis_about.aspx</a:t>
            </a:r>
            <a:r>
              <a:rPr lang="ro-RO" sz="2600" dirty="0" smtClean="0">
                <a:latin typeface="Cambria" panose="02040503050406030204" pitchFamily="18" charset="0"/>
                <a:ea typeface="Cambria" panose="02040503050406030204" pitchFamily="18" charset="0"/>
              </a:rPr>
              <a:t>)</a:t>
            </a:r>
            <a:endParaRPr lang="en-US" sz="2600" dirty="0">
              <a:latin typeface="Cambria" panose="02040503050406030204" pitchFamily="18" charset="0"/>
              <a:ea typeface="Cambria" panose="02040503050406030204" pitchFamily="18" charset="0"/>
            </a:endParaRPr>
          </a:p>
          <a:p>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9684346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7"/>
          <p:cNvGraphicFramePr/>
          <p:nvPr>
            <p:extLst>
              <p:ext uri="{D42A27DB-BD31-4B8C-83A1-F6EECF244321}">
                <p14:modId xmlns:p14="http://schemas.microsoft.com/office/powerpoint/2010/main" val="3415504232"/>
              </p:ext>
            </p:extLst>
          </p:nvPr>
        </p:nvGraphicFramePr>
        <p:xfrm>
          <a:off x="1259632" y="4869160"/>
          <a:ext cx="1791030" cy="1607754"/>
        </p:xfrm>
        <a:graphic>
          <a:graphicData uri="http://schemas.openxmlformats.org/drawingml/2006/chart">
            <c:chart xmlns:c="http://schemas.openxmlformats.org/drawingml/2006/chart" xmlns:r="http://schemas.openxmlformats.org/officeDocument/2006/relationships" r:id="rId2"/>
          </a:graphicData>
        </a:graphic>
      </p:graphicFrame>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4011" y="4886605"/>
            <a:ext cx="1603039" cy="1607754"/>
          </a:xfrm>
          <a:prstGeom prst="rect">
            <a:avLst/>
          </a:prstGeom>
        </p:spPr>
      </p:pic>
      <p:pic>
        <p:nvPicPr>
          <p:cNvPr id="4" name="Imagine 4"/>
          <p:cNvPicPr>
            <a:picLocks noChangeAspect="1"/>
          </p:cNvPicPr>
          <p:nvPr/>
        </p:nvPicPr>
        <p:blipFill>
          <a:blip r:embed="rId4"/>
          <a:stretch>
            <a:fillRect/>
          </a:stretch>
        </p:blipFill>
        <p:spPr>
          <a:xfrm>
            <a:off x="4133047" y="4971069"/>
            <a:ext cx="1599106" cy="1679427"/>
          </a:xfrm>
          <a:prstGeom prst="rect">
            <a:avLst/>
          </a:prstGeom>
        </p:spPr>
      </p:pic>
      <p:sp>
        <p:nvSpPr>
          <p:cNvPr id="2" name="Title 1"/>
          <p:cNvSpPr>
            <a:spLocks noGrp="1"/>
          </p:cNvSpPr>
          <p:nvPr>
            <p:ph type="title"/>
          </p:nvPr>
        </p:nvSpPr>
        <p:spPr/>
        <p:txBody>
          <a:bodyPr>
            <a:normAutofit fontScale="90000"/>
          </a:bodyPr>
          <a:lstStyle/>
          <a:p>
            <a:r>
              <a:rPr lang="ro-RO" b="1" dirty="0" smtClean="0">
                <a:solidFill>
                  <a:srgbClr val="C00000"/>
                </a:solidFill>
                <a:latin typeface="Cambria" panose="02040503050406030204" pitchFamily="18" charset="0"/>
                <a:ea typeface="Cambria" panose="02040503050406030204" pitchFamily="18" charset="0"/>
              </a:rPr>
              <a:t>Interpretarea rezultatelor cercetării cantitative</a:t>
            </a:r>
            <a:endParaRPr lang="en-US" b="1" dirty="0">
              <a:solidFill>
                <a:srgbClr val="C0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395536" y="1593690"/>
            <a:ext cx="8445624" cy="3412976"/>
          </a:xfrm>
        </p:spPr>
        <p:txBody>
          <a:bodyPr>
            <a:normAutofit/>
          </a:bodyPr>
          <a:lstStyle/>
          <a:p>
            <a:pPr algn="just">
              <a:lnSpc>
                <a:spcPct val="150000"/>
              </a:lnSpc>
            </a:pPr>
            <a:r>
              <a:rPr lang="ro-RO" dirty="0">
                <a:solidFill>
                  <a:schemeClr val="tx2"/>
                </a:solidFill>
                <a:latin typeface="Cambria" panose="02040503050406030204" pitchFamily="18" charset="0"/>
                <a:ea typeface="Cambria" panose="02040503050406030204" pitchFamily="18" charset="0"/>
              </a:rPr>
              <a:t>În formă de tabele, </a:t>
            </a:r>
            <a:r>
              <a:rPr lang="ro-RO" dirty="0" smtClean="0">
                <a:solidFill>
                  <a:schemeClr val="tx2"/>
                </a:solidFill>
                <a:latin typeface="Cambria" panose="02040503050406030204" pitchFamily="18" charset="0"/>
                <a:ea typeface="Cambria" panose="02040503050406030204" pitchFamily="18" charset="0"/>
              </a:rPr>
              <a:t>diagrame, grafice…</a:t>
            </a:r>
          </a:p>
          <a:p>
            <a:pPr algn="just">
              <a:spcBef>
                <a:spcPts val="0"/>
              </a:spcBef>
            </a:pPr>
            <a:r>
              <a:rPr lang="ro-RO" dirty="0" smtClean="0">
                <a:solidFill>
                  <a:schemeClr val="tx2"/>
                </a:solidFill>
                <a:latin typeface="Cambria" panose="02040503050406030204" pitchFamily="18" charset="0"/>
                <a:ea typeface="Cambria" panose="02040503050406030204" pitchFamily="18" charset="0"/>
              </a:rPr>
              <a:t>În rapoarte, </a:t>
            </a:r>
            <a:r>
              <a:rPr lang="ro-RO" dirty="0">
                <a:solidFill>
                  <a:schemeClr val="tx2"/>
                </a:solidFill>
                <a:latin typeface="Cambria" panose="02040503050406030204" pitchFamily="18" charset="0"/>
                <a:ea typeface="Cambria" panose="02040503050406030204" pitchFamily="18" charset="0"/>
              </a:rPr>
              <a:t>proiecte</a:t>
            </a:r>
            <a:r>
              <a:rPr lang="ro-RO" dirty="0" smtClean="0">
                <a:solidFill>
                  <a:schemeClr val="tx2"/>
                </a:solidFill>
                <a:latin typeface="Cambria" panose="02040503050406030204" pitchFamily="18" charset="0"/>
                <a:ea typeface="Cambria" panose="02040503050406030204" pitchFamily="18" charset="0"/>
              </a:rPr>
              <a:t>, </a:t>
            </a:r>
            <a:r>
              <a:rPr lang="ro-RO" dirty="0">
                <a:solidFill>
                  <a:schemeClr val="tx2"/>
                </a:solidFill>
                <a:latin typeface="Cambria" panose="02040503050406030204" pitchFamily="18" charset="0"/>
                <a:ea typeface="Cambria" panose="02040503050406030204" pitchFamily="18" charset="0"/>
              </a:rPr>
              <a:t>comunicări </a:t>
            </a:r>
            <a:r>
              <a:rPr lang="ro-RO" dirty="0" smtClean="0">
                <a:solidFill>
                  <a:schemeClr val="tx2"/>
                </a:solidFill>
                <a:latin typeface="Cambria" panose="02040503050406030204" pitchFamily="18" charset="0"/>
                <a:ea typeface="Cambria" panose="02040503050406030204" pitchFamily="18" charset="0"/>
              </a:rPr>
              <a:t>la reuniunile profesionale, publicații de periodice de specialitate, </a:t>
            </a:r>
            <a:r>
              <a:rPr lang="en-US" dirty="0">
                <a:solidFill>
                  <a:schemeClr val="tx2"/>
                </a:solidFill>
                <a:latin typeface="Cambria" panose="02040503050406030204" pitchFamily="18" charset="0"/>
                <a:ea typeface="Cambria" panose="02040503050406030204" pitchFamily="18" charset="0"/>
              </a:rPr>
              <a:t> </a:t>
            </a:r>
            <a:r>
              <a:rPr lang="ro-RO" dirty="0" smtClean="0">
                <a:solidFill>
                  <a:schemeClr val="tx2"/>
                </a:solidFill>
                <a:latin typeface="Cambria" panose="02040503050406030204" pitchFamily="18" charset="0"/>
                <a:ea typeface="Cambria" panose="02040503050406030204" pitchFamily="18" charset="0"/>
              </a:rPr>
              <a:t>ghiduri</a:t>
            </a:r>
            <a:r>
              <a:rPr lang="en-US" dirty="0" smtClean="0">
                <a:solidFill>
                  <a:schemeClr val="tx2"/>
                </a:solidFill>
                <a:latin typeface="Cambria" panose="02040503050406030204" pitchFamily="18" charset="0"/>
                <a:ea typeface="Cambria" panose="02040503050406030204" pitchFamily="18" charset="0"/>
              </a:rPr>
              <a:t> </a:t>
            </a:r>
            <a:r>
              <a:rPr lang="ro-RO" dirty="0" smtClean="0">
                <a:solidFill>
                  <a:schemeClr val="tx2"/>
                </a:solidFill>
                <a:latin typeface="Cambria" panose="02040503050406030204" pitchFamily="18" charset="0"/>
                <a:ea typeface="Cambria" panose="02040503050406030204" pitchFamily="18" charset="0"/>
              </a:rPr>
              <a:t>metodice</a:t>
            </a:r>
            <a:r>
              <a:rPr lang="en-US" dirty="0" smtClean="0">
                <a:solidFill>
                  <a:schemeClr val="tx2"/>
                </a:solidFill>
                <a:latin typeface="Cambria" panose="02040503050406030204" pitchFamily="18" charset="0"/>
                <a:ea typeface="Cambria" panose="02040503050406030204" pitchFamily="18" charset="0"/>
              </a:rPr>
              <a:t>,</a:t>
            </a:r>
            <a:r>
              <a:rPr lang="ro-RO" dirty="0" smtClean="0">
                <a:solidFill>
                  <a:schemeClr val="tx2"/>
                </a:solidFill>
                <a:latin typeface="Cambria" panose="02040503050406030204" pitchFamily="18" charset="0"/>
                <a:ea typeface="Cambria" panose="02040503050406030204" pitchFamily="18" charset="0"/>
              </a:rPr>
              <a:t> propuneri </a:t>
            </a:r>
            <a:r>
              <a:rPr lang="ro-RO" dirty="0">
                <a:solidFill>
                  <a:schemeClr val="tx2"/>
                </a:solidFill>
                <a:latin typeface="Cambria" panose="02040503050406030204" pitchFamily="18" charset="0"/>
                <a:ea typeface="Cambria" panose="02040503050406030204" pitchFamily="18" charset="0"/>
              </a:rPr>
              <a:t>inovaționale și recomandări pentru </a:t>
            </a:r>
            <a:r>
              <a:rPr lang="ro-RO" dirty="0" smtClean="0">
                <a:solidFill>
                  <a:schemeClr val="tx2"/>
                </a:solidFill>
                <a:latin typeface="Cambria" panose="02040503050406030204" pitchFamily="18" charset="0"/>
                <a:ea typeface="Cambria" panose="02040503050406030204" pitchFamily="18" charset="0"/>
              </a:rPr>
              <a:t>implementare, etc.</a:t>
            </a:r>
            <a:endParaRPr lang="en-US" dirty="0"/>
          </a:p>
        </p:txBody>
      </p:sp>
    </p:spTree>
    <p:extLst>
      <p:ext uri="{BB962C8B-B14F-4D97-AF65-F5344CB8AC3E}">
        <p14:creationId xmlns:p14="http://schemas.microsoft.com/office/powerpoint/2010/main" val="4070440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smtClean="0">
                <a:solidFill>
                  <a:srgbClr val="C00000"/>
                </a:solidFill>
                <a:latin typeface="Cambria" panose="02040503050406030204" pitchFamily="18" charset="0"/>
                <a:ea typeface="Cambria" panose="02040503050406030204" pitchFamily="18" charset="0"/>
              </a:rPr>
              <a:t>Bibliografie:</a:t>
            </a:r>
            <a:endParaRPr lang="en-US" b="1" dirty="0">
              <a:solidFill>
                <a:srgbClr val="C0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normAutofit/>
          </a:bodyPr>
          <a:lstStyle/>
          <a:p>
            <a:pPr marL="228600" indent="-228600">
              <a:buFont typeface="+mj-lt"/>
              <a:buAutoNum type="arabicPeriod"/>
            </a:pPr>
            <a:r>
              <a:rPr lang="en-US" sz="1200" b="1" dirty="0" err="1">
                <a:solidFill>
                  <a:srgbClr val="002060"/>
                </a:solidFill>
                <a:latin typeface="Cambria" panose="02040503050406030204" pitchFamily="18" charset="0"/>
                <a:ea typeface="Cambria" panose="02040503050406030204" pitchFamily="18" charset="0"/>
              </a:rPr>
              <a:t>Corghenci</a:t>
            </a:r>
            <a:r>
              <a:rPr lang="en-US" sz="1200" dirty="0">
                <a:solidFill>
                  <a:srgbClr val="002060"/>
                </a:solidFill>
                <a:latin typeface="Cambria" panose="02040503050406030204" pitchFamily="18" charset="0"/>
                <a:ea typeface="Cambria" panose="02040503050406030204" pitchFamily="18" charset="0"/>
              </a:rPr>
              <a:t>, </a:t>
            </a:r>
            <a:r>
              <a:rPr lang="en-US" sz="1200" b="1" dirty="0" err="1">
                <a:solidFill>
                  <a:srgbClr val="002060"/>
                </a:solidFill>
                <a:latin typeface="Cambria" panose="02040503050406030204" pitchFamily="18" charset="0"/>
                <a:ea typeface="Cambria" panose="02040503050406030204" pitchFamily="18" charset="0"/>
              </a:rPr>
              <a:t>Ludmila</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Politici</a:t>
            </a:r>
            <a:r>
              <a:rPr lang="en-US" sz="1200" dirty="0">
                <a:solidFill>
                  <a:srgbClr val="002060"/>
                </a:solidFill>
                <a:latin typeface="Cambria" panose="02040503050406030204" pitchFamily="18" charset="0"/>
                <a:ea typeface="Cambria" panose="02040503050406030204" pitchFamily="18" charset="0"/>
              </a:rPr>
              <a:t> de </a:t>
            </a:r>
            <a:r>
              <a:rPr lang="en-US" sz="1200" dirty="0" err="1">
                <a:solidFill>
                  <a:srgbClr val="002060"/>
                </a:solidFill>
                <a:latin typeface="Cambria" panose="02040503050406030204" pitchFamily="18" charset="0"/>
                <a:ea typeface="Cambria" panose="02040503050406030204" pitchFamily="18" charset="0"/>
              </a:rPr>
              <a:t>cercetare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în</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biblioteca</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publică</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Recomandări</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metodologice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în</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sprijinul</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elaborării</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documentului</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instituțional</a:t>
            </a:r>
            <a:r>
              <a:rPr lang="en-US" sz="1200" dirty="0">
                <a:solidFill>
                  <a:srgbClr val="002060"/>
                </a:solidFill>
                <a:latin typeface="Cambria" panose="02040503050406030204" pitchFamily="18" charset="0"/>
                <a:ea typeface="Cambria" panose="02040503050406030204" pitchFamily="18" charset="0"/>
              </a:rPr>
              <a:t> / </a:t>
            </a:r>
            <a:r>
              <a:rPr lang="en-US" sz="1200" dirty="0" err="1">
                <a:solidFill>
                  <a:srgbClr val="002060"/>
                </a:solidFill>
                <a:latin typeface="Cambria" panose="02040503050406030204" pitchFamily="18" charset="0"/>
                <a:ea typeface="Cambria" panose="02040503050406030204" pitchFamily="18" charset="0"/>
              </a:rPr>
              <a:t>Ludlila</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Corghenci</a:t>
            </a:r>
            <a:r>
              <a:rPr lang="en-US" sz="1200" dirty="0">
                <a:solidFill>
                  <a:srgbClr val="002060"/>
                </a:solidFill>
                <a:latin typeface="Cambria" panose="02040503050406030204" pitchFamily="18" charset="0"/>
                <a:ea typeface="Cambria" panose="02040503050406030204" pitchFamily="18" charset="0"/>
              </a:rPr>
              <a:t>, Angela </a:t>
            </a:r>
            <a:r>
              <a:rPr lang="en-US" sz="1200" dirty="0" err="1">
                <a:solidFill>
                  <a:srgbClr val="002060"/>
                </a:solidFill>
                <a:latin typeface="Cambria" panose="02040503050406030204" pitchFamily="18" charset="0"/>
                <a:ea typeface="Cambria" panose="02040503050406030204" pitchFamily="18" charset="0"/>
              </a:rPr>
              <a:t>Drăgănel</a:t>
            </a:r>
            <a:r>
              <a:rPr lang="en-US" sz="1200" dirty="0">
                <a:solidFill>
                  <a:srgbClr val="002060"/>
                </a:solidFill>
                <a:latin typeface="Cambria" panose="02040503050406030204" pitchFamily="18" charset="0"/>
                <a:ea typeface="Cambria" panose="02040503050406030204" pitchFamily="18" charset="0"/>
              </a:rPr>
              <a:t>. - </a:t>
            </a:r>
            <a:r>
              <a:rPr lang="en-US" sz="1200" dirty="0" err="1">
                <a:solidFill>
                  <a:srgbClr val="002060"/>
                </a:solidFill>
                <a:latin typeface="Cambria" panose="02040503050406030204" pitchFamily="18" charset="0"/>
                <a:ea typeface="Cambria" panose="02040503050406030204" pitchFamily="18" charset="0"/>
              </a:rPr>
              <a:t>Chișinău</a:t>
            </a:r>
            <a:r>
              <a:rPr lang="en-US" sz="1200" dirty="0">
                <a:solidFill>
                  <a:srgbClr val="002060"/>
                </a:solidFill>
                <a:latin typeface="Cambria" panose="02040503050406030204" pitchFamily="18" charset="0"/>
                <a:ea typeface="Cambria" panose="02040503050406030204" pitchFamily="18" charset="0"/>
              </a:rPr>
              <a:t>, 2019. - 10 p. - </a:t>
            </a:r>
            <a:r>
              <a:rPr lang="en-US" sz="1200" dirty="0" err="1" smtClean="0">
                <a:solidFill>
                  <a:srgbClr val="002060"/>
                </a:solidFill>
                <a:latin typeface="Cambria" panose="02040503050406030204" pitchFamily="18" charset="0"/>
                <a:ea typeface="Cambria" panose="02040503050406030204" pitchFamily="18" charset="0"/>
              </a:rPr>
              <a:t>Manuscris</a:t>
            </a:r>
            <a:r>
              <a:rPr lang="en-US" sz="1200" dirty="0" smtClean="0">
                <a:solidFill>
                  <a:srgbClr val="002060"/>
                </a:solidFill>
                <a:latin typeface="Cambria" panose="02040503050406030204" pitchFamily="18" charset="0"/>
                <a:ea typeface="Cambria" panose="02040503050406030204" pitchFamily="18" charset="0"/>
              </a:rPr>
              <a:t>.</a:t>
            </a:r>
            <a:r>
              <a:rPr lang="ro-RO" sz="1200" dirty="0" smtClean="0">
                <a:solidFill>
                  <a:srgbClr val="002060"/>
                </a:solidFill>
                <a:latin typeface="Cambria" panose="02040503050406030204" pitchFamily="18" charset="0"/>
                <a:ea typeface="Cambria" panose="02040503050406030204" pitchFamily="18" charset="0"/>
              </a:rPr>
              <a:t> </a:t>
            </a:r>
            <a:r>
              <a:rPr lang="ro-RO" sz="1200" dirty="0">
                <a:solidFill>
                  <a:srgbClr val="002060"/>
                </a:solidFill>
                <a:latin typeface="Cambria" panose="02040503050406030204" pitchFamily="18" charset="0"/>
                <a:ea typeface="Cambria" panose="02040503050406030204" pitchFamily="18" charset="0"/>
              </a:rPr>
              <a:t>– Mod de acces: </a:t>
            </a:r>
            <a:r>
              <a:rPr lang="ro-RO" sz="1200" dirty="0">
                <a:latin typeface="Cambria" panose="02040503050406030204" pitchFamily="18" charset="0"/>
                <a:ea typeface="Cambria" panose="02040503050406030204" pitchFamily="18" charset="0"/>
                <a:hlinkClick r:id="rId2"/>
              </a:rPr>
              <a:t>http://</a:t>
            </a:r>
            <a:r>
              <a:rPr lang="ro-RO" sz="1200" dirty="0" smtClean="0">
                <a:latin typeface="Cambria" panose="02040503050406030204" pitchFamily="18" charset="0"/>
                <a:ea typeface="Cambria" panose="02040503050406030204" pitchFamily="18" charset="0"/>
                <a:hlinkClick r:id="rId2"/>
              </a:rPr>
              <a:t>moldlis.bnrm.md/handle/123456789/1102</a:t>
            </a:r>
            <a:r>
              <a:rPr lang="ro-RO" sz="1200" dirty="0" smtClean="0">
                <a:latin typeface="Cambria" panose="02040503050406030204" pitchFamily="18" charset="0"/>
                <a:ea typeface="Cambria" panose="02040503050406030204" pitchFamily="18" charset="0"/>
              </a:rPr>
              <a:t> </a:t>
            </a:r>
          </a:p>
          <a:p>
            <a:pPr marL="228600" indent="-228600">
              <a:buFont typeface="+mj-lt"/>
              <a:buAutoNum type="arabicPeriod"/>
            </a:pPr>
            <a:endParaRPr lang="ro-RO" sz="1200" dirty="0" smtClean="0">
              <a:latin typeface="Cambria" panose="02040503050406030204" pitchFamily="18" charset="0"/>
              <a:ea typeface="Cambria" panose="02040503050406030204" pitchFamily="18" charset="0"/>
            </a:endParaRPr>
          </a:p>
          <a:p>
            <a:pPr marL="228600" indent="-228600">
              <a:buFont typeface="+mj-lt"/>
              <a:buAutoNum type="arabicPeriod"/>
            </a:pPr>
            <a:r>
              <a:rPr lang="en-US" sz="1200" b="1" dirty="0" err="1" smtClean="0">
                <a:solidFill>
                  <a:srgbClr val="002060"/>
                </a:solidFill>
                <a:latin typeface="Cambria" panose="02040503050406030204" pitchFamily="18" charset="0"/>
                <a:ea typeface="Cambria" panose="02040503050406030204" pitchFamily="18" charset="0"/>
              </a:rPr>
              <a:t>Drăgănel</a:t>
            </a:r>
            <a:r>
              <a:rPr lang="en-US" sz="1200" dirty="0">
                <a:solidFill>
                  <a:srgbClr val="002060"/>
                </a:solidFill>
                <a:latin typeface="Cambria" panose="02040503050406030204" pitchFamily="18" charset="0"/>
                <a:ea typeface="Cambria" panose="02040503050406030204" pitchFamily="18" charset="0"/>
              </a:rPr>
              <a:t>, </a:t>
            </a:r>
            <a:r>
              <a:rPr lang="en-US" sz="1200" b="1" dirty="0">
                <a:solidFill>
                  <a:srgbClr val="002060"/>
                </a:solidFill>
                <a:latin typeface="Cambria" panose="02040503050406030204" pitchFamily="18" charset="0"/>
                <a:ea typeface="Cambria" panose="02040503050406030204" pitchFamily="18" charset="0"/>
              </a:rPr>
              <a:t>Angela</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Cercetarea</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în</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biblioteca</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publică</a:t>
            </a:r>
            <a:r>
              <a:rPr lang="en-US" sz="1200" dirty="0">
                <a:solidFill>
                  <a:srgbClr val="002060"/>
                </a:solidFill>
                <a:latin typeface="Cambria" panose="02040503050406030204" pitchFamily="18" charset="0"/>
                <a:ea typeface="Cambria" panose="02040503050406030204" pitchFamily="18" charset="0"/>
              </a:rPr>
              <a:t> (o </a:t>
            </a:r>
            <a:r>
              <a:rPr lang="en-US" sz="1200" dirty="0" err="1">
                <a:solidFill>
                  <a:srgbClr val="002060"/>
                </a:solidFill>
                <a:latin typeface="Cambria" panose="02040503050406030204" pitchFamily="18" charset="0"/>
                <a:ea typeface="Cambria" panose="02040503050406030204" pitchFamily="18" charset="0"/>
              </a:rPr>
              <a:t>radiografie</a:t>
            </a:r>
            <a:r>
              <a:rPr lang="en-US" sz="1200" dirty="0">
                <a:solidFill>
                  <a:srgbClr val="002060"/>
                </a:solidFill>
                <a:latin typeface="Cambria" panose="02040503050406030204" pitchFamily="18" charset="0"/>
                <a:ea typeface="Cambria" panose="02040503050406030204" pitchFamily="18" charset="0"/>
              </a:rPr>
              <a:t> a </a:t>
            </a:r>
            <a:r>
              <a:rPr lang="en-US" sz="1200" dirty="0" err="1">
                <a:solidFill>
                  <a:srgbClr val="002060"/>
                </a:solidFill>
                <a:latin typeface="Cambria" panose="02040503050406030204" pitchFamily="18" charset="0"/>
                <a:ea typeface="Cambria" panose="02040503050406030204" pitchFamily="18" charset="0"/>
              </a:rPr>
              <a:t>experiențelor</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bibliotecilor</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publice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teritoriale</a:t>
            </a:r>
            <a:r>
              <a:rPr lang="en-US" sz="1200" dirty="0">
                <a:solidFill>
                  <a:srgbClr val="002060"/>
                </a:solidFill>
                <a:latin typeface="Cambria" panose="02040503050406030204" pitchFamily="18" charset="0"/>
                <a:ea typeface="Cambria" panose="02040503050406030204" pitchFamily="18" charset="0"/>
              </a:rPr>
              <a:t> din </a:t>
            </a:r>
            <a:r>
              <a:rPr lang="en-US" sz="1200" dirty="0" err="1">
                <a:solidFill>
                  <a:srgbClr val="002060"/>
                </a:solidFill>
                <a:latin typeface="Cambria" panose="02040503050406030204" pitchFamily="18" charset="0"/>
                <a:ea typeface="Cambria" panose="02040503050406030204" pitchFamily="18" charset="0"/>
              </a:rPr>
              <a:t>Republica</a:t>
            </a:r>
            <a:r>
              <a:rPr lang="en-US" sz="1200" dirty="0">
                <a:solidFill>
                  <a:srgbClr val="002060"/>
                </a:solidFill>
                <a:latin typeface="Cambria" panose="02040503050406030204" pitchFamily="18" charset="0"/>
                <a:ea typeface="Cambria" panose="02040503050406030204" pitchFamily="18" charset="0"/>
              </a:rPr>
              <a:t> Moldova, </a:t>
            </a:r>
            <a:r>
              <a:rPr lang="en-US" sz="1200" dirty="0" err="1">
                <a:solidFill>
                  <a:srgbClr val="002060"/>
                </a:solidFill>
                <a:latin typeface="Cambria" panose="02040503050406030204" pitchFamily="18" charset="0"/>
                <a:ea typeface="Cambria" panose="02040503050406030204" pitchFamily="18" charset="0"/>
              </a:rPr>
              <a:t>reflectate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în</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rapoartele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analitice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anuale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pentru</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anii</a:t>
            </a:r>
            <a:r>
              <a:rPr lang="en-US" sz="1200" dirty="0">
                <a:solidFill>
                  <a:srgbClr val="002060"/>
                </a:solidFill>
                <a:latin typeface="Cambria" panose="02040503050406030204" pitchFamily="18" charset="0"/>
                <a:ea typeface="Cambria" panose="02040503050406030204" pitchFamily="18" charset="0"/>
              </a:rPr>
              <a:t> 2018-2019) / Angela </a:t>
            </a:r>
            <a:r>
              <a:rPr lang="en-US" sz="1200" dirty="0" err="1">
                <a:solidFill>
                  <a:srgbClr val="002060"/>
                </a:solidFill>
                <a:latin typeface="Cambria" panose="02040503050406030204" pitchFamily="18" charset="0"/>
                <a:ea typeface="Cambria" panose="02040503050406030204" pitchFamily="18" charset="0"/>
              </a:rPr>
              <a:t>Drăgănel</a:t>
            </a:r>
            <a:r>
              <a:rPr lang="en-US" sz="1200" dirty="0">
                <a:solidFill>
                  <a:srgbClr val="002060"/>
                </a:solidFill>
                <a:latin typeface="Cambria" panose="02040503050406030204" pitchFamily="18" charset="0"/>
                <a:ea typeface="Cambria" panose="02040503050406030204" pitchFamily="18" charset="0"/>
              </a:rPr>
              <a:t> // </a:t>
            </a:r>
            <a:r>
              <a:rPr lang="en-US" sz="1200" dirty="0" err="1">
                <a:solidFill>
                  <a:srgbClr val="002060"/>
                </a:solidFill>
                <a:latin typeface="Cambria" panose="02040503050406030204" pitchFamily="18" charset="0"/>
                <a:ea typeface="Cambria" panose="02040503050406030204" pitchFamily="18" charset="0"/>
              </a:rPr>
              <a:t>Magazin</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bibliologic</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Revistă</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ştiinţifică</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şi</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bibliopraxiologică</a:t>
            </a:r>
            <a:r>
              <a:rPr lang="en-US" sz="1200" dirty="0">
                <a:solidFill>
                  <a:srgbClr val="002060"/>
                </a:solidFill>
                <a:latin typeface="Cambria" panose="02040503050406030204" pitchFamily="18" charset="0"/>
                <a:ea typeface="Cambria" panose="02040503050406030204" pitchFamily="18" charset="0"/>
              </a:rPr>
              <a:t>. - 2020. - </a:t>
            </a:r>
            <a:r>
              <a:rPr lang="en-US" sz="1200" dirty="0" err="1">
                <a:solidFill>
                  <a:srgbClr val="002060"/>
                </a:solidFill>
                <a:latin typeface="Cambria" panose="02040503050406030204" pitchFamily="18" charset="0"/>
                <a:ea typeface="Cambria" panose="02040503050406030204" pitchFamily="18" charset="0"/>
              </a:rPr>
              <a:t>Nr</a:t>
            </a:r>
            <a:r>
              <a:rPr lang="en-US" sz="1200" dirty="0">
                <a:solidFill>
                  <a:srgbClr val="002060"/>
                </a:solidFill>
                <a:latin typeface="Cambria" panose="02040503050406030204" pitchFamily="18" charset="0"/>
                <a:ea typeface="Cambria" panose="02040503050406030204" pitchFamily="18" charset="0"/>
              </a:rPr>
              <a:t> 3/4. - P. </a:t>
            </a:r>
            <a:r>
              <a:rPr lang="en-US" sz="1200" dirty="0" smtClean="0">
                <a:solidFill>
                  <a:srgbClr val="002060"/>
                </a:solidFill>
                <a:latin typeface="Cambria" panose="02040503050406030204" pitchFamily="18" charset="0"/>
                <a:ea typeface="Cambria" panose="02040503050406030204" pitchFamily="18" charset="0"/>
              </a:rPr>
              <a:t>113-123.</a:t>
            </a:r>
            <a:r>
              <a:rPr lang="ro-RO" sz="1200" dirty="0" smtClean="0">
                <a:solidFill>
                  <a:srgbClr val="002060"/>
                </a:solidFill>
                <a:latin typeface="Cambria" panose="02040503050406030204" pitchFamily="18" charset="0"/>
                <a:ea typeface="Cambria" panose="02040503050406030204" pitchFamily="18" charset="0"/>
              </a:rPr>
              <a:t> </a:t>
            </a:r>
            <a:r>
              <a:rPr lang="ro-RO" sz="1200" dirty="0">
                <a:solidFill>
                  <a:srgbClr val="002060"/>
                </a:solidFill>
                <a:latin typeface="Cambria" panose="02040503050406030204" pitchFamily="18" charset="0"/>
                <a:ea typeface="Cambria" panose="02040503050406030204" pitchFamily="18" charset="0"/>
              </a:rPr>
              <a:t>– Mod de acces: </a:t>
            </a:r>
            <a:r>
              <a:rPr lang="ro-RO" sz="1200" dirty="0">
                <a:latin typeface="Cambria" panose="02040503050406030204" pitchFamily="18" charset="0"/>
                <a:ea typeface="Cambria" panose="02040503050406030204" pitchFamily="18" charset="0"/>
                <a:hlinkClick r:id="rId3"/>
              </a:rPr>
              <a:t>http://</a:t>
            </a:r>
            <a:r>
              <a:rPr lang="ro-RO" sz="1200" dirty="0" smtClean="0">
                <a:latin typeface="Cambria" panose="02040503050406030204" pitchFamily="18" charset="0"/>
                <a:ea typeface="Cambria" panose="02040503050406030204" pitchFamily="18" charset="0"/>
                <a:hlinkClick r:id="rId3"/>
              </a:rPr>
              <a:t>moldlis.bnrm.md/handle/123456789/1216</a:t>
            </a:r>
            <a:r>
              <a:rPr lang="ro-RO" sz="1200" dirty="0" smtClean="0">
                <a:latin typeface="Cambria" panose="02040503050406030204" pitchFamily="18" charset="0"/>
                <a:ea typeface="Cambria" panose="02040503050406030204" pitchFamily="18" charset="0"/>
              </a:rPr>
              <a:t> </a:t>
            </a:r>
          </a:p>
          <a:p>
            <a:pPr marL="228600" indent="-228600">
              <a:buFont typeface="+mj-lt"/>
              <a:buAutoNum type="arabicPeriod"/>
            </a:pPr>
            <a:endParaRPr lang="ro-RO" sz="1200" dirty="0" smtClean="0">
              <a:latin typeface="Cambria" panose="02040503050406030204" pitchFamily="18" charset="0"/>
              <a:ea typeface="Cambria" panose="02040503050406030204" pitchFamily="18" charset="0"/>
            </a:endParaRPr>
          </a:p>
          <a:p>
            <a:pPr marL="228600" indent="-228600">
              <a:buFont typeface="+mj-lt"/>
              <a:buAutoNum type="arabicPeriod"/>
            </a:pPr>
            <a:r>
              <a:rPr lang="en-US" sz="1200" b="1" dirty="0" err="1" smtClean="0">
                <a:solidFill>
                  <a:srgbClr val="002060"/>
                </a:solidFill>
                <a:latin typeface="Cambria" panose="02040503050406030204" pitchFamily="18" charset="0"/>
                <a:ea typeface="Cambria" panose="02040503050406030204" pitchFamily="18" charset="0"/>
              </a:rPr>
              <a:t>Ghid</a:t>
            </a:r>
            <a:r>
              <a:rPr lang="en-US" sz="1200" b="1" dirty="0" smtClean="0">
                <a:solidFill>
                  <a:srgbClr val="002060"/>
                </a:solidFill>
                <a:latin typeface="Cambria" panose="02040503050406030204" pitchFamily="18" charset="0"/>
                <a:ea typeface="Cambria" panose="02040503050406030204" pitchFamily="18" charset="0"/>
              </a:rPr>
              <a:t> </a:t>
            </a:r>
            <a:r>
              <a:rPr lang="en-US" sz="1200" b="1" dirty="0" err="1">
                <a:solidFill>
                  <a:srgbClr val="002060"/>
                </a:solidFill>
                <a:latin typeface="Cambria" panose="02040503050406030204" pitchFamily="18" charset="0"/>
                <a:ea typeface="Cambria" panose="02040503050406030204" pitchFamily="18" charset="0"/>
              </a:rPr>
              <a:t>în</a:t>
            </a:r>
            <a:r>
              <a:rPr lang="en-US" sz="1200" b="1" dirty="0">
                <a:solidFill>
                  <a:srgbClr val="002060"/>
                </a:solidFill>
                <a:latin typeface="Cambria" panose="02040503050406030204" pitchFamily="18" charset="0"/>
                <a:ea typeface="Cambria" panose="02040503050406030204" pitchFamily="18" charset="0"/>
              </a:rPr>
              <a:t> </a:t>
            </a:r>
            <a:r>
              <a:rPr lang="en-US" sz="1200" b="1" dirty="0" err="1">
                <a:solidFill>
                  <a:srgbClr val="002060"/>
                </a:solidFill>
                <a:latin typeface="Cambria" panose="02040503050406030204" pitchFamily="18" charset="0"/>
                <a:ea typeface="Cambria" panose="02040503050406030204" pitchFamily="18" charset="0"/>
              </a:rPr>
              <a:t>sprijinul</a:t>
            </a:r>
            <a:r>
              <a:rPr lang="en-US" sz="1200" b="1" dirty="0">
                <a:solidFill>
                  <a:srgbClr val="002060"/>
                </a:solidFill>
                <a:latin typeface="Cambria" panose="02040503050406030204" pitchFamily="18" charset="0"/>
                <a:ea typeface="Cambria" panose="02040503050406030204" pitchFamily="18" charset="0"/>
              </a:rPr>
              <a:t> </a:t>
            </a:r>
            <a:r>
              <a:rPr lang="en-US" sz="1200" b="1" dirty="0" err="1">
                <a:solidFill>
                  <a:srgbClr val="002060"/>
                </a:solidFill>
                <a:latin typeface="Cambria" panose="02040503050406030204" pitchFamily="18" charset="0"/>
                <a:ea typeface="Cambria" panose="02040503050406030204" pitchFamily="18" charset="0"/>
              </a:rPr>
              <a:t>implementării</a:t>
            </a:r>
            <a:r>
              <a:rPr lang="en-US" sz="1200" b="1" dirty="0">
                <a:solidFill>
                  <a:srgbClr val="002060"/>
                </a:solidFill>
                <a:latin typeface="Cambria" panose="02040503050406030204" pitchFamily="18" charset="0"/>
                <a:ea typeface="Cambria" panose="02040503050406030204" pitchFamily="18" charset="0"/>
              </a:rPr>
              <a:t> SM ISO 16439:2018 </a:t>
            </a:r>
            <a:r>
              <a:rPr lang="en-US" sz="1200" dirty="0">
                <a:solidFill>
                  <a:srgbClr val="002060"/>
                </a:solidFill>
                <a:latin typeface="Cambria" panose="02040503050406030204" pitchFamily="18" charset="0"/>
                <a:ea typeface="Cambria" panose="02040503050406030204" pitchFamily="18" charset="0"/>
              </a:rPr>
              <a:t>„</a:t>
            </a:r>
            <a:r>
              <a:rPr lang="en-US" sz="1200" dirty="0" err="1">
                <a:solidFill>
                  <a:srgbClr val="002060"/>
                </a:solidFill>
                <a:latin typeface="Cambria" panose="02040503050406030204" pitchFamily="18" charset="0"/>
                <a:ea typeface="Cambria" panose="02040503050406030204" pitchFamily="18" charset="0"/>
              </a:rPr>
              <a:t>Informare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și</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documentare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Metode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și</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proceduri</a:t>
            </a:r>
            <a:r>
              <a:rPr lang="en-US" sz="1200" dirty="0">
                <a:solidFill>
                  <a:srgbClr val="002060"/>
                </a:solidFill>
                <a:latin typeface="Cambria" panose="02040503050406030204" pitchFamily="18" charset="0"/>
                <a:ea typeface="Cambria" panose="02040503050406030204" pitchFamily="18" charset="0"/>
              </a:rPr>
              <a:t> de </a:t>
            </a:r>
            <a:r>
              <a:rPr lang="en-US" sz="1200" dirty="0" err="1">
                <a:solidFill>
                  <a:srgbClr val="002060"/>
                </a:solidFill>
                <a:latin typeface="Cambria" panose="02040503050406030204" pitchFamily="18" charset="0"/>
                <a:ea typeface="Cambria" panose="02040503050406030204" pitchFamily="18" charset="0"/>
              </a:rPr>
              <a:t>evaluare</a:t>
            </a:r>
            <a:r>
              <a:rPr lang="en-US" sz="1200" dirty="0">
                <a:solidFill>
                  <a:srgbClr val="002060"/>
                </a:solidFill>
                <a:latin typeface="Cambria" panose="02040503050406030204" pitchFamily="18" charset="0"/>
                <a:ea typeface="Cambria" panose="02040503050406030204" pitchFamily="18" charset="0"/>
              </a:rPr>
              <a:t> a </a:t>
            </a:r>
            <a:r>
              <a:rPr lang="en-US" sz="1200" dirty="0" err="1">
                <a:solidFill>
                  <a:srgbClr val="002060"/>
                </a:solidFill>
                <a:latin typeface="Cambria" panose="02040503050406030204" pitchFamily="18" charset="0"/>
                <a:ea typeface="Cambria" panose="02040503050406030204" pitchFamily="18" charset="0"/>
              </a:rPr>
              <a:t>impactului</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bibliotecilor</a:t>
            </a:r>
            <a:r>
              <a:rPr lang="en-US" sz="1200" dirty="0">
                <a:solidFill>
                  <a:srgbClr val="002060"/>
                </a:solidFill>
                <a:latin typeface="Cambria" panose="02040503050406030204" pitchFamily="18" charset="0"/>
                <a:ea typeface="Cambria" panose="02040503050406030204" pitchFamily="18" charset="0"/>
              </a:rPr>
              <a:t>” / </a:t>
            </a:r>
            <a:r>
              <a:rPr lang="en-US" sz="1200" dirty="0" err="1">
                <a:solidFill>
                  <a:srgbClr val="002060"/>
                </a:solidFill>
                <a:latin typeface="Cambria" panose="02040503050406030204" pitchFamily="18" charset="0"/>
                <a:ea typeface="Cambria" panose="02040503050406030204" pitchFamily="18" charset="0"/>
              </a:rPr>
              <a:t>Consiliul</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Biblioteconomic</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Național</a:t>
            </a:r>
            <a:r>
              <a:rPr lang="en-US" sz="1200" dirty="0">
                <a:solidFill>
                  <a:srgbClr val="002060"/>
                </a:solidFill>
                <a:latin typeface="Cambria" panose="02040503050406030204" pitchFamily="18" charset="0"/>
                <a:ea typeface="Cambria" panose="02040503050406030204" pitchFamily="18" charset="0"/>
              </a:rPr>
              <a:t> ; </a:t>
            </a:r>
            <a:r>
              <a:rPr lang="en-US" sz="1200" dirty="0" err="1">
                <a:solidFill>
                  <a:srgbClr val="002060"/>
                </a:solidFill>
                <a:latin typeface="Cambria" panose="02040503050406030204" pitchFamily="18" charset="0"/>
                <a:ea typeface="Cambria" panose="02040503050406030204" pitchFamily="18" charset="0"/>
              </a:rPr>
              <a:t>Biblioteca</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Națională</a:t>
            </a:r>
            <a:r>
              <a:rPr lang="en-US" sz="1200" dirty="0">
                <a:solidFill>
                  <a:srgbClr val="002060"/>
                </a:solidFill>
                <a:latin typeface="Cambria" panose="02040503050406030204" pitchFamily="18" charset="0"/>
                <a:ea typeface="Cambria" panose="02040503050406030204" pitchFamily="18" charset="0"/>
              </a:rPr>
              <a:t> a </a:t>
            </a:r>
            <a:r>
              <a:rPr lang="en-US" sz="1200" dirty="0" err="1">
                <a:solidFill>
                  <a:srgbClr val="002060"/>
                </a:solidFill>
                <a:latin typeface="Cambria" panose="02040503050406030204" pitchFamily="18" charset="0"/>
                <a:ea typeface="Cambria" panose="02040503050406030204" pitchFamily="18" charset="0"/>
              </a:rPr>
              <a:t>Republicii</a:t>
            </a:r>
            <a:r>
              <a:rPr lang="en-US" sz="1200" dirty="0">
                <a:solidFill>
                  <a:srgbClr val="002060"/>
                </a:solidFill>
                <a:latin typeface="Cambria" panose="02040503050406030204" pitchFamily="18" charset="0"/>
                <a:ea typeface="Cambria" panose="02040503050406030204" pitchFamily="18" charset="0"/>
              </a:rPr>
              <a:t> Moldova ; </a:t>
            </a:r>
            <a:r>
              <a:rPr lang="en-US" sz="1200" dirty="0" err="1">
                <a:solidFill>
                  <a:srgbClr val="002060"/>
                </a:solidFill>
                <a:latin typeface="Cambria" panose="02040503050406030204" pitchFamily="18" charset="0"/>
                <a:ea typeface="Cambria" panose="02040503050406030204" pitchFamily="18" charset="0"/>
              </a:rPr>
              <a:t>Grupul</a:t>
            </a:r>
            <a:r>
              <a:rPr lang="en-US" sz="1200" dirty="0">
                <a:solidFill>
                  <a:srgbClr val="002060"/>
                </a:solidFill>
                <a:latin typeface="Cambria" panose="02040503050406030204" pitchFamily="18" charset="0"/>
                <a:ea typeface="Cambria" panose="02040503050406030204" pitchFamily="18" charset="0"/>
              </a:rPr>
              <a:t> IMPACT – </a:t>
            </a:r>
            <a:r>
              <a:rPr lang="en-US" sz="1200" dirty="0" err="1">
                <a:solidFill>
                  <a:srgbClr val="002060"/>
                </a:solidFill>
                <a:latin typeface="Cambria" panose="02040503050406030204" pitchFamily="18" charset="0"/>
                <a:ea typeface="Cambria" panose="02040503050406030204" pitchFamily="18" charset="0"/>
              </a:rPr>
              <a:t>Inovații</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și</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practici</a:t>
            </a:r>
            <a:r>
              <a:rPr lang="en-US" sz="1200" dirty="0">
                <a:solidFill>
                  <a:srgbClr val="002060"/>
                </a:solidFill>
                <a:latin typeface="Cambria" panose="02040503050406030204" pitchFamily="18" charset="0"/>
                <a:ea typeface="Cambria" panose="02040503050406030204" pitchFamily="18" charset="0"/>
              </a:rPr>
              <a:t> de </a:t>
            </a:r>
            <a:r>
              <a:rPr lang="en-US" sz="1200" dirty="0" err="1">
                <a:solidFill>
                  <a:srgbClr val="002060"/>
                </a:solidFill>
                <a:latin typeface="Cambria" panose="02040503050406030204" pitchFamily="18" charset="0"/>
                <a:ea typeface="Cambria" panose="02040503050406030204" pitchFamily="18" charset="0"/>
              </a:rPr>
              <a:t>succes</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în</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statistica</a:t>
            </a:r>
            <a:r>
              <a:rPr lang="en-US" sz="1200" dirty="0">
                <a:solidFill>
                  <a:srgbClr val="002060"/>
                </a:solidFill>
                <a:latin typeface="Cambria" panose="02040503050406030204" pitchFamily="18" charset="0"/>
                <a:ea typeface="Cambria" panose="02040503050406030204" pitchFamily="18" charset="0"/>
              </a:rPr>
              <a:t> de </a:t>
            </a:r>
            <a:r>
              <a:rPr lang="en-US" sz="1200" dirty="0" err="1">
                <a:solidFill>
                  <a:srgbClr val="002060"/>
                </a:solidFill>
                <a:latin typeface="Cambria" panose="02040503050406030204" pitchFamily="18" charset="0"/>
                <a:ea typeface="Cambria" panose="02040503050406030204" pitchFamily="18" charset="0"/>
              </a:rPr>
              <a:t>bibliotecă</a:t>
            </a:r>
            <a:r>
              <a:rPr lang="en-US" sz="1200" dirty="0">
                <a:solidFill>
                  <a:srgbClr val="002060"/>
                </a:solidFill>
                <a:latin typeface="Cambria" panose="02040503050406030204" pitchFamily="18" charset="0"/>
                <a:ea typeface="Cambria" panose="02040503050406030204" pitchFamily="18" charset="0"/>
              </a:rPr>
              <a:t> ; consultant: </a:t>
            </a:r>
            <a:r>
              <a:rPr lang="en-US" sz="1200" dirty="0" err="1">
                <a:solidFill>
                  <a:srgbClr val="002060"/>
                </a:solidFill>
                <a:latin typeface="Cambria" panose="02040503050406030204" pitchFamily="18" charset="0"/>
                <a:ea typeface="Cambria" panose="02040503050406030204" pitchFamily="18" charset="0"/>
              </a:rPr>
              <a:t>Artiom</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Maister</a:t>
            </a:r>
            <a:r>
              <a:rPr lang="en-US" sz="1200" dirty="0">
                <a:solidFill>
                  <a:srgbClr val="002060"/>
                </a:solidFill>
                <a:latin typeface="Cambria" panose="02040503050406030204" pitchFamily="18" charset="0"/>
                <a:ea typeface="Cambria" panose="02040503050406030204" pitchFamily="18" charset="0"/>
              </a:rPr>
              <a:t> ; </a:t>
            </a:r>
            <a:r>
              <a:rPr lang="en-US" sz="1200" dirty="0" err="1">
                <a:solidFill>
                  <a:srgbClr val="002060"/>
                </a:solidFill>
                <a:latin typeface="Cambria" panose="02040503050406030204" pitchFamily="18" charset="0"/>
                <a:ea typeface="Cambria" panose="02040503050406030204" pitchFamily="18" charset="0"/>
              </a:rPr>
              <a:t>coord</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Ludmila</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Corghenci</a:t>
            </a:r>
            <a:r>
              <a:rPr lang="en-US" sz="1200" dirty="0">
                <a:solidFill>
                  <a:srgbClr val="002060"/>
                </a:solidFill>
                <a:latin typeface="Cambria" panose="02040503050406030204" pitchFamily="18" charset="0"/>
                <a:ea typeface="Cambria" panose="02040503050406030204" pitchFamily="18" charset="0"/>
              </a:rPr>
              <a:t> ; </a:t>
            </a:r>
            <a:r>
              <a:rPr lang="en-US" sz="1200" dirty="0" err="1">
                <a:solidFill>
                  <a:srgbClr val="002060"/>
                </a:solidFill>
                <a:latin typeface="Cambria" panose="02040503050406030204" pitchFamily="18" charset="0"/>
                <a:ea typeface="Cambria" panose="02040503050406030204" pitchFamily="18" charset="0"/>
              </a:rPr>
              <a:t>autori</a:t>
            </a:r>
            <a:r>
              <a:rPr lang="en-US" sz="1200" dirty="0">
                <a:solidFill>
                  <a:srgbClr val="002060"/>
                </a:solidFill>
                <a:latin typeface="Cambria" panose="02040503050406030204" pitchFamily="18" charset="0"/>
                <a:ea typeface="Cambria" panose="02040503050406030204" pitchFamily="18" charset="0"/>
              </a:rPr>
              <a:t>.: Vera </a:t>
            </a:r>
            <a:r>
              <a:rPr lang="en-US" sz="1200" dirty="0" err="1">
                <a:solidFill>
                  <a:srgbClr val="002060"/>
                </a:solidFill>
                <a:latin typeface="Cambria" panose="02040503050406030204" pitchFamily="18" charset="0"/>
                <a:ea typeface="Cambria" panose="02040503050406030204" pitchFamily="18" charset="0"/>
              </a:rPr>
              <a:t>Osoianu</a:t>
            </a:r>
            <a:r>
              <a:rPr lang="en-US" sz="1200" dirty="0">
                <a:solidFill>
                  <a:srgbClr val="002060"/>
                </a:solidFill>
                <a:latin typeface="Cambria" panose="02040503050406030204" pitchFamily="18" charset="0"/>
                <a:ea typeface="Cambria" panose="02040503050406030204" pitchFamily="18" charset="0"/>
              </a:rPr>
              <a:t>, Elena </a:t>
            </a:r>
            <a:r>
              <a:rPr lang="en-US" sz="1200" dirty="0" err="1">
                <a:solidFill>
                  <a:srgbClr val="002060"/>
                </a:solidFill>
                <a:latin typeface="Cambria" panose="02040503050406030204" pitchFamily="18" charset="0"/>
                <a:ea typeface="Cambria" panose="02040503050406030204" pitchFamily="18" charset="0"/>
              </a:rPr>
              <a:t>Bordian</a:t>
            </a:r>
            <a:r>
              <a:rPr lang="en-US" sz="1200" dirty="0">
                <a:solidFill>
                  <a:srgbClr val="002060"/>
                </a:solidFill>
                <a:latin typeface="Cambria" panose="02040503050406030204" pitchFamily="18" charset="0"/>
                <a:ea typeface="Cambria" panose="02040503050406030204" pitchFamily="18" charset="0"/>
              </a:rPr>
              <a:t>, Margareta </a:t>
            </a:r>
            <a:r>
              <a:rPr lang="en-US" sz="1200" dirty="0" err="1">
                <a:solidFill>
                  <a:srgbClr val="002060"/>
                </a:solidFill>
                <a:latin typeface="Cambria" panose="02040503050406030204" pitchFamily="18" charset="0"/>
                <a:ea typeface="Cambria" panose="02040503050406030204" pitchFamily="18" charset="0"/>
              </a:rPr>
              <a:t>Cebotari</a:t>
            </a:r>
            <a:r>
              <a:rPr lang="en-US" sz="1200" dirty="0">
                <a:solidFill>
                  <a:srgbClr val="002060"/>
                </a:solidFill>
                <a:latin typeface="Cambria" panose="02040503050406030204" pitchFamily="18" charset="0"/>
                <a:ea typeface="Cambria" panose="02040503050406030204" pitchFamily="18" charset="0"/>
              </a:rPr>
              <a:t> [et. al.]. – </a:t>
            </a:r>
            <a:r>
              <a:rPr lang="en-US" sz="1200" dirty="0" err="1">
                <a:solidFill>
                  <a:srgbClr val="002060"/>
                </a:solidFill>
                <a:latin typeface="Cambria" panose="02040503050406030204" pitchFamily="18" charset="0"/>
                <a:ea typeface="Cambria" panose="02040503050406030204" pitchFamily="18" charset="0"/>
              </a:rPr>
              <a:t>Chișinău</a:t>
            </a:r>
            <a:r>
              <a:rPr lang="en-US" sz="1200" dirty="0">
                <a:solidFill>
                  <a:srgbClr val="002060"/>
                </a:solidFill>
                <a:latin typeface="Cambria" panose="02040503050406030204" pitchFamily="18" charset="0"/>
                <a:ea typeface="Cambria" panose="02040503050406030204" pitchFamily="18" charset="0"/>
              </a:rPr>
              <a:t>, 2018. – 60 p</a:t>
            </a:r>
            <a:r>
              <a:rPr lang="en-US" sz="1200" dirty="0" smtClean="0">
                <a:solidFill>
                  <a:srgbClr val="002060"/>
                </a:solidFill>
                <a:latin typeface="Cambria" panose="02040503050406030204" pitchFamily="18" charset="0"/>
                <a:ea typeface="Cambria" panose="02040503050406030204" pitchFamily="18" charset="0"/>
              </a:rPr>
              <a:t>.</a:t>
            </a:r>
            <a:r>
              <a:rPr lang="ro-RO" sz="1200" dirty="0" smtClean="0">
                <a:solidFill>
                  <a:srgbClr val="002060"/>
                </a:solidFill>
                <a:latin typeface="Cambria" panose="02040503050406030204" pitchFamily="18" charset="0"/>
                <a:ea typeface="Cambria" panose="02040503050406030204" pitchFamily="18" charset="0"/>
              </a:rPr>
              <a:t> – Mod de acces: </a:t>
            </a:r>
            <a:r>
              <a:rPr lang="ro-RO" sz="1200" dirty="0">
                <a:latin typeface="Cambria" panose="02040503050406030204" pitchFamily="18" charset="0"/>
                <a:ea typeface="Cambria" panose="02040503050406030204" pitchFamily="18" charset="0"/>
                <a:hlinkClick r:id="rId4"/>
              </a:rPr>
              <a:t>http://</a:t>
            </a:r>
            <a:r>
              <a:rPr lang="ro-RO" sz="1200" dirty="0" smtClean="0">
                <a:latin typeface="Cambria" panose="02040503050406030204" pitchFamily="18" charset="0"/>
                <a:ea typeface="Cambria" panose="02040503050406030204" pitchFamily="18" charset="0"/>
                <a:hlinkClick r:id="rId4"/>
              </a:rPr>
              <a:t>moldlis.bnrm.md/handle/123456789/1114</a:t>
            </a:r>
            <a:r>
              <a:rPr lang="ro-RO" sz="1200" dirty="0" smtClean="0">
                <a:latin typeface="Cambria" panose="02040503050406030204" pitchFamily="18" charset="0"/>
                <a:ea typeface="Cambria" panose="02040503050406030204" pitchFamily="18" charset="0"/>
              </a:rPr>
              <a:t> </a:t>
            </a:r>
          </a:p>
          <a:p>
            <a:pPr marL="228600" indent="-228600">
              <a:buFont typeface="+mj-lt"/>
              <a:buAutoNum type="arabicPeriod"/>
            </a:pPr>
            <a:endParaRPr lang="ro-RO" sz="1200" dirty="0" smtClean="0">
              <a:latin typeface="Cambria" panose="02040503050406030204" pitchFamily="18" charset="0"/>
              <a:ea typeface="Cambria" panose="02040503050406030204" pitchFamily="18" charset="0"/>
            </a:endParaRPr>
          </a:p>
          <a:p>
            <a:pPr marL="228600" indent="-228600">
              <a:buFont typeface="+mj-lt"/>
              <a:buAutoNum type="arabicPeriod"/>
            </a:pPr>
            <a:r>
              <a:rPr lang="en-US" sz="1200" b="1" dirty="0" smtClean="0">
                <a:solidFill>
                  <a:srgbClr val="002060"/>
                </a:solidFill>
                <a:latin typeface="Cambria" panose="02040503050406030204" pitchFamily="18" charset="0"/>
                <a:ea typeface="Cambria" panose="02040503050406030204" pitchFamily="18" charset="0"/>
              </a:rPr>
              <a:t>Madge</a:t>
            </a:r>
            <a:r>
              <a:rPr lang="ro-RO" sz="1200" b="1" dirty="0" smtClean="0">
                <a:solidFill>
                  <a:srgbClr val="002060"/>
                </a:solidFill>
                <a:latin typeface="Cambria" panose="02040503050406030204" pitchFamily="18" charset="0"/>
                <a:ea typeface="Cambria" panose="02040503050406030204" pitchFamily="18" charset="0"/>
              </a:rPr>
              <a:t>, </a:t>
            </a:r>
            <a:r>
              <a:rPr lang="en-US" sz="1200" b="1" dirty="0" smtClean="0">
                <a:solidFill>
                  <a:srgbClr val="002060"/>
                </a:solidFill>
                <a:latin typeface="Cambria" panose="02040503050406030204" pitchFamily="18" charset="0"/>
                <a:ea typeface="Cambria" panose="02040503050406030204" pitchFamily="18" charset="0"/>
              </a:rPr>
              <a:t>Octavia-Luciana</a:t>
            </a:r>
            <a:r>
              <a:rPr lang="ro-RO" sz="1200" b="1" dirty="0" smtClean="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Practica</a:t>
            </a:r>
            <a:r>
              <a:rPr lang="en-US" sz="1200" dirty="0">
                <a:solidFill>
                  <a:srgbClr val="002060"/>
                </a:solidFill>
                <a:latin typeface="Cambria" panose="02040503050406030204" pitchFamily="18" charset="0"/>
                <a:ea typeface="Cambria" panose="02040503050406030204" pitchFamily="18" charset="0"/>
              </a:rPr>
              <a:t> de </a:t>
            </a:r>
            <a:r>
              <a:rPr lang="en-US" sz="1200" dirty="0" err="1">
                <a:solidFill>
                  <a:srgbClr val="002060"/>
                </a:solidFill>
                <a:latin typeface="Cambria" panose="02040503050406030204" pitchFamily="18" charset="0"/>
                <a:ea typeface="Cambria" panose="02040503050406030204" pitchFamily="18" charset="0"/>
              </a:rPr>
              <a:t>bibliotecă</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şi</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informare</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bazată</a:t>
            </a:r>
            <a:r>
              <a:rPr lang="en-US" sz="1200" dirty="0">
                <a:solidFill>
                  <a:srgbClr val="002060"/>
                </a:solidFill>
                <a:latin typeface="Cambria" panose="02040503050406030204" pitchFamily="18" charset="0"/>
                <a:ea typeface="Cambria" panose="02040503050406030204" pitchFamily="18" charset="0"/>
              </a:rPr>
              <a:t> </a:t>
            </a:r>
            <a:r>
              <a:rPr lang="en-US" sz="1200" dirty="0" err="1">
                <a:solidFill>
                  <a:srgbClr val="002060"/>
                </a:solidFill>
                <a:latin typeface="Cambria" panose="02040503050406030204" pitchFamily="18" charset="0"/>
                <a:ea typeface="Cambria" panose="02040503050406030204" pitchFamily="18" charset="0"/>
              </a:rPr>
              <a:t>pe</a:t>
            </a:r>
            <a:r>
              <a:rPr lang="en-US" sz="1200" dirty="0">
                <a:solidFill>
                  <a:srgbClr val="002060"/>
                </a:solidFill>
                <a:latin typeface="Cambria" panose="02040503050406030204" pitchFamily="18" charset="0"/>
                <a:ea typeface="Cambria" panose="02040503050406030204" pitchFamily="18" charset="0"/>
              </a:rPr>
              <a:t> </a:t>
            </a:r>
            <a:r>
              <a:rPr lang="en-US" sz="1200" dirty="0" err="1" smtClean="0">
                <a:solidFill>
                  <a:srgbClr val="002060"/>
                </a:solidFill>
                <a:latin typeface="Cambria" panose="02040503050406030204" pitchFamily="18" charset="0"/>
                <a:ea typeface="Cambria" panose="02040503050406030204" pitchFamily="18" charset="0"/>
              </a:rPr>
              <a:t>dovezi</a:t>
            </a:r>
            <a:r>
              <a:rPr lang="ro-RO" sz="1200" dirty="0">
                <a:solidFill>
                  <a:srgbClr val="002060"/>
                </a:solidFill>
                <a:latin typeface="Cambria" panose="02040503050406030204" pitchFamily="18" charset="0"/>
                <a:ea typeface="Cambria" panose="02040503050406030204" pitchFamily="18" charset="0"/>
              </a:rPr>
              <a:t>. </a:t>
            </a:r>
            <a:r>
              <a:rPr lang="ro-RO" sz="1200" dirty="0" smtClean="0">
                <a:solidFill>
                  <a:srgbClr val="002060"/>
                </a:solidFill>
                <a:latin typeface="Cambria" panose="02040503050406030204" pitchFamily="18" charset="0"/>
                <a:ea typeface="Cambria" panose="02040503050406030204" pitchFamily="18" charset="0"/>
              </a:rPr>
              <a:t>Accesat 25.11.20. Disponibil: </a:t>
            </a:r>
            <a:r>
              <a:rPr lang="ro-RO" sz="1200" dirty="0" smtClean="0">
                <a:latin typeface="Cambria" panose="02040503050406030204" pitchFamily="18" charset="0"/>
                <a:ea typeface="Cambria" panose="02040503050406030204" pitchFamily="18" charset="0"/>
                <a:hlinkClick r:id="rId5"/>
              </a:rPr>
              <a:t>https</a:t>
            </a:r>
            <a:r>
              <a:rPr lang="ro-RO" sz="1200" dirty="0">
                <a:latin typeface="Cambria" panose="02040503050406030204" pitchFamily="18" charset="0"/>
                <a:ea typeface="Cambria" panose="02040503050406030204" pitchFamily="18" charset="0"/>
                <a:hlinkClick r:id="rId5"/>
              </a:rPr>
              <a:t>://</a:t>
            </a:r>
            <a:r>
              <a:rPr lang="ro-RO" sz="1200" dirty="0" smtClean="0">
                <a:latin typeface="Cambria" panose="02040503050406030204" pitchFamily="18" charset="0"/>
                <a:ea typeface="Cambria" panose="02040503050406030204" pitchFamily="18" charset="0"/>
                <a:hlinkClick r:id="rId5"/>
              </a:rPr>
              <a:t>core.ac.uk/download/pdf/25570308.pdf</a:t>
            </a:r>
            <a:r>
              <a:rPr lang="ro-RO" sz="1200" dirty="0" smtClean="0">
                <a:latin typeface="Cambria" panose="02040503050406030204" pitchFamily="18" charset="0"/>
                <a:ea typeface="Cambria" panose="02040503050406030204" pitchFamily="18" charset="0"/>
              </a:rPr>
              <a:t> </a:t>
            </a:r>
          </a:p>
          <a:p>
            <a:pPr marL="0" indent="0">
              <a:buNone/>
            </a:pPr>
            <a:endParaRPr lang="en-US" sz="1200" b="1"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9695224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043609" y="1340768"/>
            <a:ext cx="7574936" cy="3920876"/>
          </a:xfrm>
        </p:spPr>
      </p:pic>
    </p:spTree>
    <p:extLst>
      <p:ext uri="{BB962C8B-B14F-4D97-AF65-F5344CB8AC3E}">
        <p14:creationId xmlns:p14="http://schemas.microsoft.com/office/powerpoint/2010/main" val="22554768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en-US" sz="4800" b="1" dirty="0" smtClean="0">
                <a:solidFill>
                  <a:srgbClr val="C00000"/>
                </a:solidFill>
                <a:latin typeface="Cambria" panose="02040503050406030204" pitchFamily="18" charset="0"/>
                <a:ea typeface="Cambria" panose="02040503050406030204" pitchFamily="18" charset="0"/>
              </a:rPr>
              <a:t>ARGUMENT</a:t>
            </a:r>
            <a:endParaRPr lang="en-US" sz="4800" b="1" dirty="0">
              <a:solidFill>
                <a:srgbClr val="C0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251520" y="1196752"/>
            <a:ext cx="8784976" cy="5328592"/>
          </a:xfrm>
        </p:spPr>
        <p:txBody>
          <a:bodyPr>
            <a:normAutofit lnSpcReduction="10000"/>
          </a:bodyPr>
          <a:lstStyle/>
          <a:p>
            <a:r>
              <a:rPr lang="ro-RO" dirty="0" smtClean="0">
                <a:solidFill>
                  <a:schemeClr val="tx2"/>
                </a:solidFill>
                <a:latin typeface="Cambria" panose="02040503050406030204" pitchFamily="18" charset="0"/>
                <a:ea typeface="Cambria" panose="02040503050406030204" pitchFamily="18" charset="0"/>
              </a:rPr>
              <a:t>Evaluarea</a:t>
            </a:r>
            <a:r>
              <a:rPr lang="en-US" dirty="0" smtClean="0">
                <a:solidFill>
                  <a:schemeClr val="tx2"/>
                </a:solidFill>
                <a:latin typeface="Cambria" panose="02040503050406030204" pitchFamily="18" charset="0"/>
                <a:ea typeface="Cambria" panose="02040503050406030204" pitchFamily="18" charset="0"/>
              </a:rPr>
              <a:t> </a:t>
            </a:r>
            <a:r>
              <a:rPr lang="ro-RO" dirty="0" smtClean="0">
                <a:solidFill>
                  <a:schemeClr val="tx2"/>
                </a:solidFill>
                <a:latin typeface="Cambria" panose="02040503050406030204" pitchFamily="18" charset="0"/>
                <a:ea typeface="Cambria" panose="02040503050406030204" pitchFamily="18" charset="0"/>
              </a:rPr>
              <a:t>problemelor</a:t>
            </a:r>
            <a:r>
              <a:rPr lang="en-US" dirty="0" smtClean="0">
                <a:solidFill>
                  <a:schemeClr val="tx2"/>
                </a:solidFill>
                <a:latin typeface="Cambria" panose="02040503050406030204" pitchFamily="18" charset="0"/>
                <a:ea typeface="Cambria" panose="02040503050406030204" pitchFamily="18" charset="0"/>
              </a:rPr>
              <a:t> </a:t>
            </a:r>
            <a:r>
              <a:rPr lang="ro-RO" dirty="0" smtClean="0">
                <a:solidFill>
                  <a:schemeClr val="tx2"/>
                </a:solidFill>
                <a:latin typeface="Cambria" panose="02040503050406030204" pitchFamily="18" charset="0"/>
                <a:ea typeface="Cambria" panose="02040503050406030204" pitchFamily="18" charset="0"/>
              </a:rPr>
              <a:t>emergente</a:t>
            </a:r>
            <a:r>
              <a:rPr lang="en-US" dirty="0" smtClean="0">
                <a:solidFill>
                  <a:schemeClr val="tx2"/>
                </a:solidFill>
                <a:latin typeface="Cambria" panose="02040503050406030204" pitchFamily="18" charset="0"/>
                <a:ea typeface="Cambria" panose="02040503050406030204" pitchFamily="18" charset="0"/>
              </a:rPr>
              <a:t> </a:t>
            </a:r>
            <a:endParaRPr lang="ro-RO" dirty="0" smtClean="0">
              <a:solidFill>
                <a:schemeClr val="tx2"/>
              </a:solidFill>
              <a:latin typeface="Cambria" panose="02040503050406030204" pitchFamily="18" charset="0"/>
              <a:ea typeface="Cambria" panose="02040503050406030204" pitchFamily="18" charset="0"/>
            </a:endParaRPr>
          </a:p>
          <a:p>
            <a:r>
              <a:rPr lang="ro-RO" dirty="0" smtClean="0">
                <a:solidFill>
                  <a:schemeClr val="tx2"/>
                </a:solidFill>
                <a:latin typeface="Cambria" panose="02040503050406030204" pitchFamily="18" charset="0"/>
                <a:ea typeface="Cambria" panose="02040503050406030204" pitchFamily="18" charset="0"/>
              </a:rPr>
              <a:t>Evaluarea </a:t>
            </a:r>
            <a:r>
              <a:rPr lang="ro-RO" dirty="0">
                <a:solidFill>
                  <a:schemeClr val="tx2"/>
                </a:solidFill>
                <a:latin typeface="Cambria" panose="02040503050406030204" pitchFamily="18" charset="0"/>
                <a:ea typeface="Cambria" panose="02040503050406030204" pitchFamily="18" charset="0"/>
              </a:rPr>
              <a:t>impactului bibliotecii asupra persoanei, comunității și </a:t>
            </a:r>
            <a:r>
              <a:rPr lang="ro-RO" dirty="0" smtClean="0">
                <a:solidFill>
                  <a:schemeClr val="tx2"/>
                </a:solidFill>
                <a:latin typeface="Cambria" panose="02040503050406030204" pitchFamily="18" charset="0"/>
                <a:ea typeface="Cambria" panose="02040503050406030204" pitchFamily="18" charset="0"/>
              </a:rPr>
              <a:t>instituției</a:t>
            </a:r>
            <a:endParaRPr lang="ro-RO" dirty="0">
              <a:solidFill>
                <a:schemeClr val="tx2"/>
              </a:solidFill>
              <a:latin typeface="Cambria" panose="02040503050406030204" pitchFamily="18" charset="0"/>
              <a:ea typeface="Cambria" panose="02040503050406030204" pitchFamily="18" charset="0"/>
            </a:endParaRPr>
          </a:p>
          <a:p>
            <a:r>
              <a:rPr lang="ro-RO" dirty="0" smtClean="0">
                <a:solidFill>
                  <a:schemeClr val="tx2"/>
                </a:solidFill>
                <a:latin typeface="Cambria" panose="02040503050406030204" pitchFamily="18" charset="0"/>
                <a:ea typeface="Cambria" panose="02040503050406030204" pitchFamily="18" charset="0"/>
              </a:rPr>
              <a:t>Cunoașterea utilizatorului și necesităților lui</a:t>
            </a:r>
          </a:p>
          <a:p>
            <a:r>
              <a:rPr lang="ro-RO" dirty="0" smtClean="0">
                <a:solidFill>
                  <a:schemeClr val="tx2"/>
                </a:solidFill>
                <a:latin typeface="Cambria" panose="02040503050406030204" pitchFamily="18" charset="0"/>
                <a:ea typeface="Cambria" panose="02040503050406030204" pitchFamily="18" charset="0"/>
              </a:rPr>
              <a:t>Evaluării </a:t>
            </a:r>
            <a:r>
              <a:rPr lang="ro-RO" dirty="0">
                <a:solidFill>
                  <a:schemeClr val="tx2"/>
                </a:solidFill>
                <a:latin typeface="Cambria" panose="02040503050406030204" pitchFamily="18" charset="0"/>
                <a:ea typeface="Cambria" panose="02040503050406030204" pitchFamily="18" charset="0"/>
              </a:rPr>
              <a:t>impactului serviciilor prestate de bibliotecă asupra </a:t>
            </a:r>
            <a:r>
              <a:rPr lang="ro-RO" dirty="0" smtClean="0">
                <a:solidFill>
                  <a:schemeClr val="tx2"/>
                </a:solidFill>
                <a:latin typeface="Cambria" panose="02040503050406030204" pitchFamily="18" charset="0"/>
                <a:ea typeface="Cambria" panose="02040503050406030204" pitchFamily="18" charset="0"/>
              </a:rPr>
              <a:t>utilizatorilor</a:t>
            </a:r>
            <a:endParaRPr lang="ro-RO" dirty="0">
              <a:solidFill>
                <a:schemeClr val="tx2"/>
              </a:solidFill>
              <a:latin typeface="Cambria" panose="02040503050406030204" pitchFamily="18" charset="0"/>
              <a:ea typeface="Cambria" panose="02040503050406030204" pitchFamily="18" charset="0"/>
            </a:endParaRPr>
          </a:p>
          <a:p>
            <a:r>
              <a:rPr lang="ro-RO" dirty="0" smtClean="0">
                <a:solidFill>
                  <a:schemeClr val="tx2"/>
                </a:solidFill>
                <a:latin typeface="Cambria" panose="02040503050406030204" pitchFamily="18" charset="0"/>
                <a:ea typeface="Cambria" panose="02040503050406030204" pitchFamily="18" charset="0"/>
              </a:rPr>
              <a:t>Crearea de noi produse în conformitate cu necesitățile utilizatorului</a:t>
            </a:r>
          </a:p>
          <a:p>
            <a:r>
              <a:rPr lang="ro-RO" dirty="0" smtClean="0">
                <a:solidFill>
                  <a:schemeClr val="tx2"/>
                </a:solidFill>
                <a:latin typeface="Cambria" panose="02040503050406030204" pitchFamily="18" charset="0"/>
                <a:ea typeface="Cambria" panose="02040503050406030204" pitchFamily="18" charset="0"/>
              </a:rPr>
              <a:t>Justificarea cheltuielilor</a:t>
            </a:r>
          </a:p>
          <a:p>
            <a:r>
              <a:rPr lang="ro-RO" dirty="0" smtClean="0">
                <a:solidFill>
                  <a:schemeClr val="tx2"/>
                </a:solidFill>
                <a:latin typeface="Cambria" panose="02040503050406030204" pitchFamily="18" charset="0"/>
                <a:ea typeface="Cambria" panose="02040503050406030204" pitchFamily="18" charset="0"/>
              </a:rPr>
              <a:t>Îmbunătățirea activității bibliotecii etc.</a:t>
            </a:r>
          </a:p>
          <a:p>
            <a:endParaRPr lang="ro-RO" dirty="0" smtClean="0"/>
          </a:p>
          <a:p>
            <a:endParaRPr lang="en-US" dirty="0"/>
          </a:p>
        </p:txBody>
      </p:sp>
    </p:spTree>
    <p:extLst>
      <p:ext uri="{BB962C8B-B14F-4D97-AF65-F5344CB8AC3E}">
        <p14:creationId xmlns:p14="http://schemas.microsoft.com/office/powerpoint/2010/main" val="5943054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sz="4800" b="1" dirty="0">
                <a:solidFill>
                  <a:srgbClr val="C00000"/>
                </a:solidFill>
                <a:latin typeface="Cambria" panose="02040503050406030204" pitchFamily="18" charset="0"/>
                <a:ea typeface="Cambria" panose="02040503050406030204" pitchFamily="18" charset="0"/>
              </a:rPr>
              <a:t>Metode de </a:t>
            </a:r>
            <a:r>
              <a:rPr lang="ro-RO" sz="4800" b="1" dirty="0" smtClean="0">
                <a:solidFill>
                  <a:srgbClr val="C00000"/>
                </a:solidFill>
                <a:latin typeface="Cambria" panose="02040503050406030204" pitchFamily="18" charset="0"/>
                <a:ea typeface="Cambria" panose="02040503050406030204" pitchFamily="18" charset="0"/>
              </a:rPr>
              <a:t>cercetare</a:t>
            </a:r>
            <a:endParaRPr lang="en-US" sz="4800" dirty="0">
              <a:solidFill>
                <a:srgbClr val="C00000"/>
              </a:solidFill>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normAutofit/>
          </a:bodyPr>
          <a:lstStyle/>
          <a:p>
            <a:pPr marL="0" indent="0" algn="ctr">
              <a:buNone/>
            </a:pPr>
            <a:r>
              <a:rPr lang="ro-RO" altLang="en-US" sz="3600" dirty="0" smtClean="0">
                <a:solidFill>
                  <a:schemeClr val="tx2"/>
                </a:solidFill>
                <a:latin typeface="Cambria" pitchFamily="18" charset="0"/>
                <a:ea typeface="Cambria" panose="02040503050406030204" pitchFamily="18" charset="0"/>
              </a:rPr>
              <a:t>Trei categorii de metode care pot fi aplicate în cercetarea în bibliotecă:</a:t>
            </a:r>
          </a:p>
          <a:p>
            <a:pPr lvl="3">
              <a:buFont typeface="Arial" panose="020B0604020202020204" pitchFamily="34" charset="0"/>
              <a:buChar char="•"/>
            </a:pPr>
            <a:r>
              <a:rPr lang="ro-RO" sz="3600" dirty="0" smtClean="0">
                <a:solidFill>
                  <a:schemeClr val="tx2"/>
                </a:solidFill>
                <a:latin typeface="Cambria" panose="02040503050406030204" pitchFamily="18" charset="0"/>
                <a:ea typeface="Cambria" panose="02040503050406030204" pitchFamily="18" charset="0"/>
              </a:rPr>
              <a:t> metode cantitative</a:t>
            </a:r>
          </a:p>
          <a:p>
            <a:pPr lvl="3">
              <a:buFont typeface="Arial" panose="020B0604020202020204" pitchFamily="34" charset="0"/>
              <a:buChar char="•"/>
            </a:pPr>
            <a:r>
              <a:rPr lang="ro-RO" sz="3600" dirty="0" smtClean="0">
                <a:solidFill>
                  <a:schemeClr val="tx2"/>
                </a:solidFill>
                <a:latin typeface="Cambria" panose="02040503050406030204" pitchFamily="18" charset="0"/>
                <a:ea typeface="Cambria" panose="02040503050406030204" pitchFamily="18" charset="0"/>
              </a:rPr>
              <a:t> metode calitative</a:t>
            </a:r>
            <a:endParaRPr lang="ro-RO" sz="3600" dirty="0">
              <a:solidFill>
                <a:schemeClr val="tx2"/>
              </a:solidFill>
              <a:latin typeface="Cambria" panose="02040503050406030204" pitchFamily="18" charset="0"/>
              <a:ea typeface="Cambria" panose="02040503050406030204" pitchFamily="18" charset="0"/>
            </a:endParaRPr>
          </a:p>
          <a:p>
            <a:pPr lvl="3">
              <a:buFont typeface="Arial" panose="020B0604020202020204" pitchFamily="34" charset="0"/>
              <a:buChar char="•"/>
            </a:pPr>
            <a:r>
              <a:rPr lang="ro-RO" sz="3600" dirty="0" smtClean="0">
                <a:solidFill>
                  <a:schemeClr val="tx2"/>
                </a:solidFill>
                <a:latin typeface="Cambria" panose="02040503050406030204" pitchFamily="18" charset="0"/>
                <a:ea typeface="Cambria" panose="02040503050406030204" pitchFamily="18" charset="0"/>
              </a:rPr>
              <a:t> metode </a:t>
            </a:r>
            <a:r>
              <a:rPr lang="ro-RO" sz="3600" dirty="0">
                <a:solidFill>
                  <a:schemeClr val="tx2"/>
                </a:solidFill>
                <a:latin typeface="Cambria" panose="02040503050406030204" pitchFamily="18" charset="0"/>
                <a:ea typeface="Cambria" panose="02040503050406030204" pitchFamily="18" charset="0"/>
              </a:rPr>
              <a:t>de intersecție</a:t>
            </a:r>
            <a:endParaRPr lang="ru-RU" altLang="en-US" sz="3600" dirty="0">
              <a:solidFill>
                <a:schemeClr val="tx2"/>
              </a:solidFill>
              <a:latin typeface="Cambria" pitchFamily="18" charset="0"/>
              <a:ea typeface="Cambria" panose="02040503050406030204" pitchFamily="18" charset="0"/>
            </a:endParaRPr>
          </a:p>
          <a:p>
            <a:pPr marL="0" indent="0">
              <a:buNone/>
            </a:pPr>
            <a:endParaRPr lang="en-US" sz="4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2477386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1650" y="5113684"/>
            <a:ext cx="3105150" cy="1362075"/>
          </a:xfrm>
          <a:prstGeom prst="rect">
            <a:avLst/>
          </a:prstGeom>
        </p:spPr>
      </p:pic>
      <p:sp>
        <p:nvSpPr>
          <p:cNvPr id="2" name="Заголовок 1"/>
          <p:cNvSpPr>
            <a:spLocks noGrp="1"/>
          </p:cNvSpPr>
          <p:nvPr>
            <p:ph type="title"/>
          </p:nvPr>
        </p:nvSpPr>
        <p:spPr>
          <a:xfrm>
            <a:off x="457200" y="274638"/>
            <a:ext cx="8229600" cy="850106"/>
          </a:xfrm>
        </p:spPr>
        <p:txBody>
          <a:bodyPr>
            <a:normAutofit/>
          </a:bodyPr>
          <a:lstStyle/>
          <a:p>
            <a:r>
              <a:rPr lang="ro-RO" b="1" dirty="0" smtClean="0">
                <a:solidFill>
                  <a:srgbClr val="C00000"/>
                </a:solidFill>
                <a:latin typeface="Cambria" panose="02040503050406030204" pitchFamily="18" charset="0"/>
                <a:ea typeface="Cambria" panose="02040503050406030204" pitchFamily="18" charset="0"/>
              </a:rPr>
              <a:t>Metode cantitative</a:t>
            </a:r>
            <a:endParaRPr lang="ro-RO" b="1" dirty="0">
              <a:solidFill>
                <a:srgbClr val="C00000"/>
              </a:solidFill>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383654" y="1129070"/>
            <a:ext cx="8436818" cy="5346689"/>
          </a:xfrm>
        </p:spPr>
        <p:txBody>
          <a:bodyPr>
            <a:normAutofit fontScale="62500" lnSpcReduction="20000"/>
          </a:bodyPr>
          <a:lstStyle/>
          <a:p>
            <a:pPr marL="0" indent="0">
              <a:lnSpc>
                <a:spcPct val="120000"/>
              </a:lnSpc>
              <a:buNone/>
            </a:pPr>
            <a:r>
              <a:rPr lang="ro-RO" sz="2900" b="1" dirty="0" smtClean="0">
                <a:solidFill>
                  <a:schemeClr val="tx2"/>
                </a:solidFill>
                <a:latin typeface="Cambria" panose="02040503050406030204" pitchFamily="18" charset="0"/>
                <a:ea typeface="Cambria" panose="02040503050406030204" pitchFamily="18" charset="0"/>
              </a:rPr>
              <a:t>Cercetarea cantitativă </a:t>
            </a:r>
            <a:r>
              <a:rPr lang="ro-RO" sz="2900" dirty="0" smtClean="0">
                <a:solidFill>
                  <a:schemeClr val="tx2"/>
                </a:solidFill>
                <a:latin typeface="Cambria" panose="02040503050406030204" pitchFamily="18" charset="0"/>
                <a:ea typeface="Cambria" panose="02040503050406030204" pitchFamily="18" charset="0"/>
              </a:rPr>
              <a:t>– cercetarea ce presupune culegerea unor date în formă numerică în vederea analizei cantitative. Factorul  definitoriu este să rezulte cifre în urma procesului, indiferent dacă culegerea inițială a datelor a produs valori numerice sau dacă valorile </a:t>
            </a:r>
            <a:r>
              <a:rPr lang="ro-RO" sz="2900" dirty="0" err="1" smtClean="0">
                <a:solidFill>
                  <a:schemeClr val="tx2"/>
                </a:solidFill>
                <a:latin typeface="Cambria" panose="02040503050406030204" pitchFamily="18" charset="0"/>
                <a:ea typeface="Cambria" panose="02040503050406030204" pitchFamily="18" charset="0"/>
              </a:rPr>
              <a:t>nonnumerice</a:t>
            </a:r>
            <a:r>
              <a:rPr lang="ro-RO" sz="2900" dirty="0" smtClean="0">
                <a:solidFill>
                  <a:schemeClr val="tx2"/>
                </a:solidFill>
                <a:latin typeface="Cambria" panose="02040503050406030204" pitchFamily="18" charset="0"/>
                <a:ea typeface="Cambria" panose="02040503050406030204" pitchFamily="18" charset="0"/>
              </a:rPr>
              <a:t> au fost după aceea convertite în numere ca parte a procesului de analiză, precum analiza conținutului. </a:t>
            </a:r>
          </a:p>
          <a:p>
            <a:pPr marL="0" indent="0">
              <a:lnSpc>
                <a:spcPct val="120000"/>
              </a:lnSpc>
              <a:buNone/>
            </a:pPr>
            <a:r>
              <a:rPr lang="ro-RO" sz="1500" dirty="0" smtClean="0">
                <a:solidFill>
                  <a:schemeClr val="tx2"/>
                </a:solidFill>
                <a:latin typeface="Cambria" panose="02040503050406030204" pitchFamily="18" charset="0"/>
                <a:ea typeface="Cambria" panose="02040503050406030204" pitchFamily="18" charset="0"/>
              </a:rPr>
              <a:t>(</a:t>
            </a:r>
            <a:r>
              <a:rPr lang="ro-RO" sz="1500" dirty="0">
                <a:solidFill>
                  <a:schemeClr val="tx2"/>
                </a:solidFill>
                <a:latin typeface="Cambria" panose="02040503050406030204" pitchFamily="18" charset="0"/>
                <a:ea typeface="Cambria" panose="02040503050406030204" pitchFamily="18" charset="0"/>
              </a:rPr>
              <a:t>Dicționar de Biblioteconomie și Științe ale Informării, 2014)</a:t>
            </a:r>
          </a:p>
          <a:p>
            <a:pPr marL="0" indent="0">
              <a:lnSpc>
                <a:spcPct val="120000"/>
              </a:lnSpc>
              <a:buNone/>
            </a:pPr>
            <a:endParaRPr lang="ro-RO" sz="2400" dirty="0" smtClean="0">
              <a:latin typeface="Cambria" panose="02040503050406030204" pitchFamily="18" charset="0"/>
              <a:ea typeface="Cambria" panose="02040503050406030204" pitchFamily="18" charset="0"/>
            </a:endParaRPr>
          </a:p>
          <a:p>
            <a:pPr marL="0" indent="0">
              <a:lnSpc>
                <a:spcPct val="120000"/>
              </a:lnSpc>
              <a:buNone/>
            </a:pPr>
            <a:r>
              <a:rPr lang="ro-RO" sz="2900" dirty="0" smtClean="0">
                <a:solidFill>
                  <a:schemeClr val="tx2"/>
                </a:solidFill>
                <a:latin typeface="Cambria" panose="02040503050406030204" pitchFamily="18" charset="0"/>
                <a:ea typeface="Cambria" panose="02040503050406030204" pitchFamily="18" charset="0"/>
              </a:rPr>
              <a:t>S</a:t>
            </a:r>
            <a:r>
              <a:rPr lang="en-US" sz="2900" dirty="0" smtClean="0">
                <a:solidFill>
                  <a:schemeClr val="tx2"/>
                </a:solidFill>
                <a:latin typeface="Cambria" panose="02040503050406030204" pitchFamily="18" charset="0"/>
                <a:ea typeface="Cambria" panose="02040503050406030204" pitchFamily="18" charset="0"/>
              </a:rPr>
              <a:t>cop</a:t>
            </a:r>
            <a:r>
              <a:rPr lang="ro-RO" sz="2900" dirty="0" err="1" smtClean="0">
                <a:solidFill>
                  <a:schemeClr val="tx2"/>
                </a:solidFill>
                <a:latin typeface="Cambria" panose="02040503050406030204" pitchFamily="18" charset="0"/>
                <a:ea typeface="Cambria" panose="02040503050406030204" pitchFamily="18" charset="0"/>
              </a:rPr>
              <a:t>ul</a:t>
            </a:r>
            <a:r>
              <a:rPr lang="ro-RO" sz="2900" dirty="0" smtClean="0">
                <a:solidFill>
                  <a:schemeClr val="tx2"/>
                </a:solidFill>
                <a:latin typeface="Cambria" panose="02040503050406030204" pitchFamily="18" charset="0"/>
                <a:ea typeface="Cambria" panose="02040503050406030204" pitchFamily="18" charset="0"/>
              </a:rPr>
              <a:t> -</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obținerea</a:t>
            </a:r>
            <a:r>
              <a:rPr lang="en-US" sz="2900" dirty="0" smtClean="0">
                <a:solidFill>
                  <a:schemeClr val="tx2"/>
                </a:solidFill>
                <a:latin typeface="Cambria" panose="02040503050406030204" pitchFamily="18" charset="0"/>
                <a:ea typeface="Cambria" panose="02040503050406030204" pitchFamily="18" charset="0"/>
              </a:rPr>
              <a:t> </a:t>
            </a:r>
            <a:r>
              <a:rPr lang="en-US" sz="2900" dirty="0">
                <a:solidFill>
                  <a:schemeClr val="tx2"/>
                </a:solidFill>
                <a:latin typeface="Cambria" panose="02040503050406030204" pitchFamily="18" charset="0"/>
                <a:ea typeface="Cambria" panose="02040503050406030204" pitchFamily="18" charset="0"/>
              </a:rPr>
              <a:t>de </a:t>
            </a:r>
            <a:r>
              <a:rPr lang="ro-RO" sz="2900" dirty="0" smtClean="0">
                <a:solidFill>
                  <a:schemeClr val="tx2"/>
                </a:solidFill>
                <a:latin typeface="Cambria" panose="02040503050406030204" pitchFamily="18" charset="0"/>
                <a:ea typeface="Cambria" panose="02040503050406030204" pitchFamily="18" charset="0"/>
              </a:rPr>
              <a:t>informații</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obiective</a:t>
            </a:r>
            <a:r>
              <a:rPr lang="en-US" sz="2900" dirty="0" smtClean="0">
                <a:solidFill>
                  <a:schemeClr val="tx2"/>
                </a:solidFill>
                <a:latin typeface="Cambria" panose="02040503050406030204" pitchFamily="18" charset="0"/>
                <a:ea typeface="Cambria" panose="02040503050406030204" pitchFamily="18" charset="0"/>
              </a:rPr>
              <a:t> </a:t>
            </a:r>
            <a:r>
              <a:rPr lang="en-US" sz="2900" dirty="0">
                <a:solidFill>
                  <a:schemeClr val="tx2"/>
                </a:solidFill>
                <a:latin typeface="Cambria" panose="02040503050406030204" pitchFamily="18" charset="0"/>
                <a:ea typeface="Cambria" panose="02040503050406030204" pitchFamily="18" charset="0"/>
              </a:rPr>
              <a:t>de la </a:t>
            </a:r>
            <a:r>
              <a:rPr lang="ro-RO" sz="2900" dirty="0" smtClean="0">
                <a:solidFill>
                  <a:schemeClr val="tx2"/>
                </a:solidFill>
                <a:latin typeface="Cambria" panose="02040503050406030204" pitchFamily="18" charset="0"/>
                <a:ea typeface="Cambria" panose="02040503050406030204" pitchFamily="18" charset="0"/>
              </a:rPr>
              <a:t>eșantioane</a:t>
            </a:r>
            <a:r>
              <a:rPr lang="en-US" sz="2900" dirty="0" smtClean="0">
                <a:solidFill>
                  <a:schemeClr val="tx2"/>
                </a:solidFill>
                <a:latin typeface="Cambria" panose="02040503050406030204" pitchFamily="18" charset="0"/>
                <a:ea typeface="Cambria" panose="02040503050406030204" pitchFamily="18" charset="0"/>
              </a:rPr>
              <a:t> representative </a:t>
            </a:r>
            <a:r>
              <a:rPr lang="en-US" sz="2900" dirty="0">
                <a:solidFill>
                  <a:schemeClr val="tx2"/>
                </a:solidFill>
                <a:latin typeface="Cambria" panose="02040503050406030204" pitchFamily="18" charset="0"/>
                <a:ea typeface="Cambria" panose="02040503050406030204" pitchFamily="18" charset="0"/>
              </a:rPr>
              <a:t>de </a:t>
            </a:r>
            <a:r>
              <a:rPr lang="ro-RO" sz="2900" dirty="0" smtClean="0">
                <a:solidFill>
                  <a:schemeClr val="tx2"/>
                </a:solidFill>
                <a:latin typeface="Cambria" panose="02040503050406030204" pitchFamily="18" charset="0"/>
                <a:ea typeface="Cambria" panose="02040503050406030204" pitchFamily="18" charset="0"/>
              </a:rPr>
              <a:t>subiecți</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Cercetarea</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cantitativă</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este</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utilizată</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în</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scopul</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obținerii</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unor</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concluzii</a:t>
            </a:r>
            <a:r>
              <a:rPr lang="en-US" sz="2900" dirty="0" smtClean="0">
                <a:solidFill>
                  <a:schemeClr val="tx2"/>
                </a:solidFill>
                <a:latin typeface="Cambria" panose="02040503050406030204" pitchFamily="18" charset="0"/>
                <a:ea typeface="Cambria" panose="02040503050406030204" pitchFamily="18" charset="0"/>
              </a:rPr>
              <a:t> </a:t>
            </a:r>
            <a:r>
              <a:rPr lang="en-US" sz="2900" dirty="0">
                <a:solidFill>
                  <a:schemeClr val="tx2"/>
                </a:solidFill>
                <a:latin typeface="Cambria" panose="02040503050406030204" pitchFamily="18" charset="0"/>
                <a:ea typeface="Cambria" panose="02040503050406030204" pitchFamily="18" charset="0"/>
              </a:rPr>
              <a:t>concrete, care pot fi </a:t>
            </a:r>
            <a:r>
              <a:rPr lang="ro-RO" sz="2900" dirty="0" smtClean="0">
                <a:solidFill>
                  <a:schemeClr val="tx2"/>
                </a:solidFill>
                <a:latin typeface="Cambria" panose="02040503050406030204" pitchFamily="18" charset="0"/>
                <a:ea typeface="Cambria" panose="02040503050406030204" pitchFamily="18" charset="0"/>
              </a:rPr>
              <a:t>raportate</a:t>
            </a:r>
            <a:r>
              <a:rPr lang="en-US" sz="2900" dirty="0" smtClean="0">
                <a:solidFill>
                  <a:schemeClr val="tx2"/>
                </a:solidFill>
                <a:latin typeface="Cambria" panose="02040503050406030204" pitchFamily="18" charset="0"/>
                <a:ea typeface="Cambria" panose="02040503050406030204" pitchFamily="18" charset="0"/>
              </a:rPr>
              <a:t> </a:t>
            </a:r>
            <a:r>
              <a:rPr lang="en-US" sz="2900" dirty="0">
                <a:solidFill>
                  <a:schemeClr val="tx2"/>
                </a:solidFill>
                <a:latin typeface="Cambria" panose="02040503050406030204" pitchFamily="18" charset="0"/>
                <a:ea typeface="Cambria" panose="02040503050406030204" pitchFamily="18" charset="0"/>
              </a:rPr>
              <a:t>numeric la </a:t>
            </a:r>
            <a:r>
              <a:rPr lang="ro-RO" sz="2900" dirty="0" smtClean="0">
                <a:solidFill>
                  <a:schemeClr val="tx2"/>
                </a:solidFill>
                <a:latin typeface="Cambria" panose="02040503050406030204" pitchFamily="18" charset="0"/>
                <a:ea typeface="Cambria" panose="02040503050406030204" pitchFamily="18" charset="0"/>
              </a:rPr>
              <a:t>publicul</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țintă</a:t>
            </a:r>
            <a:r>
              <a:rPr lang="en-US" sz="2900" dirty="0" smtClean="0">
                <a:solidFill>
                  <a:schemeClr val="tx2"/>
                </a:solidFill>
                <a:latin typeface="Cambria" panose="02040503050406030204" pitchFamily="18" charset="0"/>
                <a:ea typeface="Cambria" panose="02040503050406030204" pitchFamily="18" charset="0"/>
              </a:rPr>
              <a:t>.</a:t>
            </a:r>
            <a:endParaRPr lang="ro-RO" sz="2900" dirty="0" smtClean="0">
              <a:solidFill>
                <a:schemeClr val="tx2"/>
              </a:solidFill>
              <a:latin typeface="Cambria" panose="02040503050406030204" pitchFamily="18" charset="0"/>
              <a:ea typeface="Cambria" panose="02040503050406030204" pitchFamily="18" charset="0"/>
            </a:endParaRPr>
          </a:p>
          <a:p>
            <a:pPr marL="0" indent="0">
              <a:lnSpc>
                <a:spcPct val="120000"/>
              </a:lnSpc>
              <a:buNone/>
            </a:pPr>
            <a:endParaRPr lang="ro-RO" sz="2900" dirty="0" smtClean="0">
              <a:solidFill>
                <a:schemeClr val="tx2"/>
              </a:solidFill>
              <a:latin typeface="Cambria" panose="02040503050406030204" pitchFamily="18" charset="0"/>
              <a:ea typeface="Cambria" panose="02040503050406030204" pitchFamily="18" charset="0"/>
            </a:endParaRPr>
          </a:p>
          <a:p>
            <a:pPr marL="0" indent="0">
              <a:lnSpc>
                <a:spcPct val="120000"/>
              </a:lnSpc>
              <a:buNone/>
            </a:pPr>
            <a:r>
              <a:rPr lang="ro-RO" sz="2900" dirty="0" smtClean="0">
                <a:solidFill>
                  <a:schemeClr val="tx2"/>
                </a:solidFill>
                <a:latin typeface="Cambria" panose="02040503050406030204" pitchFamily="18" charset="0"/>
                <a:ea typeface="Cambria" panose="02040503050406030204" pitchFamily="18" charset="0"/>
              </a:rPr>
              <a:t>Cele mai frecvente și cele mai cunoscute modalități de obținere a unor  date din pentru o ulterioară prelucrare și analiză statistică sunt </a:t>
            </a:r>
            <a:r>
              <a:rPr lang="ro-RO" sz="2900" b="1" dirty="0" smtClean="0">
                <a:solidFill>
                  <a:schemeClr val="tx2"/>
                </a:solidFill>
                <a:latin typeface="Cambria" panose="02040503050406030204" pitchFamily="18" charset="0"/>
                <a:ea typeface="Cambria" panose="02040503050406030204" pitchFamily="18" charset="0"/>
              </a:rPr>
              <a:t>ancheta</a:t>
            </a:r>
            <a:r>
              <a:rPr lang="ro-RO" sz="2900" dirty="0" smtClean="0">
                <a:solidFill>
                  <a:schemeClr val="tx2"/>
                </a:solidFill>
                <a:latin typeface="Cambria" panose="02040503050406030204" pitchFamily="18" charset="0"/>
                <a:ea typeface="Cambria" panose="02040503050406030204" pitchFamily="18" charset="0"/>
              </a:rPr>
              <a:t>, </a:t>
            </a:r>
            <a:r>
              <a:rPr lang="ro-RO" sz="2900" b="1" dirty="0" smtClean="0">
                <a:solidFill>
                  <a:schemeClr val="tx2"/>
                </a:solidFill>
                <a:latin typeface="Cambria" panose="02040503050406030204" pitchFamily="18" charset="0"/>
                <a:ea typeface="Cambria" panose="02040503050406030204" pitchFamily="18" charset="0"/>
              </a:rPr>
              <a:t>interviul structurat</a:t>
            </a:r>
            <a:r>
              <a:rPr lang="en-US" sz="2900" b="1" dirty="0" smtClean="0">
                <a:solidFill>
                  <a:schemeClr val="tx2"/>
                </a:solidFill>
                <a:latin typeface="Cambria" panose="02040503050406030204" pitchFamily="18" charset="0"/>
                <a:ea typeface="Cambria" panose="02040503050406030204" pitchFamily="18" charset="0"/>
              </a:rPr>
              <a:t>, </a:t>
            </a:r>
            <a:r>
              <a:rPr lang="ro-RO" sz="2900" b="1" dirty="0">
                <a:solidFill>
                  <a:schemeClr val="tx2"/>
                </a:solidFill>
                <a:latin typeface="Cambria" panose="02040503050406030204" pitchFamily="18" charset="0"/>
                <a:ea typeface="Cambria" panose="02040503050406030204" pitchFamily="18" charset="0"/>
              </a:rPr>
              <a:t>chestionarul</a:t>
            </a:r>
            <a:r>
              <a:rPr lang="ro-RO" sz="2900" dirty="0" smtClean="0">
                <a:solidFill>
                  <a:schemeClr val="tx2"/>
                </a:solidFill>
                <a:latin typeface="Cambria" panose="02040503050406030204" pitchFamily="18" charset="0"/>
                <a:ea typeface="Cambria" panose="02040503050406030204" pitchFamily="18" charset="0"/>
              </a:rPr>
              <a:t>.</a:t>
            </a:r>
          </a:p>
          <a:p>
            <a:pPr marL="0" indent="0">
              <a:buNone/>
            </a:pPr>
            <a:endParaRPr lang="en-US" sz="2900" dirty="0">
              <a:solidFill>
                <a:srgbClr val="0000FF"/>
              </a:solidFill>
              <a:latin typeface="Cambria" panose="02040503050406030204" pitchFamily="18" charset="0"/>
              <a:ea typeface="Cambria" panose="02040503050406030204" pitchFamily="18" charset="0"/>
            </a:endParaRPr>
          </a:p>
          <a:p>
            <a:pPr marL="0" indent="0">
              <a:buNone/>
            </a:pPr>
            <a:r>
              <a:rPr lang="ro-RO" sz="2900" b="1" dirty="0" smtClean="0">
                <a:solidFill>
                  <a:srgbClr val="C00000"/>
                </a:solidFill>
                <a:latin typeface="Cambria" panose="02040503050406030204" pitchFamily="18" charset="0"/>
                <a:ea typeface="Cambria" panose="02040503050406030204" pitchFamily="18" charset="0"/>
              </a:rPr>
              <a:t>Întrebările</a:t>
            </a:r>
            <a:r>
              <a:rPr lang="en-US" sz="2900" dirty="0" smtClean="0">
                <a:solidFill>
                  <a:srgbClr val="0000FF"/>
                </a:solidFill>
                <a:latin typeface="Cambria" panose="02040503050406030204" pitchFamily="18" charset="0"/>
                <a:ea typeface="Cambria" panose="02040503050406030204" pitchFamily="18" charset="0"/>
              </a:rPr>
              <a:t> </a:t>
            </a:r>
            <a:r>
              <a:rPr lang="en-US" sz="2900" dirty="0">
                <a:solidFill>
                  <a:schemeClr val="tx2"/>
                </a:solidFill>
                <a:latin typeface="Cambria" panose="02040503050406030204" pitchFamily="18" charset="0"/>
                <a:ea typeface="Cambria" panose="02040503050406030204" pitchFamily="18" charset="0"/>
              </a:rPr>
              <a:t>la care se </a:t>
            </a:r>
            <a:r>
              <a:rPr lang="en-US" sz="2900" dirty="0" smtClean="0">
                <a:solidFill>
                  <a:schemeClr val="tx2"/>
                </a:solidFill>
                <a:latin typeface="Cambria" panose="02040503050406030204" pitchFamily="18" charset="0"/>
                <a:ea typeface="Cambria" panose="02040503050406030204" pitchFamily="18" charset="0"/>
              </a:rPr>
              <a:t>r</a:t>
            </a:r>
            <a:r>
              <a:rPr lang="ro-RO" sz="2900" dirty="0" smtClean="0">
                <a:solidFill>
                  <a:schemeClr val="tx2"/>
                </a:solidFill>
                <a:latin typeface="Cambria" panose="02040503050406030204" pitchFamily="18" charset="0"/>
                <a:ea typeface="Cambria" panose="02040503050406030204" pitchFamily="18" charset="0"/>
              </a:rPr>
              <a:t>răspunde</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în</a:t>
            </a:r>
            <a:r>
              <a:rPr lang="en-US" sz="2900" dirty="0" smtClean="0">
                <a:solidFill>
                  <a:schemeClr val="tx2"/>
                </a:solidFill>
                <a:latin typeface="Cambria" panose="02040503050406030204" pitchFamily="18" charset="0"/>
                <a:ea typeface="Cambria" panose="02040503050406030204" pitchFamily="18" charset="0"/>
              </a:rPr>
              <a:t> </a:t>
            </a:r>
            <a:r>
              <a:rPr lang="en-US" sz="2900" dirty="0">
                <a:solidFill>
                  <a:schemeClr val="tx2"/>
                </a:solidFill>
                <a:latin typeface="Cambria" panose="02040503050406030204" pitchFamily="18" charset="0"/>
                <a:ea typeface="Cambria" panose="02040503050406030204" pitchFamily="18" charset="0"/>
              </a:rPr>
              <a:t>mod </a:t>
            </a:r>
            <a:r>
              <a:rPr lang="ro-RO" sz="2900" dirty="0" smtClean="0">
                <a:solidFill>
                  <a:schemeClr val="tx2"/>
                </a:solidFill>
                <a:latin typeface="Cambria" panose="02040503050406030204" pitchFamily="18" charset="0"/>
                <a:ea typeface="Cambria" panose="02040503050406030204" pitchFamily="18" charset="0"/>
              </a:rPr>
              <a:t>tipic</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prin</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cercetări</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cantitative</a:t>
            </a:r>
            <a:r>
              <a:rPr lang="en-US" sz="2900" dirty="0" smtClean="0">
                <a:solidFill>
                  <a:schemeClr val="tx2"/>
                </a:solidFill>
                <a:latin typeface="Cambria" panose="02040503050406030204" pitchFamily="18" charset="0"/>
                <a:ea typeface="Cambria" panose="02040503050406030204" pitchFamily="18" charset="0"/>
              </a:rPr>
              <a:t> </a:t>
            </a:r>
            <a:r>
              <a:rPr lang="ro-RO" sz="2900" dirty="0" smtClean="0">
                <a:solidFill>
                  <a:schemeClr val="tx2"/>
                </a:solidFill>
                <a:latin typeface="Cambria" panose="02040503050406030204" pitchFamily="18" charset="0"/>
                <a:ea typeface="Cambria" panose="02040503050406030204" pitchFamily="18" charset="0"/>
              </a:rPr>
              <a:t>sunt</a:t>
            </a:r>
            <a:r>
              <a:rPr lang="en-US" sz="2900" dirty="0" smtClean="0">
                <a:solidFill>
                  <a:schemeClr val="tx2"/>
                </a:solidFill>
                <a:latin typeface="Cambria" panose="02040503050406030204" pitchFamily="18" charset="0"/>
                <a:ea typeface="Cambria" panose="02040503050406030204" pitchFamily="18" charset="0"/>
              </a:rPr>
              <a:t>: </a:t>
            </a:r>
            <a:endParaRPr lang="ro-RO" sz="2900" dirty="0" smtClean="0">
              <a:solidFill>
                <a:schemeClr val="tx2"/>
              </a:solidFill>
              <a:latin typeface="Cambria" panose="02040503050406030204" pitchFamily="18" charset="0"/>
              <a:ea typeface="Cambria" panose="02040503050406030204" pitchFamily="18" charset="0"/>
            </a:endParaRPr>
          </a:p>
          <a:p>
            <a:pPr marL="0" indent="0">
              <a:buNone/>
            </a:pPr>
            <a:r>
              <a:rPr lang="en-US" sz="2900" b="1" dirty="0" smtClean="0">
                <a:solidFill>
                  <a:srgbClr val="C00000"/>
                </a:solidFill>
                <a:latin typeface="Cambria" panose="02040503050406030204" pitchFamily="18" charset="0"/>
                <a:ea typeface="Cambria" panose="02040503050406030204" pitchFamily="18" charset="0"/>
              </a:rPr>
              <a:t>Ce</a:t>
            </a:r>
            <a:r>
              <a:rPr lang="en-US" sz="2900" b="1" dirty="0">
                <a:solidFill>
                  <a:srgbClr val="C00000"/>
                </a:solidFill>
                <a:latin typeface="Cambria" panose="02040503050406030204" pitchFamily="18" charset="0"/>
                <a:ea typeface="Cambria" panose="02040503050406030204" pitchFamily="18" charset="0"/>
              </a:rPr>
              <a:t>? </a:t>
            </a:r>
            <a:r>
              <a:rPr lang="ro-RO" sz="2900" b="1" dirty="0" smtClean="0">
                <a:solidFill>
                  <a:srgbClr val="C00000"/>
                </a:solidFill>
                <a:latin typeface="Cambria" panose="02040503050406030204" pitchFamily="18" charset="0"/>
                <a:ea typeface="Cambria" panose="02040503050406030204" pitchFamily="18" charset="0"/>
              </a:rPr>
              <a:t>Cât</a:t>
            </a:r>
            <a:r>
              <a:rPr lang="en-US" sz="2900" b="1" dirty="0" smtClean="0">
                <a:solidFill>
                  <a:srgbClr val="C00000"/>
                </a:solidFill>
                <a:latin typeface="Cambria" panose="02040503050406030204" pitchFamily="18" charset="0"/>
                <a:ea typeface="Cambria" panose="02040503050406030204" pitchFamily="18" charset="0"/>
              </a:rPr>
              <a:t>? </a:t>
            </a:r>
            <a:r>
              <a:rPr lang="en-US" sz="2900" b="1" dirty="0">
                <a:solidFill>
                  <a:srgbClr val="C00000"/>
                </a:solidFill>
                <a:latin typeface="Cambria" panose="02040503050406030204" pitchFamily="18" charset="0"/>
                <a:ea typeface="Cambria" panose="02040503050406030204" pitchFamily="18" charset="0"/>
              </a:rPr>
              <a:t>Care?</a:t>
            </a:r>
          </a:p>
          <a:p>
            <a:pPr marL="0" indent="0">
              <a:buNone/>
            </a:pPr>
            <a:endParaRPr lang="en-US" dirty="0">
              <a:solidFill>
                <a:srgbClr val="0000FF"/>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042851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b="1" dirty="0">
                <a:solidFill>
                  <a:srgbClr val="C00000"/>
                </a:solidFill>
                <a:latin typeface="Cambria" panose="02040503050406030204" pitchFamily="18" charset="0"/>
                <a:ea typeface="Cambria" panose="02040503050406030204" pitchFamily="18" charset="0"/>
              </a:rPr>
              <a:t>M</a:t>
            </a:r>
            <a:r>
              <a:rPr lang="ro-RO" b="1" dirty="0" smtClean="0">
                <a:solidFill>
                  <a:srgbClr val="C00000"/>
                </a:solidFill>
                <a:latin typeface="Cambria" panose="02040503050406030204" pitchFamily="18" charset="0"/>
                <a:ea typeface="Cambria" panose="02040503050406030204" pitchFamily="18" charset="0"/>
              </a:rPr>
              <a:t>etode calitative</a:t>
            </a:r>
            <a:endParaRPr lang="ro-RO" b="1" dirty="0">
              <a:solidFill>
                <a:srgbClr val="C00000"/>
              </a:solidFill>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a:xfrm>
            <a:off x="323528" y="1556792"/>
            <a:ext cx="8517632" cy="4525963"/>
          </a:xfrm>
        </p:spPr>
        <p:txBody>
          <a:bodyPr>
            <a:normAutofit fontScale="85000" lnSpcReduction="20000"/>
          </a:bodyPr>
          <a:lstStyle/>
          <a:p>
            <a:pPr marL="0" indent="0">
              <a:buNone/>
            </a:pPr>
            <a:r>
              <a:rPr lang="ro-RO" sz="2800" b="1" dirty="0" smtClean="0">
                <a:solidFill>
                  <a:schemeClr val="tx2"/>
                </a:solidFill>
                <a:latin typeface="Cambria" panose="02040503050406030204" pitchFamily="18" charset="0"/>
                <a:ea typeface="Cambria" panose="02040503050406030204" pitchFamily="18" charset="0"/>
              </a:rPr>
              <a:t>Cercetarea calitativă </a:t>
            </a:r>
            <a:r>
              <a:rPr lang="ro-RO" sz="2800" dirty="0" smtClean="0">
                <a:solidFill>
                  <a:schemeClr val="tx2"/>
                </a:solidFill>
                <a:latin typeface="Cambria" panose="02040503050406030204" pitchFamily="18" charset="0"/>
                <a:ea typeface="Cambria" panose="02040503050406030204" pitchFamily="18" charset="0"/>
              </a:rPr>
              <a:t>– cercetarea ce investighează aspecte ale vieții sociale care nu sunt verificabile printr-o măsurare cantitativă. </a:t>
            </a:r>
            <a:r>
              <a:rPr lang="ro-RO" sz="1500" dirty="0">
                <a:solidFill>
                  <a:schemeClr val="tx2"/>
                </a:solidFill>
                <a:latin typeface="Cambria" panose="02040503050406030204" pitchFamily="18" charset="0"/>
                <a:ea typeface="Cambria" panose="02040503050406030204" pitchFamily="18" charset="0"/>
              </a:rPr>
              <a:t>(</a:t>
            </a:r>
            <a:r>
              <a:rPr lang="ro-RO" sz="1500" dirty="0" smtClean="0">
                <a:solidFill>
                  <a:schemeClr val="tx2"/>
                </a:solidFill>
                <a:latin typeface="Cambria" panose="02040503050406030204" pitchFamily="18" charset="0"/>
                <a:ea typeface="Cambria" panose="02040503050406030204" pitchFamily="18" charset="0"/>
              </a:rPr>
              <a:t>Dicționar de Biblioteconomie și Științe ale Informării, </a:t>
            </a:r>
            <a:r>
              <a:rPr lang="ro-RO" sz="1500" dirty="0">
                <a:solidFill>
                  <a:schemeClr val="tx2"/>
                </a:solidFill>
                <a:latin typeface="Cambria" panose="02040503050406030204" pitchFamily="18" charset="0"/>
                <a:ea typeface="Cambria" panose="02040503050406030204" pitchFamily="18" charset="0"/>
              </a:rPr>
              <a:t>2014)</a:t>
            </a:r>
            <a:endParaRPr lang="ro-RO" sz="1500" dirty="0" smtClean="0">
              <a:solidFill>
                <a:schemeClr val="tx2"/>
              </a:solidFill>
              <a:latin typeface="Cambria" panose="02040503050406030204" pitchFamily="18" charset="0"/>
              <a:ea typeface="Cambria" panose="02040503050406030204" pitchFamily="18" charset="0"/>
            </a:endParaRPr>
          </a:p>
          <a:p>
            <a:pPr marL="0" indent="0">
              <a:buNone/>
            </a:pPr>
            <a:r>
              <a:rPr lang="ro-RO" sz="2800" dirty="0" smtClean="0">
                <a:solidFill>
                  <a:schemeClr val="tx2"/>
                </a:solidFill>
                <a:latin typeface="Cambria" panose="02040503050406030204" pitchFamily="18" charset="0"/>
                <a:ea typeface="Cambria" panose="02040503050406030204" pitchFamily="18" charset="0"/>
              </a:rPr>
              <a:t>	Sunt </a:t>
            </a:r>
            <a:r>
              <a:rPr lang="ro-RO" sz="2800" dirty="0">
                <a:solidFill>
                  <a:schemeClr val="tx2"/>
                </a:solidFill>
                <a:latin typeface="Cambria" panose="02040503050406030204" pitchFamily="18" charset="0"/>
                <a:ea typeface="Cambria" panose="02040503050406030204" pitchFamily="18" charset="0"/>
              </a:rPr>
              <a:t>folosite pentru a obține date mai bogate în conținut și mai de </a:t>
            </a:r>
            <a:r>
              <a:rPr lang="ro-RO" sz="2800" dirty="0" smtClean="0">
                <a:solidFill>
                  <a:schemeClr val="tx2"/>
                </a:solidFill>
                <a:latin typeface="Cambria" panose="02040503050406030204" pitchFamily="18" charset="0"/>
                <a:ea typeface="Cambria" panose="02040503050406030204" pitchFamily="18" charset="0"/>
              </a:rPr>
              <a:t>profunzime. Cercetarea </a:t>
            </a:r>
            <a:r>
              <a:rPr lang="ro-RO" sz="2800" dirty="0">
                <a:solidFill>
                  <a:schemeClr val="tx2"/>
                </a:solidFill>
                <a:latin typeface="Cambria" panose="02040503050406030204" pitchFamily="18" charset="0"/>
                <a:ea typeface="Cambria" panose="02040503050406030204" pitchFamily="18" charset="0"/>
              </a:rPr>
              <a:t>calitativă dispune de metode, tehnici și instrumente de studiu, adaptate la specificul problemei studiate (experiment, observația participativă, interviul nestructurat sau intensiv, studiul de caz etc</a:t>
            </a:r>
            <a:r>
              <a:rPr lang="ro-RO" sz="2800" dirty="0" smtClean="0">
                <a:solidFill>
                  <a:schemeClr val="tx2"/>
                </a:solidFill>
                <a:latin typeface="Cambria" panose="02040503050406030204" pitchFamily="18" charset="0"/>
                <a:ea typeface="Cambria" panose="02040503050406030204" pitchFamily="18" charset="0"/>
              </a:rPr>
              <a:t>.). </a:t>
            </a:r>
          </a:p>
          <a:p>
            <a:pPr marL="0" indent="0">
              <a:buNone/>
            </a:pPr>
            <a:r>
              <a:rPr lang="ro-RO" sz="2800" dirty="0" smtClean="0">
                <a:solidFill>
                  <a:schemeClr val="tx2"/>
                </a:solidFill>
                <a:latin typeface="Cambria" panose="02040503050406030204" pitchFamily="18" charset="0"/>
                <a:ea typeface="Cambria" panose="02040503050406030204" pitchFamily="18" charset="0"/>
              </a:rPr>
              <a:t>	Presupun răspunsuri de la un număr redus de respondenți iar rezultatele sunt de factură calitativă: </a:t>
            </a:r>
            <a:r>
              <a:rPr lang="ro-RO" sz="2800" i="1" dirty="0" smtClean="0">
                <a:solidFill>
                  <a:schemeClr val="tx2"/>
                </a:solidFill>
                <a:latin typeface="Cambria" panose="02040503050406030204" pitchFamily="18" charset="0"/>
                <a:ea typeface="Cambria" panose="02040503050406030204" pitchFamily="18" charset="0"/>
              </a:rPr>
              <a:t>idei, percepții, sentimente, valori sociale, motive, preferințe, sugestii.</a:t>
            </a:r>
            <a:endParaRPr lang="ro-RO" sz="2800" dirty="0" smtClean="0">
              <a:solidFill>
                <a:schemeClr val="tx2"/>
              </a:solidFill>
              <a:latin typeface="Cambria" panose="02040503050406030204" pitchFamily="18" charset="0"/>
              <a:ea typeface="Cambria" panose="02040503050406030204" pitchFamily="18" charset="0"/>
            </a:endParaRPr>
          </a:p>
          <a:p>
            <a:pPr marL="0" indent="0">
              <a:buNone/>
            </a:pPr>
            <a:endParaRPr lang="en-US" sz="2800" dirty="0" smtClean="0">
              <a:solidFill>
                <a:srgbClr val="0000FF"/>
              </a:solidFill>
              <a:latin typeface="Cambria" panose="02040503050406030204" pitchFamily="18" charset="0"/>
              <a:ea typeface="Cambria" panose="02040503050406030204" pitchFamily="18" charset="0"/>
            </a:endParaRPr>
          </a:p>
          <a:p>
            <a:pPr marL="0" indent="0">
              <a:buNone/>
            </a:pPr>
            <a:r>
              <a:rPr lang="en-US" sz="2800" b="1" dirty="0" err="1" smtClean="0">
                <a:solidFill>
                  <a:srgbClr val="C00000"/>
                </a:solidFill>
                <a:latin typeface="Cambria" panose="02040503050406030204" pitchFamily="18" charset="0"/>
                <a:ea typeface="Cambria" panose="02040503050406030204" pitchFamily="18" charset="0"/>
              </a:rPr>
              <a:t>Întrebările</a:t>
            </a:r>
            <a:r>
              <a:rPr lang="en-US" sz="2800" dirty="0" smtClean="0">
                <a:solidFill>
                  <a:srgbClr val="0000FF"/>
                </a:solidFill>
                <a:latin typeface="Cambria" panose="02040503050406030204" pitchFamily="18" charset="0"/>
                <a:ea typeface="Cambria" panose="02040503050406030204" pitchFamily="18" charset="0"/>
              </a:rPr>
              <a:t> </a:t>
            </a:r>
            <a:r>
              <a:rPr lang="en-US" sz="2800" dirty="0">
                <a:solidFill>
                  <a:schemeClr val="tx2"/>
                </a:solidFill>
                <a:latin typeface="Cambria" panose="02040503050406030204" pitchFamily="18" charset="0"/>
                <a:ea typeface="Cambria" panose="02040503050406030204" pitchFamily="18" charset="0"/>
              </a:rPr>
              <a:t>la care se </a:t>
            </a:r>
            <a:r>
              <a:rPr lang="en-US" sz="2800" dirty="0" smtClean="0">
                <a:solidFill>
                  <a:schemeClr val="tx2"/>
                </a:solidFill>
                <a:latin typeface="Cambria" panose="02040503050406030204" pitchFamily="18" charset="0"/>
                <a:ea typeface="Cambria" panose="02040503050406030204" pitchFamily="18" charset="0"/>
              </a:rPr>
              <a:t>r</a:t>
            </a:r>
            <a:r>
              <a:rPr lang="ro-RO" sz="2800" dirty="0" smtClean="0">
                <a:solidFill>
                  <a:schemeClr val="tx2"/>
                </a:solidFill>
                <a:latin typeface="Cambria" panose="02040503050406030204" pitchFamily="18" charset="0"/>
                <a:ea typeface="Cambria" panose="02040503050406030204" pitchFamily="18" charset="0"/>
              </a:rPr>
              <a:t>ă</a:t>
            </a:r>
            <a:r>
              <a:rPr lang="en-US" sz="2800" dirty="0" err="1" smtClean="0">
                <a:solidFill>
                  <a:schemeClr val="tx2"/>
                </a:solidFill>
                <a:latin typeface="Cambria" panose="02040503050406030204" pitchFamily="18" charset="0"/>
                <a:ea typeface="Cambria" panose="02040503050406030204" pitchFamily="18" charset="0"/>
              </a:rPr>
              <a:t>spunde</a:t>
            </a:r>
            <a:r>
              <a:rPr lang="en-US" sz="2800" dirty="0" smtClean="0">
                <a:solidFill>
                  <a:schemeClr val="tx2"/>
                </a:solidFill>
                <a:latin typeface="Cambria" panose="02040503050406030204" pitchFamily="18" charset="0"/>
                <a:ea typeface="Cambria" panose="02040503050406030204" pitchFamily="18" charset="0"/>
              </a:rPr>
              <a:t> </a:t>
            </a:r>
            <a:r>
              <a:rPr lang="en-US" sz="2800" dirty="0" err="1">
                <a:solidFill>
                  <a:schemeClr val="tx2"/>
                </a:solidFill>
                <a:latin typeface="Cambria" panose="02040503050406030204" pitchFamily="18" charset="0"/>
                <a:ea typeface="Cambria" panose="02040503050406030204" pitchFamily="18" charset="0"/>
              </a:rPr>
              <a:t>în</a:t>
            </a:r>
            <a:r>
              <a:rPr lang="en-US" sz="2800" dirty="0">
                <a:solidFill>
                  <a:schemeClr val="tx2"/>
                </a:solidFill>
                <a:latin typeface="Cambria" panose="02040503050406030204" pitchFamily="18" charset="0"/>
                <a:ea typeface="Cambria" panose="02040503050406030204" pitchFamily="18" charset="0"/>
              </a:rPr>
              <a:t> mod </a:t>
            </a:r>
            <a:r>
              <a:rPr lang="en-US" sz="2800" dirty="0" err="1">
                <a:solidFill>
                  <a:schemeClr val="tx2"/>
                </a:solidFill>
                <a:latin typeface="Cambria" panose="02040503050406030204" pitchFamily="18" charset="0"/>
                <a:ea typeface="Cambria" panose="02040503050406030204" pitchFamily="18" charset="0"/>
              </a:rPr>
              <a:t>tipic</a:t>
            </a:r>
            <a:r>
              <a:rPr lang="en-US" sz="2800" dirty="0">
                <a:solidFill>
                  <a:schemeClr val="tx2"/>
                </a:solidFill>
                <a:latin typeface="Cambria" panose="02040503050406030204" pitchFamily="18" charset="0"/>
                <a:ea typeface="Cambria" panose="02040503050406030204" pitchFamily="18" charset="0"/>
              </a:rPr>
              <a:t> </a:t>
            </a:r>
            <a:r>
              <a:rPr lang="en-US" sz="2800" dirty="0" err="1">
                <a:solidFill>
                  <a:schemeClr val="tx2"/>
                </a:solidFill>
                <a:latin typeface="Cambria" panose="02040503050406030204" pitchFamily="18" charset="0"/>
                <a:ea typeface="Cambria" panose="02040503050406030204" pitchFamily="18" charset="0"/>
              </a:rPr>
              <a:t>prin</a:t>
            </a:r>
            <a:r>
              <a:rPr lang="en-US" sz="2800" dirty="0">
                <a:solidFill>
                  <a:schemeClr val="tx2"/>
                </a:solidFill>
                <a:latin typeface="Cambria" panose="02040503050406030204" pitchFamily="18" charset="0"/>
                <a:ea typeface="Cambria" panose="02040503050406030204" pitchFamily="18" charset="0"/>
              </a:rPr>
              <a:t> </a:t>
            </a:r>
            <a:r>
              <a:rPr lang="en-US" sz="2800" dirty="0" err="1">
                <a:solidFill>
                  <a:schemeClr val="tx2"/>
                </a:solidFill>
                <a:latin typeface="Cambria" panose="02040503050406030204" pitchFamily="18" charset="0"/>
                <a:ea typeface="Cambria" panose="02040503050406030204" pitchFamily="18" charset="0"/>
              </a:rPr>
              <a:t>cercetări</a:t>
            </a:r>
            <a:r>
              <a:rPr lang="en-US" sz="2800" dirty="0">
                <a:solidFill>
                  <a:schemeClr val="tx2"/>
                </a:solidFill>
                <a:latin typeface="Cambria" panose="02040503050406030204" pitchFamily="18" charset="0"/>
                <a:ea typeface="Cambria" panose="02040503050406030204" pitchFamily="18" charset="0"/>
              </a:rPr>
              <a:t> </a:t>
            </a:r>
            <a:r>
              <a:rPr lang="en-US" sz="2800" dirty="0" err="1" smtClean="0">
                <a:solidFill>
                  <a:schemeClr val="tx2"/>
                </a:solidFill>
                <a:latin typeface="Cambria" panose="02040503050406030204" pitchFamily="18" charset="0"/>
                <a:ea typeface="Cambria" panose="02040503050406030204" pitchFamily="18" charset="0"/>
              </a:rPr>
              <a:t>calitative</a:t>
            </a:r>
            <a:r>
              <a:rPr lang="en-US" sz="2800" dirty="0" smtClean="0">
                <a:solidFill>
                  <a:schemeClr val="tx2"/>
                </a:solidFill>
                <a:latin typeface="Cambria" panose="02040503050406030204" pitchFamily="18" charset="0"/>
                <a:ea typeface="Cambria" panose="02040503050406030204" pitchFamily="18" charset="0"/>
              </a:rPr>
              <a:t> </a:t>
            </a:r>
            <a:r>
              <a:rPr lang="en-US" sz="2800" dirty="0" err="1">
                <a:solidFill>
                  <a:schemeClr val="tx2"/>
                </a:solidFill>
                <a:latin typeface="Cambria" panose="02040503050406030204" pitchFamily="18" charset="0"/>
                <a:ea typeface="Cambria" panose="02040503050406030204" pitchFamily="18" charset="0"/>
              </a:rPr>
              <a:t>sunt</a:t>
            </a:r>
            <a:r>
              <a:rPr lang="en-US" sz="2800" dirty="0">
                <a:solidFill>
                  <a:schemeClr val="tx2"/>
                </a:solidFill>
                <a:latin typeface="Cambria" panose="02040503050406030204" pitchFamily="18" charset="0"/>
                <a:ea typeface="Cambria" panose="02040503050406030204" pitchFamily="18" charset="0"/>
              </a:rPr>
              <a:t> </a:t>
            </a:r>
            <a:r>
              <a:rPr lang="fr-FR" sz="2800" dirty="0" smtClean="0">
                <a:solidFill>
                  <a:schemeClr val="tx2"/>
                </a:solidFill>
                <a:latin typeface="Cambria" panose="02040503050406030204" pitchFamily="18" charset="0"/>
                <a:ea typeface="Cambria" panose="02040503050406030204" pitchFamily="18" charset="0"/>
              </a:rPr>
              <a:t>: </a:t>
            </a:r>
            <a:r>
              <a:rPr lang="fr-FR" sz="2800" b="1" dirty="0">
                <a:solidFill>
                  <a:srgbClr val="C00000"/>
                </a:solidFill>
                <a:latin typeface="Cambria" panose="02040503050406030204" pitchFamily="18" charset="0"/>
                <a:ea typeface="Cambria" panose="02040503050406030204" pitchFamily="18" charset="0"/>
              </a:rPr>
              <a:t>Cum? </a:t>
            </a:r>
            <a:r>
              <a:rPr lang="fr-FR" sz="2800" b="1" dirty="0" err="1">
                <a:solidFill>
                  <a:srgbClr val="C00000"/>
                </a:solidFill>
                <a:latin typeface="Cambria" panose="02040503050406030204" pitchFamily="18" charset="0"/>
                <a:ea typeface="Cambria" panose="02040503050406030204" pitchFamily="18" charset="0"/>
              </a:rPr>
              <a:t>În</a:t>
            </a:r>
            <a:r>
              <a:rPr lang="fr-FR" sz="2800" b="1" dirty="0">
                <a:solidFill>
                  <a:srgbClr val="C00000"/>
                </a:solidFill>
                <a:latin typeface="Cambria" panose="02040503050406030204" pitchFamily="18" charset="0"/>
                <a:ea typeface="Cambria" panose="02040503050406030204" pitchFamily="18" charset="0"/>
              </a:rPr>
              <a:t> ce </a:t>
            </a:r>
            <a:r>
              <a:rPr lang="fr-FR" sz="2800" b="1" dirty="0" err="1">
                <a:solidFill>
                  <a:srgbClr val="C00000"/>
                </a:solidFill>
                <a:latin typeface="Cambria" panose="02040503050406030204" pitchFamily="18" charset="0"/>
                <a:ea typeface="Cambria" panose="02040503050406030204" pitchFamily="18" charset="0"/>
              </a:rPr>
              <a:t>fel</a:t>
            </a:r>
            <a:r>
              <a:rPr lang="fr-FR" sz="2800" b="1" dirty="0">
                <a:solidFill>
                  <a:srgbClr val="C00000"/>
                </a:solidFill>
                <a:latin typeface="Cambria" panose="02040503050406030204" pitchFamily="18" charset="0"/>
                <a:ea typeface="Cambria" panose="02040503050406030204" pitchFamily="18" charset="0"/>
              </a:rPr>
              <a:t>? De ce</a:t>
            </a:r>
            <a:r>
              <a:rPr lang="fr-FR" sz="2800" b="1" dirty="0">
                <a:solidFill>
                  <a:srgbClr val="FF0000"/>
                </a:solidFill>
                <a:latin typeface="Cambria" panose="02040503050406030204" pitchFamily="18" charset="0"/>
                <a:ea typeface="Cambria" panose="02040503050406030204" pitchFamily="18" charset="0"/>
              </a:rPr>
              <a:t>?</a:t>
            </a:r>
            <a:endParaRPr lang="en-US" sz="2800" b="1" dirty="0">
              <a:solidFill>
                <a:srgbClr val="FF0000"/>
              </a:solidFill>
              <a:latin typeface="Cambria" panose="02040503050406030204" pitchFamily="18" charset="0"/>
              <a:ea typeface="Cambria" panose="02040503050406030204" pitchFamily="18" charset="0"/>
            </a:endParaRPr>
          </a:p>
          <a:p>
            <a:pPr marL="0" indent="0">
              <a:buNone/>
            </a:pPr>
            <a:endParaRPr lang="en-US"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711517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o-RO" b="1" dirty="0">
                <a:solidFill>
                  <a:srgbClr val="C00000"/>
                </a:solidFill>
                <a:latin typeface="Cambria" panose="02040503050406030204" pitchFamily="18" charset="0"/>
                <a:ea typeface="Cambria" panose="02040503050406030204" pitchFamily="18" charset="0"/>
              </a:rPr>
              <a:t>M</a:t>
            </a:r>
            <a:r>
              <a:rPr lang="ro-RO" b="1" dirty="0" smtClean="0">
                <a:solidFill>
                  <a:srgbClr val="C00000"/>
                </a:solidFill>
                <a:latin typeface="Cambria" panose="02040503050406030204" pitchFamily="18" charset="0"/>
                <a:ea typeface="Cambria" panose="02040503050406030204" pitchFamily="18" charset="0"/>
              </a:rPr>
              <a:t>etode de intersecție</a:t>
            </a:r>
            <a:endParaRPr lang="ro-RO" b="1" dirty="0">
              <a:solidFill>
                <a:srgbClr val="C00000"/>
              </a:solidFill>
              <a:latin typeface="Cambria" panose="02040503050406030204" pitchFamily="18" charset="0"/>
              <a:ea typeface="Cambria" panose="02040503050406030204" pitchFamily="18" charset="0"/>
            </a:endParaRPr>
          </a:p>
        </p:txBody>
      </p:sp>
      <p:sp>
        <p:nvSpPr>
          <p:cNvPr id="3" name="Объект 2"/>
          <p:cNvSpPr>
            <a:spLocks noGrp="1"/>
          </p:cNvSpPr>
          <p:nvPr>
            <p:ph idx="1"/>
          </p:nvPr>
        </p:nvSpPr>
        <p:spPr/>
        <p:txBody>
          <a:bodyPr/>
          <a:lstStyle/>
          <a:p>
            <a:pPr marL="0" indent="0" algn="ctr">
              <a:buNone/>
            </a:pPr>
            <a:r>
              <a:rPr lang="ro-RO" dirty="0">
                <a:solidFill>
                  <a:schemeClr val="tx2"/>
                </a:solidFill>
                <a:latin typeface="Cambria" panose="02040503050406030204" pitchFamily="18" charset="0"/>
                <a:ea typeface="Cambria" panose="02040503050406030204" pitchFamily="18" charset="0"/>
              </a:rPr>
              <a:t>îmbinarea între abordarea cantitativă și calitativă (analiza </a:t>
            </a:r>
            <a:r>
              <a:rPr lang="ro-RO" dirty="0" smtClean="0">
                <a:solidFill>
                  <a:schemeClr val="tx2"/>
                </a:solidFill>
                <a:latin typeface="Cambria" panose="02040503050406030204" pitchFamily="18" charset="0"/>
                <a:ea typeface="Cambria" panose="02040503050406030204" pitchFamily="18" charset="0"/>
              </a:rPr>
              <a:t>datelor statistice a rețelelor </a:t>
            </a:r>
            <a:r>
              <a:rPr lang="ro-RO" dirty="0">
                <a:solidFill>
                  <a:schemeClr val="tx2"/>
                </a:solidFill>
                <a:latin typeface="Cambria" panose="02040503050406030204" pitchFamily="18" charset="0"/>
                <a:ea typeface="Cambria" panose="02040503050406030204" pitchFamily="18" charset="0"/>
              </a:rPr>
              <a:t>sociale, analiza </a:t>
            </a:r>
            <a:r>
              <a:rPr lang="ro-RO" dirty="0" smtClean="0">
                <a:solidFill>
                  <a:schemeClr val="tx2"/>
                </a:solidFill>
                <a:latin typeface="Cambria" panose="02040503050406030204" pitchFamily="18" charset="0"/>
                <a:ea typeface="Cambria" panose="02040503050406030204" pitchFamily="18" charset="0"/>
              </a:rPr>
              <a:t>documentelor, analiza cerințelor neonorate a utilizatorilor pentru a determina necesitățile informaționale a cititorilor etc.) </a:t>
            </a:r>
            <a:endParaRPr lang="en-US" dirty="0">
              <a:solidFill>
                <a:schemeClr val="tx2"/>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055237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3928" y="6048818"/>
            <a:ext cx="1584176" cy="609015"/>
          </a:xfrm>
          <a:prstGeom prst="rect">
            <a:avLst/>
          </a:prstGeom>
        </p:spPr>
      </p:pic>
      <p:sp>
        <p:nvSpPr>
          <p:cNvPr id="2" name="Title 1"/>
          <p:cNvSpPr>
            <a:spLocks noGrp="1"/>
          </p:cNvSpPr>
          <p:nvPr>
            <p:ph type="title"/>
          </p:nvPr>
        </p:nvSpPr>
        <p:spPr>
          <a:xfrm>
            <a:off x="467544" y="72530"/>
            <a:ext cx="8229600" cy="778098"/>
          </a:xfrm>
        </p:spPr>
        <p:txBody>
          <a:bodyPr/>
          <a:lstStyle/>
          <a:p>
            <a:r>
              <a:rPr lang="ro-RO" b="1" dirty="0" smtClean="0">
                <a:solidFill>
                  <a:srgbClr val="C00000"/>
                </a:solidFill>
                <a:latin typeface="Cambria" panose="02040503050406030204" pitchFamily="18" charset="0"/>
                <a:ea typeface="Cambria" panose="02040503050406030204" pitchFamily="18" charset="0"/>
              </a:rPr>
              <a:t>Cercetarea cantitativă</a:t>
            </a:r>
            <a:endParaRPr lang="en-US" b="1" dirty="0">
              <a:solidFill>
                <a:srgbClr val="C00000"/>
              </a:solidFill>
              <a:latin typeface="Cambria" panose="02040503050406030204" pitchFamily="18" charset="0"/>
              <a:ea typeface="Cambria" panose="02040503050406030204" pitchFamily="18" charset="0"/>
            </a:endParaRPr>
          </a:p>
        </p:txBody>
      </p:sp>
      <p:sp>
        <p:nvSpPr>
          <p:cNvPr id="3" name="Text Placeholder 2"/>
          <p:cNvSpPr>
            <a:spLocks noGrp="1"/>
          </p:cNvSpPr>
          <p:nvPr>
            <p:ph type="body" idx="1"/>
          </p:nvPr>
        </p:nvSpPr>
        <p:spPr>
          <a:xfrm>
            <a:off x="827584" y="787090"/>
            <a:ext cx="3895155" cy="515901"/>
          </a:xfrm>
        </p:spPr>
        <p:txBody>
          <a:bodyPr/>
          <a:lstStyle/>
          <a:p>
            <a:pPr algn="ctr"/>
            <a:r>
              <a:rPr lang="ro-RO" dirty="0" smtClean="0">
                <a:solidFill>
                  <a:schemeClr val="tx2"/>
                </a:solidFill>
              </a:rPr>
              <a:t>Avantaje</a:t>
            </a:r>
            <a:endParaRPr lang="en-US" dirty="0">
              <a:solidFill>
                <a:schemeClr val="tx2"/>
              </a:solidFill>
            </a:endParaRPr>
          </a:p>
        </p:txBody>
      </p:sp>
      <p:sp>
        <p:nvSpPr>
          <p:cNvPr id="4" name="Content Placeholder 3"/>
          <p:cNvSpPr>
            <a:spLocks noGrp="1"/>
          </p:cNvSpPr>
          <p:nvPr>
            <p:ph sz="half" idx="2"/>
          </p:nvPr>
        </p:nvSpPr>
        <p:spPr>
          <a:xfrm>
            <a:off x="451685" y="1287561"/>
            <a:ext cx="4481442" cy="4771750"/>
          </a:xfrm>
        </p:spPr>
        <p:txBody>
          <a:bodyPr>
            <a:normAutofit fontScale="25000" lnSpcReduction="20000"/>
          </a:bodyPr>
          <a:lstStyle/>
          <a:p>
            <a:pPr marL="180000" indent="-252000">
              <a:lnSpc>
                <a:spcPct val="120000"/>
              </a:lnSpc>
            </a:pPr>
            <a:r>
              <a:rPr lang="ro-RO" sz="8000" dirty="0">
                <a:solidFill>
                  <a:schemeClr val="tx2"/>
                </a:solidFill>
                <a:latin typeface="Cambria" panose="02040503050406030204" pitchFamily="18" charset="0"/>
                <a:ea typeface="Cambria" panose="02040503050406030204" pitchFamily="18" charset="0"/>
              </a:rPr>
              <a:t>d</a:t>
            </a:r>
            <a:r>
              <a:rPr lang="ro-RO" sz="8000" dirty="0" smtClean="0">
                <a:solidFill>
                  <a:schemeClr val="tx2"/>
                </a:solidFill>
                <a:latin typeface="Cambria" panose="02040503050406030204" pitchFamily="18" charset="0"/>
                <a:ea typeface="Cambria" panose="02040503050406030204" pitchFamily="18" charset="0"/>
              </a:rPr>
              <a:t>atele </a:t>
            </a:r>
            <a:r>
              <a:rPr lang="ro-RO" sz="8000" dirty="0">
                <a:solidFill>
                  <a:schemeClr val="tx2"/>
                </a:solidFill>
                <a:latin typeface="Cambria" panose="02040503050406030204" pitchFamily="18" charset="0"/>
                <a:ea typeface="Cambria" panose="02040503050406030204" pitchFamily="18" charset="0"/>
              </a:rPr>
              <a:t>cantitative sunt ușor de </a:t>
            </a:r>
            <a:r>
              <a:rPr lang="ro-RO" sz="8000" dirty="0" smtClean="0">
                <a:solidFill>
                  <a:schemeClr val="tx2"/>
                </a:solidFill>
                <a:latin typeface="Cambria" panose="02040503050406030204" pitchFamily="18" charset="0"/>
                <a:ea typeface="Cambria" panose="02040503050406030204" pitchFamily="18" charset="0"/>
              </a:rPr>
              <a:t>procesat și nu necesită experiență</a:t>
            </a:r>
          </a:p>
          <a:p>
            <a:pPr marL="180000" indent="-252000">
              <a:lnSpc>
                <a:spcPct val="120000"/>
              </a:lnSpc>
            </a:pPr>
            <a:r>
              <a:rPr lang="ro-RO" sz="8000" dirty="0">
                <a:solidFill>
                  <a:schemeClr val="tx2"/>
                </a:solidFill>
                <a:latin typeface="Cambria" panose="02040503050406030204" pitchFamily="18" charset="0"/>
                <a:ea typeface="Cambria" panose="02040503050406030204" pitchFamily="18" charset="0"/>
              </a:rPr>
              <a:t>a</a:t>
            </a:r>
            <a:r>
              <a:rPr lang="ro-RO" sz="8000" dirty="0" smtClean="0">
                <a:solidFill>
                  <a:schemeClr val="tx2"/>
                </a:solidFill>
                <a:latin typeface="Cambria" panose="02040503050406030204" pitchFamily="18" charset="0"/>
                <a:ea typeface="Cambria" panose="02040503050406030204" pitchFamily="18" charset="0"/>
              </a:rPr>
              <a:t>bordările </a:t>
            </a:r>
            <a:r>
              <a:rPr lang="ro-RO" sz="8000" dirty="0">
                <a:solidFill>
                  <a:schemeClr val="tx2"/>
                </a:solidFill>
                <a:latin typeface="Cambria" panose="02040503050406030204" pitchFamily="18" charset="0"/>
                <a:ea typeface="Cambria" panose="02040503050406030204" pitchFamily="18" charset="0"/>
              </a:rPr>
              <a:t>cantitative </a:t>
            </a:r>
            <a:r>
              <a:rPr lang="ro-RO" sz="8000" dirty="0" smtClean="0">
                <a:solidFill>
                  <a:schemeClr val="tx2"/>
                </a:solidFill>
                <a:latin typeface="Cambria" panose="02040503050406030204" pitchFamily="18" charset="0"/>
                <a:ea typeface="Cambria" panose="02040503050406030204" pitchFamily="18" charset="0"/>
              </a:rPr>
              <a:t>sunt eficiente </a:t>
            </a:r>
            <a:r>
              <a:rPr lang="ro-RO" sz="8000" dirty="0">
                <a:solidFill>
                  <a:schemeClr val="tx2"/>
                </a:solidFill>
                <a:latin typeface="Cambria" panose="02040503050406030204" pitchFamily="18" charset="0"/>
                <a:ea typeface="Cambria" panose="02040503050406030204" pitchFamily="18" charset="0"/>
              </a:rPr>
              <a:t>pentru evaluarea impactului, </a:t>
            </a:r>
            <a:r>
              <a:rPr lang="ro-RO" sz="8000" dirty="0" smtClean="0">
                <a:solidFill>
                  <a:schemeClr val="tx2"/>
                </a:solidFill>
                <a:latin typeface="Cambria" panose="02040503050406030204" pitchFamily="18" charset="0"/>
                <a:ea typeface="Cambria" panose="02040503050406030204" pitchFamily="18" charset="0"/>
              </a:rPr>
              <a:t>compară </a:t>
            </a:r>
            <a:r>
              <a:rPr lang="ro-RO" sz="8000" dirty="0">
                <a:solidFill>
                  <a:schemeClr val="tx2"/>
                </a:solidFill>
                <a:latin typeface="Cambria" panose="02040503050406030204" pitchFamily="18" charset="0"/>
                <a:ea typeface="Cambria" panose="02040503050406030204" pitchFamily="18" charset="0"/>
              </a:rPr>
              <a:t>datele de utilizare a bibliotecii cu date individuale și instituționale adecvate pentru a stabili dacă există o relație statistică între utilizarea bibliotecii și eficacitatea </a:t>
            </a:r>
            <a:r>
              <a:rPr lang="ro-RO" sz="8000" dirty="0" smtClean="0">
                <a:solidFill>
                  <a:schemeClr val="tx2"/>
                </a:solidFill>
                <a:latin typeface="Cambria" panose="02040503050406030204" pitchFamily="18" charset="0"/>
                <a:ea typeface="Cambria" panose="02040503050406030204" pitchFamily="18" charset="0"/>
              </a:rPr>
              <a:t>ei</a:t>
            </a:r>
            <a:endParaRPr lang="en-US" sz="8000" dirty="0" smtClean="0">
              <a:solidFill>
                <a:schemeClr val="tx2"/>
              </a:solidFill>
              <a:latin typeface="Cambria" panose="02040503050406030204" pitchFamily="18" charset="0"/>
              <a:ea typeface="Cambria" panose="02040503050406030204" pitchFamily="18" charset="0"/>
            </a:endParaRPr>
          </a:p>
          <a:p>
            <a:pPr marL="180000" indent="-252000">
              <a:lnSpc>
                <a:spcPct val="120000"/>
              </a:lnSpc>
            </a:pPr>
            <a:r>
              <a:rPr lang="ro-RO" sz="8000" dirty="0">
                <a:solidFill>
                  <a:schemeClr val="tx2"/>
                </a:solidFill>
                <a:latin typeface="Cambria" panose="02040503050406030204" pitchFamily="18" charset="0"/>
                <a:ea typeface="Cambria" panose="02040503050406030204" pitchFamily="18" charset="0"/>
              </a:rPr>
              <a:t>poate fi  aplicat pe un eșantion mai mare</a:t>
            </a:r>
          </a:p>
          <a:p>
            <a:pPr marL="180000" indent="-252000">
              <a:lnSpc>
                <a:spcPct val="120000"/>
              </a:lnSpc>
            </a:pPr>
            <a:r>
              <a:rPr lang="ro-RO" sz="8000" dirty="0" smtClean="0">
                <a:solidFill>
                  <a:schemeClr val="tx2"/>
                </a:solidFill>
                <a:latin typeface="Cambria" panose="02040503050406030204" pitchFamily="18" charset="0"/>
                <a:ea typeface="Cambria" panose="02040503050406030204" pitchFamily="18" charset="0"/>
              </a:rPr>
              <a:t>se </a:t>
            </a:r>
            <a:r>
              <a:rPr lang="ro-RO" sz="8000" dirty="0">
                <a:solidFill>
                  <a:schemeClr val="tx2"/>
                </a:solidFill>
                <a:latin typeface="Cambria" panose="02040503050406030204" pitchFamily="18" charset="0"/>
                <a:ea typeface="Cambria" panose="02040503050406030204" pitchFamily="18" charset="0"/>
              </a:rPr>
              <a:t>concentrează </a:t>
            </a:r>
            <a:r>
              <a:rPr lang="ro-RO" sz="8000" dirty="0" smtClean="0">
                <a:solidFill>
                  <a:schemeClr val="tx2"/>
                </a:solidFill>
                <a:latin typeface="Cambria" panose="02040503050406030204" pitchFamily="18" charset="0"/>
                <a:ea typeface="Cambria" panose="02040503050406030204" pitchFamily="18" charset="0"/>
              </a:rPr>
              <a:t>asupra </a:t>
            </a:r>
            <a:r>
              <a:rPr lang="ro-RO" sz="8000" dirty="0">
                <a:solidFill>
                  <a:schemeClr val="tx2"/>
                </a:solidFill>
                <a:latin typeface="Cambria" panose="02040503050406030204" pitchFamily="18" charset="0"/>
                <a:ea typeface="Cambria" panose="02040503050406030204" pitchFamily="18" charset="0"/>
              </a:rPr>
              <a:t>unui grad ridicat de implicare a </a:t>
            </a:r>
            <a:r>
              <a:rPr lang="ro-RO" sz="8000" dirty="0" smtClean="0">
                <a:solidFill>
                  <a:schemeClr val="tx2"/>
                </a:solidFill>
                <a:latin typeface="Cambria" panose="02040503050406030204" pitchFamily="18" charset="0"/>
                <a:ea typeface="Cambria" panose="02040503050406030204" pitchFamily="18" charset="0"/>
              </a:rPr>
              <a:t>utilizatorilor</a:t>
            </a:r>
          </a:p>
          <a:p>
            <a:pPr marL="180000" indent="-252000">
              <a:lnSpc>
                <a:spcPct val="120000"/>
              </a:lnSpc>
            </a:pPr>
            <a:r>
              <a:rPr lang="ro-RO" sz="8000" dirty="0" smtClean="0">
                <a:solidFill>
                  <a:schemeClr val="tx2"/>
                </a:solidFill>
                <a:latin typeface="Cambria" panose="02040503050406030204" pitchFamily="18" charset="0"/>
                <a:ea typeface="Cambria" panose="02040503050406030204" pitchFamily="18" charset="0"/>
              </a:rPr>
              <a:t>poziția cercetătorului este neutră etc.</a:t>
            </a:r>
          </a:p>
        </p:txBody>
      </p:sp>
      <p:sp>
        <p:nvSpPr>
          <p:cNvPr id="5" name="Text Placeholder 4"/>
          <p:cNvSpPr>
            <a:spLocks noGrp="1"/>
          </p:cNvSpPr>
          <p:nvPr>
            <p:ph type="body" sz="quarter" idx="3"/>
          </p:nvPr>
        </p:nvSpPr>
        <p:spPr>
          <a:xfrm>
            <a:off x="5217792" y="717869"/>
            <a:ext cx="3312368" cy="504056"/>
          </a:xfrm>
        </p:spPr>
        <p:txBody>
          <a:bodyPr/>
          <a:lstStyle/>
          <a:p>
            <a:pPr algn="ctr"/>
            <a:r>
              <a:rPr lang="ro-RO" dirty="0" smtClean="0">
                <a:solidFill>
                  <a:schemeClr val="tx2"/>
                </a:solidFill>
              </a:rPr>
              <a:t>Dezavantaje</a:t>
            </a:r>
            <a:endParaRPr lang="en-US" dirty="0">
              <a:solidFill>
                <a:schemeClr val="tx2"/>
              </a:solidFill>
            </a:endParaRPr>
          </a:p>
        </p:txBody>
      </p:sp>
      <p:sp>
        <p:nvSpPr>
          <p:cNvPr id="6" name="Content Placeholder 5"/>
          <p:cNvSpPr>
            <a:spLocks noGrp="1"/>
          </p:cNvSpPr>
          <p:nvPr>
            <p:ph sz="quarter" idx="4"/>
          </p:nvPr>
        </p:nvSpPr>
        <p:spPr>
          <a:xfrm>
            <a:off x="4933127" y="1196500"/>
            <a:ext cx="4181021" cy="5040812"/>
          </a:xfrm>
        </p:spPr>
        <p:txBody>
          <a:bodyPr>
            <a:noAutofit/>
          </a:bodyPr>
          <a:lstStyle/>
          <a:p>
            <a:r>
              <a:rPr lang="ro-RO" sz="1800" dirty="0" smtClean="0">
                <a:solidFill>
                  <a:schemeClr val="tx2"/>
                </a:solidFill>
                <a:latin typeface="Cambria" panose="02040503050406030204" pitchFamily="18" charset="0"/>
                <a:ea typeface="Cambria" panose="02040503050406030204" pitchFamily="18" charset="0"/>
              </a:rPr>
              <a:t>dacă datele inițiale nu sunt corecte, rezultatele vor fi necorespunzătoare</a:t>
            </a:r>
          </a:p>
          <a:p>
            <a:r>
              <a:rPr lang="ro-RO" sz="1800" dirty="0" smtClean="0">
                <a:solidFill>
                  <a:schemeClr val="tx2"/>
                </a:solidFill>
                <a:latin typeface="Cambria" panose="02040503050406030204" pitchFamily="18" charset="0"/>
                <a:ea typeface="Cambria" panose="02040503050406030204" pitchFamily="18" charset="0"/>
              </a:rPr>
              <a:t>date </a:t>
            </a:r>
            <a:r>
              <a:rPr lang="ro-RO" sz="1800" dirty="0">
                <a:solidFill>
                  <a:schemeClr val="tx2"/>
                </a:solidFill>
                <a:latin typeface="Cambria" panose="02040503050406030204" pitchFamily="18" charset="0"/>
                <a:ea typeface="Cambria" panose="02040503050406030204" pitchFamily="18" charset="0"/>
              </a:rPr>
              <a:t>cantitative legate de utilizarea serviciilor și facilităților, nu indică motivele pentru care oamenii vizitează bibliotecile sau valoarea unei biblioteci fizice pentru persoane fizice și pentru </a:t>
            </a:r>
            <a:r>
              <a:rPr lang="ro-RO" sz="1800" dirty="0" smtClean="0">
                <a:solidFill>
                  <a:schemeClr val="tx2"/>
                </a:solidFill>
                <a:latin typeface="Cambria" panose="02040503050406030204" pitchFamily="18" charset="0"/>
                <a:ea typeface="Cambria" panose="02040503050406030204" pitchFamily="18" charset="0"/>
              </a:rPr>
              <a:t>comunitate</a:t>
            </a:r>
          </a:p>
          <a:p>
            <a:r>
              <a:rPr lang="ro-RO" sz="1800" dirty="0">
                <a:solidFill>
                  <a:schemeClr val="tx2"/>
                </a:solidFill>
                <a:latin typeface="Cambria" panose="02040503050406030204" pitchFamily="18" charset="0"/>
                <a:ea typeface="Cambria" panose="02040503050406030204" pitchFamily="18" charset="0"/>
              </a:rPr>
              <a:t>n</a:t>
            </a:r>
            <a:r>
              <a:rPr lang="ro-RO" sz="1800" dirty="0" smtClean="0">
                <a:solidFill>
                  <a:schemeClr val="tx2"/>
                </a:solidFill>
                <a:latin typeface="Cambria" panose="02040503050406030204" pitchFamily="18" charset="0"/>
                <a:ea typeface="Cambria" panose="02040503050406030204" pitchFamily="18" charset="0"/>
              </a:rPr>
              <a:t>ecesită un eșantion mai mare, pentru că eroarea standard se diminuează în măsură ce mărirea eșantionului crește</a:t>
            </a:r>
          </a:p>
          <a:p>
            <a:r>
              <a:rPr lang="ro-RO" sz="1800" dirty="0" smtClean="0">
                <a:solidFill>
                  <a:schemeClr val="tx2"/>
                </a:solidFill>
                <a:latin typeface="Cambria" panose="02040503050406030204" pitchFamily="18" charset="0"/>
                <a:ea typeface="Cambria" panose="02040503050406030204" pitchFamily="18" charset="0"/>
              </a:rPr>
              <a:t>Faptul că se analizează de obicei un eșantion mic, e dificil de generalizat și necesită o comparație sistematică</a:t>
            </a:r>
          </a:p>
          <a:p>
            <a:r>
              <a:rPr lang="ro-RO" sz="1800" dirty="0" smtClean="0">
                <a:solidFill>
                  <a:schemeClr val="tx2"/>
                </a:solidFill>
                <a:latin typeface="Cambria" panose="02040503050406030204" pitchFamily="18" charset="0"/>
                <a:ea typeface="Cambria" panose="02040503050406030204" pitchFamily="18" charset="0"/>
              </a:rPr>
              <a:t>există probleme care nu pot fi explicate prin cercetarea cantitativă etc.</a:t>
            </a:r>
            <a:endParaRPr lang="en-US" sz="1800" dirty="0"/>
          </a:p>
        </p:txBody>
      </p:sp>
    </p:spTree>
    <p:extLst>
      <p:ext uri="{BB962C8B-B14F-4D97-AF65-F5344CB8AC3E}">
        <p14:creationId xmlns:p14="http://schemas.microsoft.com/office/powerpoint/2010/main" val="8511436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normAutofit/>
          </a:bodyPr>
          <a:lstStyle/>
          <a:p>
            <a:r>
              <a:rPr lang="ro-RO" sz="4800" b="1" dirty="0" smtClean="0">
                <a:solidFill>
                  <a:srgbClr val="C00000"/>
                </a:solidFill>
                <a:latin typeface="Cambria" panose="02040503050406030204" pitchFamily="18" charset="0"/>
                <a:ea typeface="Cambria" panose="02040503050406030204" pitchFamily="18" charset="0"/>
              </a:rPr>
              <a:t>Ancheta</a:t>
            </a:r>
            <a:endParaRPr lang="en-US" sz="4800" b="1" dirty="0">
              <a:solidFill>
                <a:srgbClr val="C0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457200" y="1196752"/>
            <a:ext cx="8229600" cy="4929411"/>
          </a:xfrm>
        </p:spPr>
        <p:txBody>
          <a:bodyPr>
            <a:normAutofit/>
          </a:bodyPr>
          <a:lstStyle/>
          <a:p>
            <a:pPr marL="0" indent="0">
              <a:spcBef>
                <a:spcPts val="0"/>
              </a:spcBef>
              <a:buNone/>
            </a:pPr>
            <a:r>
              <a:rPr lang="ro-RO" sz="2800" b="1" dirty="0" smtClean="0">
                <a:solidFill>
                  <a:schemeClr val="tx2"/>
                </a:solidFill>
              </a:rPr>
              <a:t>Metodă</a:t>
            </a:r>
            <a:r>
              <a:rPr lang="ro-RO" sz="2800" dirty="0" smtClean="0">
                <a:solidFill>
                  <a:schemeClr val="tx2"/>
                </a:solidFill>
              </a:rPr>
              <a:t> interogativă asupra faptelor sociale (opinii, atitudini, motivații etc.) la nivelul grupurilor umane mai mici sau mai mari, de analiză cuantificabilă a datelor în vederea descrierii și explicării lor.</a:t>
            </a:r>
          </a:p>
          <a:p>
            <a:pPr marL="0" indent="0">
              <a:spcBef>
                <a:spcPts val="0"/>
              </a:spcBef>
              <a:buNone/>
            </a:pPr>
            <a:endParaRPr lang="ro-RO" sz="2800" b="1" dirty="0" smtClean="0">
              <a:solidFill>
                <a:schemeClr val="tx2"/>
              </a:solidFill>
            </a:endParaRPr>
          </a:p>
          <a:p>
            <a:pPr marL="0" indent="0">
              <a:spcBef>
                <a:spcPts val="0"/>
              </a:spcBef>
              <a:buNone/>
            </a:pPr>
            <a:r>
              <a:rPr lang="ro-RO" sz="2800" b="1" dirty="0" smtClean="0">
                <a:solidFill>
                  <a:schemeClr val="tx2"/>
                </a:solidFill>
              </a:rPr>
              <a:t>Caracteristicile anchetei: </a:t>
            </a:r>
          </a:p>
          <a:p>
            <a:pPr>
              <a:buFontTx/>
              <a:buChar char="-"/>
            </a:pPr>
            <a:r>
              <a:rPr lang="ro-RO" sz="2800" dirty="0" smtClean="0">
                <a:solidFill>
                  <a:schemeClr val="tx2"/>
                </a:solidFill>
              </a:rPr>
              <a:t>pune accent pe validitatea și fidelitatea măsurărilor, prelucrarea statistică</a:t>
            </a:r>
          </a:p>
          <a:p>
            <a:pPr>
              <a:buFontTx/>
              <a:buChar char="-"/>
            </a:pPr>
            <a:r>
              <a:rPr lang="ro-RO" sz="2800" dirty="0" smtClean="0">
                <a:solidFill>
                  <a:schemeClr val="tx2"/>
                </a:solidFill>
              </a:rPr>
              <a:t>Rezultatele sunt generalizabile - se lucrează pe eșantioane reprezentative</a:t>
            </a:r>
          </a:p>
          <a:p>
            <a:pPr>
              <a:buFontTx/>
              <a:buChar char="-"/>
            </a:pPr>
            <a:endParaRPr lang="ro-RO" dirty="0" smtClean="0"/>
          </a:p>
          <a:p>
            <a:pPr>
              <a:buFontTx/>
              <a:buChar char="-"/>
            </a:pPr>
            <a:endParaRPr lang="ro-RO" dirty="0" smtClean="0"/>
          </a:p>
          <a:p>
            <a:pPr marL="0" indent="0">
              <a:buNone/>
            </a:pPr>
            <a:endParaRPr lang="ro-RO" dirty="0" smtClean="0"/>
          </a:p>
          <a:p>
            <a:pPr marL="0" indent="0">
              <a:buNone/>
            </a:pPr>
            <a:endParaRPr lang="ro-RO" sz="900" b="1" dirty="0" smtClean="0">
              <a:latin typeface="Cambria" panose="02040503050406030204" pitchFamily="18" charset="0"/>
              <a:ea typeface="Cambria" panose="02040503050406030204" pitchFamily="18" charset="0"/>
            </a:endParaRPr>
          </a:p>
        </p:txBody>
      </p:sp>
      <p:sp>
        <p:nvSpPr>
          <p:cNvPr id="4" name="Прямоугольник 5"/>
          <p:cNvSpPr>
            <a:spLocks noChangeArrowheads="1"/>
          </p:cNvSpPr>
          <p:nvPr/>
        </p:nvSpPr>
        <p:spPr bwMode="auto">
          <a:xfrm>
            <a:off x="611560" y="6124108"/>
            <a:ext cx="468596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None/>
            </a:pPr>
            <a:r>
              <a:rPr lang="ro-RO" altLang="en-US" sz="1200" dirty="0">
                <a:latin typeface="Times New Roman" panose="02020603050405020304" pitchFamily="18" charset="0"/>
                <a:cs typeface="Times New Roman" panose="02020603050405020304" pitchFamily="18" charset="0"/>
              </a:rPr>
              <a:t>Sursa: </a:t>
            </a:r>
            <a:r>
              <a:rPr lang="en-US" sz="1200" dirty="0">
                <a:hlinkClick r:id="rId2"/>
              </a:rPr>
              <a:t>https://ro.scribd.com/document/361824926/Ancheta-de-Sondaj</a:t>
            </a:r>
            <a:r>
              <a:rPr lang="ro-RO" altLang="en-US" sz="1200" dirty="0" smtClean="0">
                <a:solidFill>
                  <a:schemeClr val="accent1"/>
                </a:solidFill>
                <a:latin typeface="Times New Roman" panose="02020603050405020304" pitchFamily="18" charset="0"/>
                <a:cs typeface="Times New Roman" panose="02020603050405020304" pitchFamily="18" charset="0"/>
              </a:rPr>
              <a:t> </a:t>
            </a:r>
            <a:endParaRPr lang="ro-RO" altLang="en-US" sz="1200"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47936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3728" y="450222"/>
            <a:ext cx="2890664" cy="1143000"/>
          </a:xfrm>
        </p:spPr>
        <p:txBody>
          <a:bodyPr/>
          <a:lstStyle/>
          <a:p>
            <a:r>
              <a:rPr lang="ro-RO" b="1" dirty="0" smtClean="0">
                <a:solidFill>
                  <a:srgbClr val="C00000"/>
                </a:solidFill>
                <a:latin typeface="Cambria" panose="02040503050406030204" pitchFamily="18" charset="0"/>
                <a:ea typeface="Cambria" panose="02040503050406030204" pitchFamily="18" charset="0"/>
              </a:rPr>
              <a:t>Interviul</a:t>
            </a:r>
            <a:endParaRPr lang="en-US" b="1" dirty="0">
              <a:solidFill>
                <a:srgbClr val="C00000"/>
              </a:solidFill>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457200" y="1600200"/>
            <a:ext cx="8229600" cy="5069160"/>
          </a:xfrm>
        </p:spPr>
        <p:txBody>
          <a:bodyPr>
            <a:normAutofit fontScale="25000" lnSpcReduction="20000"/>
          </a:bodyPr>
          <a:lstStyle/>
          <a:p>
            <a:pPr marL="0" indent="0">
              <a:buNone/>
            </a:pPr>
            <a:r>
              <a:rPr lang="ro-RO" sz="9600" b="1" dirty="0" smtClean="0">
                <a:solidFill>
                  <a:schemeClr val="tx2"/>
                </a:solidFill>
                <a:latin typeface="Cambria" panose="02040503050406030204" pitchFamily="18" charset="0"/>
                <a:ea typeface="Cambria" panose="02040503050406030204" pitchFamily="18" charset="0"/>
              </a:rPr>
              <a:t>Tehnică</a:t>
            </a:r>
            <a:r>
              <a:rPr lang="ro-RO" sz="9600" dirty="0" smtClean="0">
                <a:solidFill>
                  <a:schemeClr val="tx2"/>
                </a:solidFill>
                <a:latin typeface="Cambria" panose="02040503050406030204" pitchFamily="18" charset="0"/>
                <a:ea typeface="Cambria" panose="02040503050406030204" pitchFamily="18" charset="0"/>
              </a:rPr>
              <a:t> </a:t>
            </a:r>
            <a:r>
              <a:rPr lang="ro-RO" sz="9600" dirty="0">
                <a:solidFill>
                  <a:schemeClr val="tx2"/>
                </a:solidFill>
                <a:latin typeface="Cambria" panose="02040503050406030204" pitchFamily="18" charset="0"/>
                <a:ea typeface="Cambria" panose="02040503050406030204" pitchFamily="18" charset="0"/>
              </a:rPr>
              <a:t>de interogare orală care are drept rezultat transferul de informații de la intervievat unui intervievator sau </a:t>
            </a:r>
            <a:r>
              <a:rPr lang="ro-RO" sz="9600" dirty="0" smtClean="0">
                <a:solidFill>
                  <a:schemeClr val="tx2"/>
                </a:solidFill>
                <a:latin typeface="Cambria" panose="02040503050406030204" pitchFamily="18" charset="0"/>
                <a:ea typeface="Cambria" panose="02040503050406030204" pitchFamily="18" charset="0"/>
              </a:rPr>
              <a:t>cercetător </a:t>
            </a:r>
            <a:r>
              <a:rPr lang="ro-RO" sz="5600" dirty="0" smtClean="0">
                <a:solidFill>
                  <a:schemeClr val="tx2"/>
                </a:solidFill>
                <a:latin typeface="Cambria" panose="02040503050406030204" pitchFamily="18" charset="0"/>
                <a:ea typeface="Cambria" panose="02040503050406030204" pitchFamily="18" charset="0"/>
              </a:rPr>
              <a:t>(SM ISO 16439:2018. Informare și prelucrare. Metode și proceduri pentru evaluarea impactului bibliotecilor)</a:t>
            </a:r>
            <a:endParaRPr lang="en-US" sz="5600" dirty="0">
              <a:solidFill>
                <a:schemeClr val="tx2"/>
              </a:solidFill>
              <a:latin typeface="Cambria" panose="02040503050406030204" pitchFamily="18" charset="0"/>
              <a:ea typeface="Cambria" panose="02040503050406030204" pitchFamily="18" charset="0"/>
            </a:endParaRPr>
          </a:p>
          <a:p>
            <a:pPr marL="0" indent="0">
              <a:buNone/>
            </a:pPr>
            <a:r>
              <a:rPr lang="en-US" sz="7200" b="1" dirty="0" smtClean="0">
                <a:solidFill>
                  <a:srgbClr val="C00000"/>
                </a:solidFill>
                <a:latin typeface="Cambria" panose="02040503050406030204" pitchFamily="18" charset="0"/>
                <a:ea typeface="Cambria" panose="02040503050406030204" pitchFamily="18" charset="0"/>
              </a:rPr>
              <a:t>Not</a:t>
            </a:r>
            <a:r>
              <a:rPr lang="ro-RO" sz="7200" dirty="0" smtClean="0">
                <a:solidFill>
                  <a:srgbClr val="C00000"/>
                </a:solidFill>
                <a:latin typeface="Cambria" panose="02040503050406030204" pitchFamily="18" charset="0"/>
                <a:ea typeface="Cambria" panose="02040503050406030204" pitchFamily="18" charset="0"/>
              </a:rPr>
              <a:t>ă: pentru cercetarea calitativă se utilizează </a:t>
            </a:r>
            <a:r>
              <a:rPr lang="ro-RO" sz="7200" i="1" dirty="0" smtClean="0">
                <a:solidFill>
                  <a:srgbClr val="C00000"/>
                </a:solidFill>
                <a:latin typeface="Cambria" panose="02040503050406030204" pitchFamily="18" charset="0"/>
                <a:ea typeface="Cambria" panose="02040503050406030204" pitchFamily="18" charset="0"/>
              </a:rPr>
              <a:t>interviul structurat</a:t>
            </a:r>
            <a:r>
              <a:rPr lang="ro-RO" sz="7200" dirty="0" smtClean="0">
                <a:solidFill>
                  <a:srgbClr val="C00000"/>
                </a:solidFill>
                <a:latin typeface="Cambria" panose="02040503050406030204" pitchFamily="18" charset="0"/>
                <a:ea typeface="Cambria" panose="02040503050406030204" pitchFamily="18" charset="0"/>
              </a:rPr>
              <a:t>.</a:t>
            </a:r>
          </a:p>
          <a:p>
            <a:pPr marL="0" indent="0">
              <a:lnSpc>
                <a:spcPct val="120000"/>
              </a:lnSpc>
              <a:spcBef>
                <a:spcPts val="0"/>
              </a:spcBef>
              <a:buNone/>
            </a:pPr>
            <a:r>
              <a:rPr lang="ro-RO" sz="7200" b="1" dirty="0" smtClean="0">
                <a:solidFill>
                  <a:schemeClr val="tx2"/>
                </a:solidFill>
                <a:latin typeface="Cambria" panose="02040503050406030204" pitchFamily="18" charset="0"/>
                <a:ea typeface="Cambria" panose="02040503050406030204" pitchFamily="18" charset="0"/>
              </a:rPr>
              <a:t>Interviurile structurate </a:t>
            </a:r>
            <a:r>
              <a:rPr lang="ro-RO" sz="7200" dirty="0" smtClean="0">
                <a:solidFill>
                  <a:schemeClr val="tx2"/>
                </a:solidFill>
                <a:latin typeface="Cambria" panose="02040503050406030204" pitchFamily="18" charset="0"/>
                <a:ea typeface="Cambria" panose="02040503050406030204" pitchFamily="18" charset="0"/>
              </a:rPr>
              <a:t>fac parte din cercetarea cantitativă</a:t>
            </a:r>
            <a:r>
              <a:rPr lang="ro-RO" sz="7200" b="1" dirty="0" smtClean="0">
                <a:solidFill>
                  <a:schemeClr val="tx2"/>
                </a:solidFill>
                <a:latin typeface="Cambria" panose="02040503050406030204" pitchFamily="18" charset="0"/>
                <a:ea typeface="Cambria" panose="02040503050406030204" pitchFamily="18" charset="0"/>
              </a:rPr>
              <a:t>:</a:t>
            </a:r>
            <a:endParaRPr lang="en-US" sz="7200" dirty="0">
              <a:solidFill>
                <a:schemeClr val="tx2"/>
              </a:solidFill>
              <a:latin typeface="Cambria" panose="02040503050406030204" pitchFamily="18" charset="0"/>
              <a:ea typeface="Cambria" panose="02040503050406030204" pitchFamily="18" charset="0"/>
            </a:endParaRPr>
          </a:p>
          <a:p>
            <a:pPr>
              <a:lnSpc>
                <a:spcPct val="120000"/>
              </a:lnSpc>
              <a:spcBef>
                <a:spcPts val="0"/>
              </a:spcBef>
            </a:pPr>
            <a:r>
              <a:rPr lang="ro-RO" sz="7200" dirty="0" smtClean="0">
                <a:solidFill>
                  <a:srgbClr val="C00000"/>
                </a:solidFill>
                <a:latin typeface="Cambria" panose="02040503050406030204" pitchFamily="18" charset="0"/>
                <a:ea typeface="Cambria" panose="02040503050406030204" pitchFamily="18" charset="0"/>
              </a:rPr>
              <a:t>Întrebările </a:t>
            </a:r>
            <a:r>
              <a:rPr lang="ro-RO" sz="7200" dirty="0">
                <a:solidFill>
                  <a:srgbClr val="C00000"/>
                </a:solidFill>
                <a:latin typeface="Cambria" panose="02040503050406030204" pitchFamily="18" charset="0"/>
                <a:ea typeface="Cambria" panose="02040503050406030204" pitchFamily="18" charset="0"/>
              </a:rPr>
              <a:t>din acest tip de interviu sunt prestabilite ca o listă standardizată. </a:t>
            </a:r>
            <a:r>
              <a:rPr lang="ro-RO" sz="7200" dirty="0">
                <a:solidFill>
                  <a:schemeClr val="tx2"/>
                </a:solidFill>
                <a:latin typeface="Cambria" panose="02040503050406030204" pitchFamily="18" charset="0"/>
                <a:ea typeface="Cambria" panose="02040503050406030204" pitchFamily="18" charset="0"/>
              </a:rPr>
              <a:t>Lista poate utiliza atât întrebări închise, cât și întrebări deschise. Pentru a evita influențarea intervievaților, intervievatorul ar trebui să mențină exact aceleași condiții pentru fiecare interviu. Întrebările ar trebui adresate în secvența și formularea </a:t>
            </a:r>
            <a:r>
              <a:rPr lang="ro-RO" sz="7200" dirty="0" smtClean="0">
                <a:solidFill>
                  <a:schemeClr val="tx2"/>
                </a:solidFill>
                <a:latin typeface="Cambria" panose="02040503050406030204" pitchFamily="18" charset="0"/>
                <a:ea typeface="Cambria" panose="02040503050406030204" pitchFamily="18" charset="0"/>
              </a:rPr>
              <a:t>definită </a:t>
            </a:r>
            <a:r>
              <a:rPr lang="ro-RO" sz="7200" dirty="0">
                <a:solidFill>
                  <a:schemeClr val="tx2"/>
                </a:solidFill>
                <a:latin typeface="Cambria" panose="02040503050406030204" pitchFamily="18" charset="0"/>
                <a:ea typeface="Cambria" panose="02040503050406030204" pitchFamily="18" charset="0"/>
              </a:rPr>
              <a:t>și, dacă este posibil, în același ton de voce. În mod obișnuit, întrebările sunt citite de intervievatorul care încearcă să pară neutru și să reducă la minimum efectele externe.</a:t>
            </a:r>
            <a:endParaRPr lang="en-US" sz="7200" dirty="0">
              <a:solidFill>
                <a:schemeClr val="tx2"/>
              </a:solidFill>
              <a:latin typeface="Cambria" panose="02040503050406030204" pitchFamily="18" charset="0"/>
              <a:ea typeface="Cambria" panose="02040503050406030204" pitchFamily="18" charset="0"/>
            </a:endParaRPr>
          </a:p>
          <a:p>
            <a:pPr>
              <a:lnSpc>
                <a:spcPct val="120000"/>
              </a:lnSpc>
            </a:pPr>
            <a:r>
              <a:rPr lang="ro-RO" sz="7200" b="1" dirty="0" smtClean="0">
                <a:solidFill>
                  <a:schemeClr val="tx2"/>
                </a:solidFill>
                <a:latin typeface="Cambria" panose="02040503050406030204" pitchFamily="18" charset="0"/>
                <a:ea typeface="Cambria" panose="02040503050406030204" pitchFamily="18" charset="0"/>
              </a:rPr>
              <a:t>Avantajul</a:t>
            </a:r>
            <a:r>
              <a:rPr lang="ro-RO" sz="7200" dirty="0" smtClean="0">
                <a:solidFill>
                  <a:schemeClr val="tx2"/>
                </a:solidFill>
                <a:latin typeface="Cambria" panose="02040503050406030204" pitchFamily="18" charset="0"/>
                <a:ea typeface="Cambria" panose="02040503050406030204" pitchFamily="18" charset="0"/>
              </a:rPr>
              <a:t> </a:t>
            </a:r>
            <a:r>
              <a:rPr lang="ro-RO" sz="7200" dirty="0">
                <a:solidFill>
                  <a:schemeClr val="tx2"/>
                </a:solidFill>
                <a:latin typeface="Cambria" panose="02040503050406030204" pitchFamily="18" charset="0"/>
                <a:ea typeface="Cambria" panose="02040503050406030204" pitchFamily="18" charset="0"/>
              </a:rPr>
              <a:t>interviurilor structurate este că răspunsurile respondenților diferiți sunt mai mult sau mai puțin comparabile. </a:t>
            </a:r>
          </a:p>
          <a:p>
            <a:pPr>
              <a:lnSpc>
                <a:spcPct val="120000"/>
              </a:lnSpc>
            </a:pPr>
            <a:r>
              <a:rPr lang="ro-RO" sz="7200" b="1" dirty="0" smtClean="0">
                <a:solidFill>
                  <a:schemeClr val="tx2"/>
                </a:solidFill>
                <a:latin typeface="Cambria" panose="02040503050406030204" pitchFamily="18" charset="0"/>
                <a:ea typeface="Cambria" panose="02040503050406030204" pitchFamily="18" charset="0"/>
              </a:rPr>
              <a:t>Dezavantaj</a:t>
            </a:r>
            <a:r>
              <a:rPr lang="ro-RO" sz="7200" dirty="0" smtClean="0">
                <a:solidFill>
                  <a:schemeClr val="tx2"/>
                </a:solidFill>
                <a:latin typeface="Cambria" panose="02040503050406030204" pitchFamily="18" charset="0"/>
                <a:ea typeface="Cambria" panose="02040503050406030204" pitchFamily="18" charset="0"/>
              </a:rPr>
              <a:t>: </a:t>
            </a:r>
            <a:r>
              <a:rPr lang="ro-RO" sz="7200" dirty="0">
                <a:solidFill>
                  <a:schemeClr val="tx2"/>
                </a:solidFill>
                <a:latin typeface="Cambria" panose="02040503050406030204" pitchFamily="18" charset="0"/>
                <a:ea typeface="Cambria" panose="02040503050406030204" pitchFamily="18" charset="0"/>
              </a:rPr>
              <a:t>această metodă nu este potrivită pentru a identifica noi probleme dincolo de subiectul chestionarului</a:t>
            </a:r>
            <a:r>
              <a:rPr lang="ro-RO" sz="7200" dirty="0" smtClean="0">
                <a:solidFill>
                  <a:schemeClr val="tx2"/>
                </a:solidFill>
                <a:latin typeface="Cambria" panose="02040503050406030204" pitchFamily="18" charset="0"/>
                <a:ea typeface="Cambria" panose="02040503050406030204" pitchFamily="18" charset="0"/>
              </a:rPr>
              <a:t>.</a:t>
            </a:r>
          </a:p>
          <a:p>
            <a:pPr marL="0" indent="0">
              <a:buNone/>
            </a:pPr>
            <a:endParaRPr lang="en-US" sz="72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28184" y="541434"/>
            <a:ext cx="1440160" cy="960575"/>
          </a:xfrm>
          <a:prstGeom prst="rect">
            <a:avLst/>
          </a:prstGeom>
        </p:spPr>
      </p:pic>
    </p:spTree>
    <p:extLst>
      <p:ext uri="{BB962C8B-B14F-4D97-AF65-F5344CB8AC3E}">
        <p14:creationId xmlns:p14="http://schemas.microsoft.com/office/powerpoint/2010/main" val="3648491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1222</TotalTime>
  <Words>1085</Words>
  <Application>Microsoft Office PowerPoint</Application>
  <PresentationFormat>On-screen Show (4:3)</PresentationFormat>
  <Paragraphs>84</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Cambria</vt:lpstr>
      <vt:lpstr>Times New Roman</vt:lpstr>
      <vt:lpstr>Тема Office</vt:lpstr>
      <vt:lpstr>   Training profesional Cercetare cantitativă în bibliotecă  </vt:lpstr>
      <vt:lpstr>ARGUMENT</vt:lpstr>
      <vt:lpstr>Metode de cercetare</vt:lpstr>
      <vt:lpstr>Metode cantitative</vt:lpstr>
      <vt:lpstr>Metode calitative</vt:lpstr>
      <vt:lpstr>Metode de intersecție</vt:lpstr>
      <vt:lpstr>Cercetarea cantitativă</vt:lpstr>
      <vt:lpstr>Ancheta</vt:lpstr>
      <vt:lpstr>Interviul</vt:lpstr>
      <vt:lpstr>Chestionarul</vt:lpstr>
      <vt:lpstr>Interpretarea rezultatelor cercetării cantitative</vt:lpstr>
      <vt:lpstr>Bibliografie: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Evaluarea documentelor  tradiţionale şi on-line</dc:title>
  <dc:creator>Guest</dc:creator>
  <cp:lastModifiedBy>Admin</cp:lastModifiedBy>
  <cp:revision>168</cp:revision>
  <dcterms:created xsi:type="dcterms:W3CDTF">2014-03-06T09:19:42Z</dcterms:created>
  <dcterms:modified xsi:type="dcterms:W3CDTF">2020-12-02T05:59:44Z</dcterms:modified>
</cp:coreProperties>
</file>