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7" r:id="rId2"/>
    <p:sldId id="291" r:id="rId3"/>
    <p:sldId id="292" r:id="rId4"/>
    <p:sldId id="282" r:id="rId5"/>
    <p:sldId id="283" r:id="rId6"/>
    <p:sldId id="329" r:id="rId7"/>
    <p:sldId id="327" r:id="rId8"/>
    <p:sldId id="285" r:id="rId9"/>
    <p:sldId id="328"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4832" autoAdjust="0"/>
  </p:normalViewPr>
  <p:slideViewPr>
    <p:cSldViewPr>
      <p:cViewPr varScale="1">
        <p:scale>
          <a:sx n="64" d="100"/>
          <a:sy n="64" d="100"/>
        </p:scale>
        <p:origin x="156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11ABF90-F812-438E-B14A-D7ABEE6B10EA}" type="datetimeFigureOut">
              <a:rPr lang="en-US" smtClean="0"/>
              <a:t>7/15/2015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F130062-5505-43EA-8DEA-FF1878FECC41}" type="slidenum">
              <a:rPr lang="en-US" smtClean="0"/>
              <a:t>‹#›</a:t>
            </a:fld>
            <a:endParaRPr lang="en-US"/>
          </a:p>
        </p:txBody>
      </p:sp>
    </p:spTree>
    <p:extLst>
      <p:ext uri="{BB962C8B-B14F-4D97-AF65-F5344CB8AC3E}">
        <p14:creationId xmlns:p14="http://schemas.microsoft.com/office/powerpoint/2010/main" val="1625199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Modern</a:t>
            </a:r>
            <a:r>
              <a:rPr lang="en-US" baseline="0" dirty="0" smtClean="0"/>
              <a:t> libraries can be different depending on the users’ needs, wishes and interests. In the following presentation a few models are presented, paying attention to the diversity of information the library as to offer, the role of the librarian and major trends in development of the library field. </a:t>
            </a:r>
            <a:endParaRPr lang="en-US" dirty="0"/>
          </a:p>
        </p:txBody>
      </p:sp>
      <p:sp>
        <p:nvSpPr>
          <p:cNvPr id="4" name="Slide Number Placeholder 3"/>
          <p:cNvSpPr>
            <a:spLocks noGrp="1"/>
          </p:cNvSpPr>
          <p:nvPr>
            <p:ph type="sldNum" sz="quarter" idx="10"/>
          </p:nvPr>
        </p:nvSpPr>
        <p:spPr/>
        <p:txBody>
          <a:bodyPr/>
          <a:lstStyle/>
          <a:p>
            <a:fld id="{9F130062-5505-43EA-8DEA-FF1878FECC41}" type="slidenum">
              <a:rPr lang="en-US" smtClean="0"/>
              <a:t>1</a:t>
            </a:fld>
            <a:endParaRPr lang="en-US"/>
          </a:p>
        </p:txBody>
      </p:sp>
    </p:spTree>
    <p:extLst>
      <p:ext uri="{BB962C8B-B14F-4D97-AF65-F5344CB8AC3E}">
        <p14:creationId xmlns:p14="http://schemas.microsoft.com/office/powerpoint/2010/main" val="2657491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first type of a modern library is represented</a:t>
            </a:r>
            <a:r>
              <a:rPr lang="en-US" baseline="0" dirty="0" smtClean="0"/>
              <a:t> by the multimedia library. This type is the current library model available almost everywhere. The information can be accessed in multiple formats such as paper and electronic books, newspapers and magazines, multimedia materials like videos and sound recordings. The role of the librarians is significant to facilitate the access and usage of the library resources. </a:t>
            </a:r>
            <a:endParaRPr lang="en-US" dirty="0"/>
          </a:p>
        </p:txBody>
      </p:sp>
      <p:sp>
        <p:nvSpPr>
          <p:cNvPr id="4" name="Slide Number Placeholder 3"/>
          <p:cNvSpPr>
            <a:spLocks noGrp="1"/>
          </p:cNvSpPr>
          <p:nvPr>
            <p:ph type="sldNum" sz="quarter" idx="10"/>
          </p:nvPr>
        </p:nvSpPr>
        <p:spPr/>
        <p:txBody>
          <a:bodyPr/>
          <a:lstStyle/>
          <a:p>
            <a:fld id="{9F130062-5505-43EA-8DEA-FF1878FECC41}" type="slidenum">
              <a:rPr lang="en-US" smtClean="0"/>
              <a:t>2</a:t>
            </a:fld>
            <a:endParaRPr lang="en-US"/>
          </a:p>
        </p:txBody>
      </p:sp>
    </p:spTree>
    <p:extLst>
      <p:ext uri="{BB962C8B-B14F-4D97-AF65-F5344CB8AC3E}">
        <p14:creationId xmlns:p14="http://schemas.microsoft.com/office/powerpoint/2010/main" val="38349459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electronic</a:t>
            </a:r>
            <a:r>
              <a:rPr lang="en-US" baseline="0" dirty="0" smtClean="0"/>
              <a:t> library is characterized by the fact that all the library processes are performed electronically. Information can be found both in traditional and electronic format. The librarian’s role is important, however there is the trend towards digitization and usage of various software applications. </a:t>
            </a:r>
            <a:endParaRPr lang="en-US" dirty="0"/>
          </a:p>
        </p:txBody>
      </p:sp>
      <p:sp>
        <p:nvSpPr>
          <p:cNvPr id="4" name="Slide Number Placeholder 3"/>
          <p:cNvSpPr>
            <a:spLocks noGrp="1"/>
          </p:cNvSpPr>
          <p:nvPr>
            <p:ph type="sldNum" sz="quarter" idx="10"/>
          </p:nvPr>
        </p:nvSpPr>
        <p:spPr/>
        <p:txBody>
          <a:bodyPr/>
          <a:lstStyle/>
          <a:p>
            <a:fld id="{9F130062-5505-43EA-8DEA-FF1878FECC41}" type="slidenum">
              <a:rPr lang="en-US" smtClean="0"/>
              <a:t>3</a:t>
            </a:fld>
            <a:endParaRPr lang="en-US"/>
          </a:p>
        </p:txBody>
      </p:sp>
    </p:spTree>
    <p:extLst>
      <p:ext uri="{BB962C8B-B14F-4D97-AF65-F5344CB8AC3E}">
        <p14:creationId xmlns:p14="http://schemas.microsoft.com/office/powerpoint/2010/main" val="21860643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digital library is a</a:t>
            </a:r>
            <a:r>
              <a:rPr lang="en-US" baseline="0" dirty="0" smtClean="0"/>
              <a:t> model of modern library adopted by some libraries, e.g. San Antonio, Texas. The information can be accessed only on e-resources and on distance. There is no need for a librarian. </a:t>
            </a:r>
            <a:endParaRPr lang="en-US" dirty="0"/>
          </a:p>
        </p:txBody>
      </p:sp>
      <p:sp>
        <p:nvSpPr>
          <p:cNvPr id="4" name="Slide Number Placeholder 3"/>
          <p:cNvSpPr>
            <a:spLocks noGrp="1"/>
          </p:cNvSpPr>
          <p:nvPr>
            <p:ph type="sldNum" sz="quarter" idx="10"/>
          </p:nvPr>
        </p:nvSpPr>
        <p:spPr/>
        <p:txBody>
          <a:bodyPr/>
          <a:lstStyle/>
          <a:p>
            <a:fld id="{9F130062-5505-43EA-8DEA-FF1878FECC41}" type="slidenum">
              <a:rPr lang="en-US" smtClean="0"/>
              <a:t>4</a:t>
            </a:fld>
            <a:endParaRPr lang="en-US"/>
          </a:p>
        </p:txBody>
      </p:sp>
    </p:spTree>
    <p:extLst>
      <p:ext uri="{BB962C8B-B14F-4D97-AF65-F5344CB8AC3E}">
        <p14:creationId xmlns:p14="http://schemas.microsoft.com/office/powerpoint/2010/main" val="8230758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virtual library is defined by access to information opposed to the system of checking</a:t>
            </a:r>
            <a:r>
              <a:rPr lang="en-US" baseline="0" dirty="0" smtClean="0"/>
              <a:t> out books or resources. The virtual collections are highly important while the role of the librarian is diminished. One important aspect is the cooperation among libraries to ensure common access to the entire virtual content. </a:t>
            </a:r>
            <a:endParaRPr lang="en-US" dirty="0"/>
          </a:p>
        </p:txBody>
      </p:sp>
      <p:sp>
        <p:nvSpPr>
          <p:cNvPr id="4" name="Slide Number Placeholder 3"/>
          <p:cNvSpPr>
            <a:spLocks noGrp="1"/>
          </p:cNvSpPr>
          <p:nvPr>
            <p:ph type="sldNum" sz="quarter" idx="10"/>
          </p:nvPr>
        </p:nvSpPr>
        <p:spPr/>
        <p:txBody>
          <a:bodyPr/>
          <a:lstStyle/>
          <a:p>
            <a:fld id="{9F130062-5505-43EA-8DEA-FF1878FECC41}" type="slidenum">
              <a:rPr lang="en-US" smtClean="0"/>
              <a:t>5</a:t>
            </a:fld>
            <a:endParaRPr lang="en-US"/>
          </a:p>
        </p:txBody>
      </p:sp>
    </p:spTree>
    <p:extLst>
      <p:ext uri="{BB962C8B-B14F-4D97-AF65-F5344CB8AC3E}">
        <p14:creationId xmlns:p14="http://schemas.microsoft.com/office/powerpoint/2010/main" val="34510037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model can be easily adopted by public libraries. The libraries becomes a place not only ensuring the access to information but access to content creation on paper and online. The library is a place where residents can meet, discuss, socialize and benefit from trainings and personal development opportunities. </a:t>
            </a:r>
            <a:endParaRPr lang="en-US" dirty="0"/>
          </a:p>
        </p:txBody>
      </p:sp>
      <p:sp>
        <p:nvSpPr>
          <p:cNvPr id="4" name="Slide Number Placeholder 3"/>
          <p:cNvSpPr>
            <a:spLocks noGrp="1"/>
          </p:cNvSpPr>
          <p:nvPr>
            <p:ph type="sldNum" sz="quarter" idx="10"/>
          </p:nvPr>
        </p:nvSpPr>
        <p:spPr/>
        <p:txBody>
          <a:bodyPr/>
          <a:lstStyle/>
          <a:p>
            <a:fld id="{9F130062-5505-43EA-8DEA-FF1878FECC41}" type="slidenum">
              <a:rPr lang="en-US" smtClean="0"/>
              <a:t>6</a:t>
            </a:fld>
            <a:endParaRPr lang="en-US"/>
          </a:p>
        </p:txBody>
      </p:sp>
    </p:spTree>
    <p:extLst>
      <p:ext uri="{BB962C8B-B14F-4D97-AF65-F5344CB8AC3E}">
        <p14:creationId xmlns:p14="http://schemas.microsoft.com/office/powerpoint/2010/main" val="5465411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are other models</a:t>
            </a:r>
            <a:r>
              <a:rPr lang="en-US" baseline="0" dirty="0" smtClean="0"/>
              <a:t> of modern libraries such as the library museum, mostly hosting exhibitions, library </a:t>
            </a:r>
            <a:r>
              <a:rPr lang="en-US" baseline="0" dirty="0" smtClean="0"/>
              <a:t>as an interaction live club, where users can “borrow” people to interact, discuss, and learn from them, library as a 3</a:t>
            </a:r>
            <a:r>
              <a:rPr lang="en-US" baseline="30000" dirty="0" smtClean="0"/>
              <a:t>rd</a:t>
            </a:r>
            <a:r>
              <a:rPr lang="en-US" baseline="0" dirty="0" smtClean="0"/>
              <a:t> place or library as a congress-center. Usually, libraries would adopt that model which suits the best their community members’ needs in terms of information and professional/personal development. </a:t>
            </a:r>
            <a:endParaRPr lang="en-US" dirty="0"/>
          </a:p>
        </p:txBody>
      </p:sp>
      <p:sp>
        <p:nvSpPr>
          <p:cNvPr id="4" name="Slide Number Placeholder 3"/>
          <p:cNvSpPr>
            <a:spLocks noGrp="1"/>
          </p:cNvSpPr>
          <p:nvPr>
            <p:ph type="sldNum" sz="quarter" idx="10"/>
          </p:nvPr>
        </p:nvSpPr>
        <p:spPr/>
        <p:txBody>
          <a:bodyPr/>
          <a:lstStyle/>
          <a:p>
            <a:fld id="{9F130062-5505-43EA-8DEA-FF1878FECC41}" type="slidenum">
              <a:rPr lang="en-US" smtClean="0"/>
              <a:t>7</a:t>
            </a:fld>
            <a:endParaRPr lang="en-US"/>
          </a:p>
        </p:txBody>
      </p:sp>
    </p:spTree>
    <p:extLst>
      <p:ext uri="{BB962C8B-B14F-4D97-AF65-F5344CB8AC3E}">
        <p14:creationId xmlns:p14="http://schemas.microsoft.com/office/powerpoint/2010/main" val="3706840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Nevertheless</a:t>
            </a:r>
            <a:r>
              <a:rPr lang="en-US" baseline="0" dirty="0" smtClean="0"/>
              <a:t> the most important element of a modern library is the modern librarian. A modern librarian is a librarian with a vision, which is highly-skilled in usage of IT, supports the library users to find and retrieve information as well as provides educational opportunities. </a:t>
            </a:r>
            <a:endParaRPr lang="en-US" dirty="0"/>
          </a:p>
        </p:txBody>
      </p:sp>
      <p:sp>
        <p:nvSpPr>
          <p:cNvPr id="4" name="Slide Number Placeholder 3"/>
          <p:cNvSpPr>
            <a:spLocks noGrp="1"/>
          </p:cNvSpPr>
          <p:nvPr>
            <p:ph type="sldNum" sz="quarter" idx="10"/>
          </p:nvPr>
        </p:nvSpPr>
        <p:spPr/>
        <p:txBody>
          <a:bodyPr/>
          <a:lstStyle/>
          <a:p>
            <a:fld id="{9F130062-5505-43EA-8DEA-FF1878FECC41}" type="slidenum">
              <a:rPr lang="en-US" smtClean="0"/>
              <a:t>8</a:t>
            </a:fld>
            <a:endParaRPr lang="en-US"/>
          </a:p>
        </p:txBody>
      </p:sp>
    </p:spTree>
    <p:extLst>
      <p:ext uri="{BB962C8B-B14F-4D97-AF65-F5344CB8AC3E}">
        <p14:creationId xmlns:p14="http://schemas.microsoft.com/office/powerpoint/2010/main" val="17442425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F130062-5505-43EA-8DEA-FF1878FECC41}" type="slidenum">
              <a:rPr lang="en-US" smtClean="0"/>
              <a:t>9</a:t>
            </a:fld>
            <a:endParaRPr lang="en-US"/>
          </a:p>
        </p:txBody>
      </p:sp>
    </p:spTree>
    <p:extLst>
      <p:ext uri="{BB962C8B-B14F-4D97-AF65-F5344CB8AC3E}">
        <p14:creationId xmlns:p14="http://schemas.microsoft.com/office/powerpoint/2010/main" val="14089292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B2BFD52-AAAE-480C-97CC-513D40D6A857}" type="datetimeFigureOut">
              <a:rPr lang="en-US" smtClean="0"/>
              <a:pPr/>
              <a:t>7/15/2015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4B5D8B-617B-4B48-AA07-D83B196D7FA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B2BFD52-AAAE-480C-97CC-513D40D6A857}" type="datetimeFigureOut">
              <a:rPr lang="en-US" smtClean="0"/>
              <a:pPr/>
              <a:t>7/15/2015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4B5D8B-617B-4B48-AA07-D83B196D7FA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B2BFD52-AAAE-480C-97CC-513D40D6A857}" type="datetimeFigureOut">
              <a:rPr lang="en-US" smtClean="0"/>
              <a:pPr/>
              <a:t>7/15/2015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4B5D8B-617B-4B48-AA07-D83B196D7FA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B2BFD52-AAAE-480C-97CC-513D40D6A857}" type="datetimeFigureOut">
              <a:rPr lang="en-US" smtClean="0"/>
              <a:pPr/>
              <a:t>7/15/2015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4B5D8B-617B-4B48-AA07-D83B196D7FA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B2BFD52-AAAE-480C-97CC-513D40D6A857}" type="datetimeFigureOut">
              <a:rPr lang="en-US" smtClean="0"/>
              <a:pPr/>
              <a:t>7/15/2015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4B5D8B-617B-4B48-AA07-D83B196D7FA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B2BFD52-AAAE-480C-97CC-513D40D6A857}" type="datetimeFigureOut">
              <a:rPr lang="en-US" smtClean="0"/>
              <a:pPr/>
              <a:t>7/15/2015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4B5D8B-617B-4B48-AA07-D83B196D7FA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B2BFD52-AAAE-480C-97CC-513D40D6A857}" type="datetimeFigureOut">
              <a:rPr lang="en-US" smtClean="0"/>
              <a:pPr/>
              <a:t>7/15/2015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44B5D8B-617B-4B48-AA07-D83B196D7FA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B2BFD52-AAAE-480C-97CC-513D40D6A857}" type="datetimeFigureOut">
              <a:rPr lang="en-US" smtClean="0"/>
              <a:pPr/>
              <a:t>7/15/2015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44B5D8B-617B-4B48-AA07-D83B196D7FA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2BFD52-AAAE-480C-97CC-513D40D6A857}" type="datetimeFigureOut">
              <a:rPr lang="en-US" smtClean="0"/>
              <a:pPr/>
              <a:t>7/15/2015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44B5D8B-617B-4B48-AA07-D83B196D7FA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B2BFD52-AAAE-480C-97CC-513D40D6A857}" type="datetimeFigureOut">
              <a:rPr lang="en-US" smtClean="0"/>
              <a:pPr/>
              <a:t>7/15/2015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4B5D8B-617B-4B48-AA07-D83B196D7FA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B2BFD52-AAAE-480C-97CC-513D40D6A857}" type="datetimeFigureOut">
              <a:rPr lang="en-US" smtClean="0"/>
              <a:pPr/>
              <a:t>7/15/2015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4B5D8B-617B-4B48-AA07-D83B196D7FA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2BFD52-AAAE-480C-97CC-513D40D6A857}" type="datetimeFigureOut">
              <a:rPr lang="en-US" smtClean="0"/>
              <a:pPr/>
              <a:t>7/15/2015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4B5D8B-617B-4B48-AA07-D83B196D7FA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a:effectLst/>
        </p:spPr>
      </p:pic>
      <p:sp>
        <p:nvSpPr>
          <p:cNvPr id="5" name="TextBox 4"/>
          <p:cNvSpPr txBox="1"/>
          <p:nvPr/>
        </p:nvSpPr>
        <p:spPr>
          <a:xfrm>
            <a:off x="611560" y="1556792"/>
            <a:ext cx="4176464" cy="3600986"/>
          </a:xfrm>
          <a:prstGeom prst="rect">
            <a:avLst/>
          </a:prstGeom>
          <a:noFill/>
        </p:spPr>
        <p:txBody>
          <a:bodyPr wrap="square" rtlCol="0">
            <a:spAutoFit/>
          </a:bodyPr>
          <a:lstStyle/>
          <a:p>
            <a:pPr algn="just"/>
            <a:r>
              <a:rPr lang="en-US" sz="6600" b="1" dirty="0" smtClean="0">
                <a:solidFill>
                  <a:srgbClr val="C00000"/>
                </a:solidFill>
              </a:rPr>
              <a:t> </a:t>
            </a:r>
            <a:endParaRPr lang="ro-RO" sz="6600" b="1" dirty="0" smtClean="0">
              <a:solidFill>
                <a:srgbClr val="C00000"/>
              </a:solidFill>
            </a:endParaRPr>
          </a:p>
          <a:p>
            <a:r>
              <a:rPr lang="en-US" sz="5400" b="1" dirty="0" smtClean="0"/>
              <a:t>Models of modern libraries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descr="ppt_shablon.jpg"/>
          <p:cNvPicPr>
            <a:picLocks noChangeAspect="1"/>
          </p:cNvPicPr>
          <p:nvPr/>
        </p:nvPicPr>
        <p:blipFill>
          <a:blip r:embed="rId3" cstate="print"/>
          <a:stretch>
            <a:fillRect/>
          </a:stretch>
        </p:blipFill>
        <p:spPr>
          <a:xfrm>
            <a:off x="0" y="0"/>
            <a:ext cx="9144000" cy="6858000"/>
          </a:xfrm>
          <a:prstGeom prst="rect">
            <a:avLst/>
          </a:prstGeom>
        </p:spPr>
      </p:pic>
      <p:sp>
        <p:nvSpPr>
          <p:cNvPr id="5" name="TextBox 4"/>
          <p:cNvSpPr txBox="1"/>
          <p:nvPr/>
        </p:nvSpPr>
        <p:spPr>
          <a:xfrm>
            <a:off x="428596" y="214290"/>
            <a:ext cx="8358246" cy="4216539"/>
          </a:xfrm>
          <a:prstGeom prst="rect">
            <a:avLst/>
          </a:prstGeom>
          <a:noFill/>
        </p:spPr>
        <p:txBody>
          <a:bodyPr wrap="square" rtlCol="0">
            <a:spAutoFit/>
          </a:bodyPr>
          <a:lstStyle/>
          <a:p>
            <a:pPr algn="ctr"/>
            <a:endParaRPr lang="ro-RO" altLang="en-US" sz="6600" b="1" dirty="0" smtClean="0"/>
          </a:p>
          <a:p>
            <a:pPr algn="ctr"/>
            <a:r>
              <a:rPr lang="en-US" altLang="en-US" sz="5400" b="1" dirty="0" smtClean="0"/>
              <a:t>Multimedia Library</a:t>
            </a:r>
          </a:p>
          <a:p>
            <a:pPr algn="ctr"/>
            <a:endParaRPr lang="ro-RO" altLang="en-US" sz="2000" b="1" dirty="0" smtClean="0"/>
          </a:p>
          <a:p>
            <a:pPr algn="just">
              <a:buFont typeface="Arial" pitchFamily="34" charset="0"/>
              <a:buChar char="•"/>
            </a:pPr>
            <a:r>
              <a:rPr lang="en-US" altLang="en-US" sz="3200" b="1" dirty="0" smtClean="0"/>
              <a:t>Current model adopted by many libraries;</a:t>
            </a:r>
            <a:endParaRPr lang="en-US" altLang="en-US" sz="3200" b="1" dirty="0"/>
          </a:p>
          <a:p>
            <a:pPr algn="just">
              <a:buFont typeface="Arial" pitchFamily="34" charset="0"/>
              <a:buChar char="•"/>
            </a:pPr>
            <a:r>
              <a:rPr lang="en-US" altLang="en-US" sz="3200" b="1" dirty="0" smtClean="0"/>
              <a:t>Information is directly accessed in various formats;</a:t>
            </a:r>
          </a:p>
          <a:p>
            <a:pPr algn="just">
              <a:buFont typeface="Arial" pitchFamily="34" charset="0"/>
              <a:buChar char="•"/>
            </a:pPr>
            <a:r>
              <a:rPr lang="en-US" altLang="en-US" sz="3200" b="1" dirty="0" smtClean="0"/>
              <a:t>Librarian has an increased role. </a:t>
            </a:r>
          </a:p>
        </p:txBody>
      </p:sp>
    </p:spTree>
    <p:extLst>
      <p:ext uri="{BB962C8B-B14F-4D97-AF65-F5344CB8AC3E}">
        <p14:creationId xmlns:p14="http://schemas.microsoft.com/office/powerpoint/2010/main" val="25182956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descr="ppt_shablon.jpg"/>
          <p:cNvPicPr>
            <a:picLocks noChangeAspect="1"/>
          </p:cNvPicPr>
          <p:nvPr/>
        </p:nvPicPr>
        <p:blipFill>
          <a:blip r:embed="rId3" cstate="print"/>
          <a:stretch>
            <a:fillRect/>
          </a:stretch>
        </p:blipFill>
        <p:spPr>
          <a:xfrm>
            <a:off x="0" y="0"/>
            <a:ext cx="9144000" cy="6858000"/>
          </a:xfrm>
          <a:prstGeom prst="rect">
            <a:avLst/>
          </a:prstGeom>
        </p:spPr>
      </p:pic>
      <p:sp>
        <p:nvSpPr>
          <p:cNvPr id="5" name="TextBox 4"/>
          <p:cNvSpPr txBox="1"/>
          <p:nvPr/>
        </p:nvSpPr>
        <p:spPr>
          <a:xfrm>
            <a:off x="571472" y="642918"/>
            <a:ext cx="8143932" cy="4185761"/>
          </a:xfrm>
          <a:prstGeom prst="rect">
            <a:avLst/>
          </a:prstGeom>
          <a:noFill/>
        </p:spPr>
        <p:txBody>
          <a:bodyPr wrap="square" rtlCol="0">
            <a:spAutoFit/>
          </a:bodyPr>
          <a:lstStyle/>
          <a:p>
            <a:pPr algn="ctr"/>
            <a:r>
              <a:rPr lang="en-US" altLang="en-US" sz="5400" b="1" dirty="0"/>
              <a:t>E</a:t>
            </a:r>
            <a:r>
              <a:rPr lang="ro-RO" altLang="en-US" sz="5400" b="1" dirty="0" smtClean="0"/>
              <a:t>lectronic</a:t>
            </a:r>
            <a:r>
              <a:rPr lang="en-US" altLang="en-US" sz="5400" b="1" dirty="0" smtClean="0"/>
              <a:t> Library</a:t>
            </a:r>
          </a:p>
          <a:p>
            <a:pPr algn="ctr"/>
            <a:endParaRPr lang="ro-RO" altLang="en-US" sz="2000" b="1" dirty="0" smtClean="0"/>
          </a:p>
          <a:p>
            <a:pPr algn="just">
              <a:buFont typeface="Arial" pitchFamily="34" charset="0"/>
              <a:buChar char="•"/>
            </a:pPr>
            <a:r>
              <a:rPr lang="en-US" altLang="en-US" sz="3200" b="1" dirty="0" smtClean="0"/>
              <a:t>Current model adopted by some libraries;</a:t>
            </a:r>
          </a:p>
          <a:p>
            <a:pPr algn="just">
              <a:buFont typeface="Arial" pitchFamily="34" charset="0"/>
              <a:buChar char="•"/>
            </a:pPr>
            <a:r>
              <a:rPr lang="en-US" altLang="en-US" sz="3200" b="1" dirty="0" smtClean="0"/>
              <a:t>Information can be directly accessed both on traditional and electronic format;</a:t>
            </a:r>
          </a:p>
          <a:p>
            <a:pPr algn="just">
              <a:buFont typeface="Arial" pitchFamily="34" charset="0"/>
              <a:buChar char="•"/>
            </a:pPr>
            <a:r>
              <a:rPr lang="en-US" altLang="en-US" sz="3200" b="1" dirty="0" smtClean="0"/>
              <a:t>Librarian has an important role, although tends to use various software applications in daily work. </a:t>
            </a:r>
          </a:p>
        </p:txBody>
      </p:sp>
    </p:spTree>
    <p:extLst>
      <p:ext uri="{BB962C8B-B14F-4D97-AF65-F5344CB8AC3E}">
        <p14:creationId xmlns:p14="http://schemas.microsoft.com/office/powerpoint/2010/main" val="25182956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descr="ppt_shablon.jpg"/>
          <p:cNvPicPr>
            <a:picLocks noChangeAspect="1"/>
          </p:cNvPicPr>
          <p:nvPr/>
        </p:nvPicPr>
        <p:blipFill>
          <a:blip r:embed="rId3" cstate="print"/>
          <a:stretch>
            <a:fillRect/>
          </a:stretch>
        </p:blipFill>
        <p:spPr>
          <a:xfrm>
            <a:off x="0" y="-357214"/>
            <a:ext cx="9144000" cy="6858000"/>
          </a:xfrm>
          <a:prstGeom prst="rect">
            <a:avLst/>
          </a:prstGeom>
        </p:spPr>
      </p:pic>
      <p:sp>
        <p:nvSpPr>
          <p:cNvPr id="5" name="TextBox 4"/>
          <p:cNvSpPr txBox="1"/>
          <p:nvPr/>
        </p:nvSpPr>
        <p:spPr>
          <a:xfrm>
            <a:off x="357158" y="642918"/>
            <a:ext cx="8429684" cy="4247317"/>
          </a:xfrm>
          <a:prstGeom prst="rect">
            <a:avLst/>
          </a:prstGeom>
          <a:noFill/>
        </p:spPr>
        <p:txBody>
          <a:bodyPr wrap="square" rtlCol="0">
            <a:spAutoFit/>
          </a:bodyPr>
          <a:lstStyle/>
          <a:p>
            <a:pPr algn="ctr"/>
            <a:r>
              <a:rPr lang="en-US" altLang="en-US" sz="5400" b="1" dirty="0" smtClean="0"/>
              <a:t>Digital Library </a:t>
            </a:r>
          </a:p>
          <a:p>
            <a:pPr algn="ctr"/>
            <a:endParaRPr lang="ro-RO" altLang="en-US" sz="2000" b="1" dirty="0" smtClean="0"/>
          </a:p>
          <a:p>
            <a:pPr algn="just">
              <a:buFont typeface="Arial" pitchFamily="34" charset="0"/>
              <a:buChar char="•"/>
            </a:pPr>
            <a:r>
              <a:rPr lang="en-US" altLang="en-US" sz="3200" b="1" dirty="0" smtClean="0"/>
              <a:t>Model adopted seldom by the libraries; </a:t>
            </a:r>
          </a:p>
          <a:p>
            <a:pPr algn="just">
              <a:buFont typeface="Arial" pitchFamily="34" charset="0"/>
              <a:buChar char="•"/>
            </a:pPr>
            <a:r>
              <a:rPr lang="en-US" altLang="en-US" sz="3200" b="1" dirty="0" smtClean="0"/>
              <a:t>Information can be accessed only on e-resources on long-distance through Internet or local networks;</a:t>
            </a:r>
            <a:endParaRPr lang="ro-RO" altLang="en-US" sz="3200" b="1" dirty="0" smtClean="0"/>
          </a:p>
          <a:p>
            <a:pPr algn="just">
              <a:buFont typeface="Arial" pitchFamily="34" charset="0"/>
              <a:buChar char="•"/>
            </a:pPr>
            <a:r>
              <a:rPr lang="en-US" altLang="en-US" sz="3200" b="1" dirty="0" smtClean="0"/>
              <a:t>Librarian’s involvement is from low to none. </a:t>
            </a:r>
            <a:endParaRPr lang="ro-RO" altLang="en-US" sz="3200" b="1" dirty="0" smtClean="0"/>
          </a:p>
          <a:p>
            <a:pPr algn="just">
              <a:buFont typeface="Arial" pitchFamily="34" charset="0"/>
              <a:buChar char="•"/>
            </a:pPr>
            <a:endParaRPr lang="en-US" altLang="en-US" sz="3600" dirty="0">
              <a:solidFill>
                <a:srgbClr val="C00000"/>
              </a:solidFill>
            </a:endParaRPr>
          </a:p>
        </p:txBody>
      </p:sp>
    </p:spTree>
    <p:extLst>
      <p:ext uri="{BB962C8B-B14F-4D97-AF65-F5344CB8AC3E}">
        <p14:creationId xmlns:p14="http://schemas.microsoft.com/office/powerpoint/2010/main" val="25182956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descr="ppt_shablon.jpg"/>
          <p:cNvPicPr>
            <a:picLocks noChangeAspect="1"/>
          </p:cNvPicPr>
          <p:nvPr/>
        </p:nvPicPr>
        <p:blipFill>
          <a:blip r:embed="rId3" cstate="print"/>
          <a:stretch>
            <a:fillRect/>
          </a:stretch>
        </p:blipFill>
        <p:spPr>
          <a:xfrm>
            <a:off x="0" y="0"/>
            <a:ext cx="9144000" cy="6858000"/>
          </a:xfrm>
          <a:prstGeom prst="rect">
            <a:avLst/>
          </a:prstGeom>
        </p:spPr>
      </p:pic>
      <p:sp>
        <p:nvSpPr>
          <p:cNvPr id="5" name="TextBox 4"/>
          <p:cNvSpPr txBox="1"/>
          <p:nvPr/>
        </p:nvSpPr>
        <p:spPr>
          <a:xfrm>
            <a:off x="392877" y="500659"/>
            <a:ext cx="8211571" cy="3754874"/>
          </a:xfrm>
          <a:prstGeom prst="rect">
            <a:avLst/>
          </a:prstGeom>
          <a:noFill/>
        </p:spPr>
        <p:txBody>
          <a:bodyPr wrap="square" rtlCol="0">
            <a:spAutoFit/>
          </a:bodyPr>
          <a:lstStyle/>
          <a:p>
            <a:pPr algn="ctr"/>
            <a:r>
              <a:rPr lang="en-US" altLang="en-US" sz="5400" b="1" dirty="0" smtClean="0"/>
              <a:t>Virtual Library</a:t>
            </a:r>
          </a:p>
          <a:p>
            <a:pPr algn="ctr"/>
            <a:endParaRPr lang="ro-RO" altLang="en-US" sz="2000" b="1" dirty="0" smtClean="0"/>
          </a:p>
          <a:p>
            <a:pPr algn="just">
              <a:buFont typeface="Arial" pitchFamily="34" charset="0"/>
              <a:buChar char="•"/>
            </a:pPr>
            <a:r>
              <a:rPr lang="en-US" altLang="en-US" sz="3200" b="1" dirty="0" smtClean="0"/>
              <a:t>Model adopted by libraries focused on virtual presence;</a:t>
            </a:r>
            <a:endParaRPr lang="ro-RO" altLang="en-US" sz="3200" b="1" dirty="0" smtClean="0"/>
          </a:p>
          <a:p>
            <a:pPr algn="just">
              <a:buFont typeface="Arial" pitchFamily="34" charset="0"/>
              <a:buChar char="•"/>
            </a:pPr>
            <a:r>
              <a:rPr lang="en-US" altLang="en-US" sz="3200" b="1" dirty="0" smtClean="0"/>
              <a:t>Information is defined through the virtual content; </a:t>
            </a:r>
          </a:p>
          <a:p>
            <a:pPr algn="just">
              <a:buFont typeface="Arial" pitchFamily="34" charset="0"/>
              <a:buChar char="•"/>
            </a:pPr>
            <a:r>
              <a:rPr lang="en-US" altLang="en-US" sz="3200" b="1" dirty="0" smtClean="0"/>
              <a:t>Librarian role is low. </a:t>
            </a:r>
            <a:endParaRPr lang="en-US" altLang="en-US" sz="3600" dirty="0"/>
          </a:p>
        </p:txBody>
      </p:sp>
    </p:spTree>
    <p:extLst>
      <p:ext uri="{BB962C8B-B14F-4D97-AF65-F5344CB8AC3E}">
        <p14:creationId xmlns:p14="http://schemas.microsoft.com/office/powerpoint/2010/main" val="25182956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descr="ppt_shablon.jpg"/>
          <p:cNvPicPr>
            <a:picLocks noChangeAspect="1"/>
          </p:cNvPicPr>
          <p:nvPr/>
        </p:nvPicPr>
        <p:blipFill>
          <a:blip r:embed="rId3" cstate="print"/>
          <a:stretch>
            <a:fillRect/>
          </a:stretch>
        </p:blipFill>
        <p:spPr>
          <a:xfrm>
            <a:off x="0" y="0"/>
            <a:ext cx="9144000" cy="6858000"/>
          </a:xfrm>
          <a:prstGeom prst="rect">
            <a:avLst/>
          </a:prstGeom>
        </p:spPr>
      </p:pic>
      <p:sp>
        <p:nvSpPr>
          <p:cNvPr id="5" name="TextBox 4"/>
          <p:cNvSpPr txBox="1"/>
          <p:nvPr/>
        </p:nvSpPr>
        <p:spPr>
          <a:xfrm>
            <a:off x="392877" y="500659"/>
            <a:ext cx="8211571" cy="2708434"/>
          </a:xfrm>
          <a:prstGeom prst="rect">
            <a:avLst/>
          </a:prstGeom>
          <a:noFill/>
        </p:spPr>
        <p:txBody>
          <a:bodyPr wrap="square" rtlCol="0">
            <a:spAutoFit/>
          </a:bodyPr>
          <a:lstStyle/>
          <a:p>
            <a:pPr algn="ctr"/>
            <a:r>
              <a:rPr lang="en-US" altLang="en-US" sz="5400" b="1" dirty="0" smtClean="0"/>
              <a:t>Library-Community Center</a:t>
            </a:r>
            <a:endParaRPr lang="en-US" altLang="en-US" sz="5400" b="1" dirty="0" smtClean="0"/>
          </a:p>
          <a:p>
            <a:pPr algn="ctr"/>
            <a:endParaRPr lang="ro-RO" altLang="en-US" sz="2000" b="1" dirty="0" smtClean="0"/>
          </a:p>
          <a:p>
            <a:pPr algn="just">
              <a:buFont typeface="Arial" pitchFamily="34" charset="0"/>
              <a:buChar char="•"/>
            </a:pPr>
            <a:r>
              <a:rPr lang="en-US" altLang="en-US" sz="3200" b="1" dirty="0" smtClean="0"/>
              <a:t>Model adopte</a:t>
            </a:r>
            <a:r>
              <a:rPr lang="en-US" altLang="en-US" sz="3200" b="1" dirty="0" smtClean="0"/>
              <a:t>d by public libraries</a:t>
            </a:r>
            <a:r>
              <a:rPr lang="en-US" altLang="en-US" sz="3200" b="1" dirty="0" smtClean="0"/>
              <a:t>;</a:t>
            </a:r>
            <a:endParaRPr lang="ro-RO" altLang="en-US" sz="3200" b="1" dirty="0" smtClean="0"/>
          </a:p>
          <a:p>
            <a:pPr algn="just">
              <a:buFont typeface="Arial" pitchFamily="34" charset="0"/>
              <a:buChar char="•"/>
            </a:pPr>
            <a:r>
              <a:rPr lang="en-US" altLang="en-US" sz="3200" b="1" dirty="0" smtClean="0"/>
              <a:t>Access to information and content creation</a:t>
            </a:r>
            <a:r>
              <a:rPr lang="en-US" altLang="en-US" sz="3200" b="1" dirty="0" smtClean="0"/>
              <a:t>;</a:t>
            </a:r>
          </a:p>
          <a:p>
            <a:pPr algn="just">
              <a:buFont typeface="Arial" pitchFamily="34" charset="0"/>
              <a:buChar char="•"/>
            </a:pPr>
            <a:r>
              <a:rPr lang="en-US" altLang="en-US" sz="3200" b="1" dirty="0" smtClean="0"/>
              <a:t>Librarian acts as a trainer and facilitator. </a:t>
            </a:r>
          </a:p>
        </p:txBody>
      </p:sp>
    </p:spTree>
    <p:extLst>
      <p:ext uri="{BB962C8B-B14F-4D97-AF65-F5344CB8AC3E}">
        <p14:creationId xmlns:p14="http://schemas.microsoft.com/office/powerpoint/2010/main" val="39529640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descr="ppt_shablon.jpg"/>
          <p:cNvPicPr>
            <a:picLocks noChangeAspect="1"/>
          </p:cNvPicPr>
          <p:nvPr/>
        </p:nvPicPr>
        <p:blipFill>
          <a:blip r:embed="rId3" cstate="print"/>
          <a:stretch>
            <a:fillRect/>
          </a:stretch>
        </p:blipFill>
        <p:spPr>
          <a:xfrm>
            <a:off x="0" y="0"/>
            <a:ext cx="9144000" cy="6858000"/>
          </a:xfrm>
          <a:prstGeom prst="rect">
            <a:avLst/>
          </a:prstGeom>
        </p:spPr>
      </p:pic>
      <p:sp>
        <p:nvSpPr>
          <p:cNvPr id="5" name="TextBox 4"/>
          <p:cNvSpPr txBox="1"/>
          <p:nvPr/>
        </p:nvSpPr>
        <p:spPr>
          <a:xfrm>
            <a:off x="428596" y="642918"/>
            <a:ext cx="8319868" cy="3539430"/>
          </a:xfrm>
          <a:prstGeom prst="rect">
            <a:avLst/>
          </a:prstGeom>
          <a:noFill/>
        </p:spPr>
        <p:txBody>
          <a:bodyPr wrap="square" rtlCol="0">
            <a:spAutoFit/>
          </a:bodyPr>
          <a:lstStyle/>
          <a:p>
            <a:pPr algn="ctr"/>
            <a:r>
              <a:rPr lang="en-US" altLang="en-US" sz="3200" b="1" dirty="0" smtClean="0"/>
              <a:t>Other models of modern libraries </a:t>
            </a:r>
          </a:p>
          <a:p>
            <a:pPr algn="just">
              <a:buFont typeface="Arial" pitchFamily="34" charset="0"/>
              <a:buChar char="•"/>
            </a:pPr>
            <a:endParaRPr lang="en-US" altLang="en-US" sz="3200" b="1" dirty="0"/>
          </a:p>
          <a:p>
            <a:pPr algn="just">
              <a:buFont typeface="Arial" pitchFamily="34" charset="0"/>
              <a:buChar char="•"/>
            </a:pPr>
            <a:r>
              <a:rPr lang="en-US" altLang="en-US" sz="3200" b="1" dirty="0" smtClean="0"/>
              <a:t>Library </a:t>
            </a:r>
            <a:r>
              <a:rPr lang="en-US" altLang="en-US" sz="3200" b="1" dirty="0" smtClean="0"/>
              <a:t>as a museum;</a:t>
            </a:r>
          </a:p>
          <a:p>
            <a:pPr algn="just">
              <a:buFont typeface="Arial" pitchFamily="34" charset="0"/>
              <a:buChar char="•"/>
            </a:pPr>
            <a:r>
              <a:rPr lang="en-US" altLang="en-US" sz="3200" b="1" dirty="0" smtClean="0"/>
              <a:t>Live </a:t>
            </a:r>
            <a:r>
              <a:rPr lang="en-US" altLang="en-US" sz="3200" b="1" dirty="0" smtClean="0"/>
              <a:t>interaction club;</a:t>
            </a:r>
            <a:endParaRPr lang="en-US" altLang="en-US" sz="3200" b="1" dirty="0"/>
          </a:p>
          <a:p>
            <a:pPr algn="just">
              <a:buFont typeface="Arial" pitchFamily="34" charset="0"/>
              <a:buChar char="•"/>
            </a:pPr>
            <a:r>
              <a:rPr lang="en-US" altLang="en-US" sz="3200" b="1" dirty="0" smtClean="0"/>
              <a:t>Library </a:t>
            </a:r>
            <a:r>
              <a:rPr lang="en-US" altLang="en-US" sz="3200" b="1" dirty="0" smtClean="0"/>
              <a:t>– 3</a:t>
            </a:r>
            <a:r>
              <a:rPr lang="en-US" altLang="en-US" sz="3200" b="1" baseline="30000" dirty="0" smtClean="0"/>
              <a:t>rd</a:t>
            </a:r>
            <a:r>
              <a:rPr lang="en-US" altLang="en-US" sz="3200" b="1" dirty="0" smtClean="0"/>
              <a:t> place;</a:t>
            </a:r>
          </a:p>
          <a:p>
            <a:pPr algn="just">
              <a:buFont typeface="Arial" pitchFamily="34" charset="0"/>
              <a:buChar char="•"/>
            </a:pPr>
            <a:r>
              <a:rPr lang="en-US" altLang="en-US" sz="3200" b="1" dirty="0" smtClean="0"/>
              <a:t>Library - congress </a:t>
            </a:r>
            <a:r>
              <a:rPr lang="en-US" altLang="en-US" sz="3200" b="1" dirty="0" smtClean="0"/>
              <a:t>center;</a:t>
            </a:r>
          </a:p>
          <a:p>
            <a:pPr algn="just">
              <a:buFont typeface="Arial" pitchFamily="34" charset="0"/>
              <a:buChar char="•"/>
            </a:pPr>
            <a:r>
              <a:rPr lang="en-US" altLang="en-US" sz="3200" b="1" dirty="0" smtClean="0"/>
              <a:t>Library –cultural </a:t>
            </a:r>
            <a:r>
              <a:rPr lang="en-US" altLang="en-US" sz="3200" b="1" dirty="0" smtClean="0"/>
              <a:t>center. </a:t>
            </a:r>
          </a:p>
        </p:txBody>
      </p:sp>
    </p:spTree>
    <p:extLst>
      <p:ext uri="{BB962C8B-B14F-4D97-AF65-F5344CB8AC3E}">
        <p14:creationId xmlns:p14="http://schemas.microsoft.com/office/powerpoint/2010/main" val="25182956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descr="ppt_shablon.jpg"/>
          <p:cNvPicPr>
            <a:picLocks noChangeAspect="1"/>
          </p:cNvPicPr>
          <p:nvPr/>
        </p:nvPicPr>
        <p:blipFill>
          <a:blip r:embed="rId3" cstate="print"/>
          <a:stretch>
            <a:fillRect/>
          </a:stretch>
        </p:blipFill>
        <p:spPr>
          <a:xfrm>
            <a:off x="0" y="0"/>
            <a:ext cx="9144000" cy="6858000"/>
          </a:xfrm>
          <a:prstGeom prst="rect">
            <a:avLst/>
          </a:prstGeom>
        </p:spPr>
      </p:pic>
      <p:sp>
        <p:nvSpPr>
          <p:cNvPr id="5" name="TextBox 4"/>
          <p:cNvSpPr txBox="1"/>
          <p:nvPr/>
        </p:nvSpPr>
        <p:spPr>
          <a:xfrm>
            <a:off x="428596" y="642918"/>
            <a:ext cx="8429684" cy="4862870"/>
          </a:xfrm>
          <a:prstGeom prst="rect">
            <a:avLst/>
          </a:prstGeom>
          <a:noFill/>
        </p:spPr>
        <p:txBody>
          <a:bodyPr wrap="square" rtlCol="0">
            <a:spAutoFit/>
          </a:bodyPr>
          <a:lstStyle/>
          <a:p>
            <a:pPr algn="ctr"/>
            <a:r>
              <a:rPr lang="en-US" altLang="en-US" sz="5400" b="1" dirty="0" smtClean="0"/>
              <a:t>Librarian of the Future</a:t>
            </a:r>
            <a:endParaRPr lang="ro-RO" altLang="en-US" sz="5400" b="1" dirty="0" smtClean="0"/>
          </a:p>
          <a:p>
            <a:pPr algn="just"/>
            <a:endParaRPr lang="en-US" altLang="en-US" sz="3200" b="1" dirty="0" smtClean="0"/>
          </a:p>
          <a:p>
            <a:pPr algn="just">
              <a:buFont typeface="Arial" pitchFamily="34" charset="0"/>
              <a:buChar char="•"/>
            </a:pPr>
            <a:r>
              <a:rPr lang="en-US" altLang="en-US" sz="3200" b="1" dirty="0" smtClean="0"/>
              <a:t>Librarian with a vision </a:t>
            </a:r>
          </a:p>
          <a:p>
            <a:pPr algn="just">
              <a:buFont typeface="Arial" pitchFamily="34" charset="0"/>
              <a:buChar char="•"/>
            </a:pPr>
            <a:r>
              <a:rPr lang="en-US" altLang="en-US" sz="3200" b="1" dirty="0" smtClean="0"/>
              <a:t>Highly skilled in IT usage</a:t>
            </a:r>
          </a:p>
          <a:p>
            <a:pPr algn="just">
              <a:buFont typeface="Arial" pitchFamily="34" charset="0"/>
              <a:buChar char="•"/>
            </a:pPr>
            <a:r>
              <a:rPr lang="en-US" altLang="en-US" sz="3200" b="1" dirty="0" smtClean="0"/>
              <a:t>Facilitates access to information on all formats</a:t>
            </a:r>
          </a:p>
          <a:p>
            <a:pPr algn="just">
              <a:buFont typeface="Arial" pitchFamily="34" charset="0"/>
              <a:buChar char="•"/>
            </a:pPr>
            <a:r>
              <a:rPr lang="en-US" altLang="en-US" sz="3200" b="1" dirty="0" smtClean="0"/>
              <a:t>Supports users with finding and retrieving needed information</a:t>
            </a:r>
          </a:p>
          <a:p>
            <a:pPr algn="just">
              <a:buFont typeface="Arial" pitchFamily="34" charset="0"/>
              <a:buChar char="•"/>
            </a:pPr>
            <a:r>
              <a:rPr lang="en-US" altLang="en-US" sz="3200" b="1" dirty="0" smtClean="0"/>
              <a:t>Delivers trainings and supports users with an education offer </a:t>
            </a:r>
          </a:p>
        </p:txBody>
      </p:sp>
    </p:spTree>
    <p:extLst>
      <p:ext uri="{BB962C8B-B14F-4D97-AF65-F5344CB8AC3E}">
        <p14:creationId xmlns:p14="http://schemas.microsoft.com/office/powerpoint/2010/main" val="25182956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descr="ppt_shablon.jpg"/>
          <p:cNvPicPr>
            <a:picLocks noChangeAspect="1"/>
          </p:cNvPicPr>
          <p:nvPr/>
        </p:nvPicPr>
        <p:blipFill>
          <a:blip r:embed="rId3" cstate="print"/>
          <a:stretch>
            <a:fillRect/>
          </a:stretch>
        </p:blipFill>
        <p:spPr>
          <a:xfrm>
            <a:off x="0" y="0"/>
            <a:ext cx="9144000" cy="6858000"/>
          </a:xfrm>
          <a:prstGeom prst="rect">
            <a:avLst/>
          </a:prstGeom>
        </p:spPr>
      </p:pic>
      <p:sp>
        <p:nvSpPr>
          <p:cNvPr id="5" name="TextBox 4"/>
          <p:cNvSpPr txBox="1"/>
          <p:nvPr/>
        </p:nvSpPr>
        <p:spPr>
          <a:xfrm>
            <a:off x="357158" y="2326828"/>
            <a:ext cx="8429684" cy="1077218"/>
          </a:xfrm>
          <a:prstGeom prst="rect">
            <a:avLst/>
          </a:prstGeom>
          <a:noFill/>
        </p:spPr>
        <p:txBody>
          <a:bodyPr wrap="square" rtlCol="0">
            <a:spAutoFit/>
          </a:bodyPr>
          <a:lstStyle/>
          <a:p>
            <a:pPr algn="ctr"/>
            <a:r>
              <a:rPr lang="en-US" altLang="en-US" sz="3200" b="1" dirty="0" smtClean="0"/>
              <a:t>The bes</a:t>
            </a:r>
            <a:r>
              <a:rPr lang="en-US" altLang="en-US" sz="3200" b="1" dirty="0" smtClean="0"/>
              <a:t>t model</a:t>
            </a:r>
          </a:p>
          <a:p>
            <a:pPr algn="ctr"/>
            <a:r>
              <a:rPr lang="en-US" altLang="en-US" sz="3200" b="1" dirty="0" smtClean="0"/>
              <a:t>Library – Community Center </a:t>
            </a:r>
            <a:endParaRPr lang="en-US" altLang="en-US" sz="3200" b="1" dirty="0" smtClean="0"/>
          </a:p>
        </p:txBody>
      </p:sp>
    </p:spTree>
    <p:extLst>
      <p:ext uri="{BB962C8B-B14F-4D97-AF65-F5344CB8AC3E}">
        <p14:creationId xmlns:p14="http://schemas.microsoft.com/office/powerpoint/2010/main" val="189098616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547</TotalTime>
  <Words>672</Words>
  <Application>Microsoft Office PowerPoint</Application>
  <PresentationFormat>On-screen Show (4:3)</PresentationFormat>
  <Paragraphs>61</Paragraphs>
  <Slides>9</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Oxana Sirbu</dc:creator>
  <cp:lastModifiedBy>Violeta Bunescu</cp:lastModifiedBy>
  <cp:revision>69</cp:revision>
  <dcterms:created xsi:type="dcterms:W3CDTF">2014-03-04T14:22:27Z</dcterms:created>
  <dcterms:modified xsi:type="dcterms:W3CDTF">2015-07-15T13:54:29Z</dcterms:modified>
</cp:coreProperties>
</file>