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1" r:id="rId3"/>
    <p:sldId id="344" r:id="rId4"/>
    <p:sldId id="346" r:id="rId5"/>
    <p:sldId id="347" r:id="rId6"/>
    <p:sldId id="348" r:id="rId7"/>
    <p:sldId id="349" r:id="rId8"/>
    <p:sldId id="362" r:id="rId9"/>
    <p:sldId id="292" r:id="rId10"/>
    <p:sldId id="351" r:id="rId11"/>
    <p:sldId id="350" r:id="rId12"/>
    <p:sldId id="352" r:id="rId13"/>
    <p:sldId id="353" r:id="rId14"/>
    <p:sldId id="356" r:id="rId15"/>
    <p:sldId id="357" r:id="rId16"/>
    <p:sldId id="358" r:id="rId17"/>
    <p:sldId id="359" r:id="rId18"/>
    <p:sldId id="360" r:id="rId19"/>
    <p:sldId id="3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p:cViewPr varScale="1">
        <p:scale>
          <a:sx n="65" d="100"/>
          <a:sy n="65" d="100"/>
        </p:scale>
        <p:origin x="153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E5813-F639-447E-9CB1-8D70B4791CAB}" type="datetimeFigureOut">
              <a:rPr lang="en-US" smtClean="0"/>
              <a:pPr/>
              <a:t>7/17/2015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E4F6D-32DF-4155-B245-3CD3BE121504}" type="slidenum">
              <a:rPr lang="en-US" smtClean="0"/>
              <a:pPr/>
              <a:t>‹#›</a:t>
            </a:fld>
            <a:endParaRPr lang="en-US"/>
          </a:p>
        </p:txBody>
      </p:sp>
    </p:spTree>
    <p:extLst>
      <p:ext uri="{BB962C8B-B14F-4D97-AF65-F5344CB8AC3E}">
        <p14:creationId xmlns:p14="http://schemas.microsoft.com/office/powerpoint/2010/main" val="36355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modern</a:t>
            </a:r>
            <a:r>
              <a:rPr lang="en-US" baseline="0" dirty="0" smtClean="0"/>
              <a:t> library model proposed for the context of Moldova is the public library as a community center to meet the needs and fulfill the expectations of each community member and stakeholder. Further on are presented the various expectations stakeholders have towards the library.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2</a:t>
            </a:fld>
            <a:endParaRPr lang="en-US"/>
          </a:p>
        </p:txBody>
      </p:sp>
    </p:spTree>
    <p:extLst>
      <p:ext uri="{BB962C8B-B14F-4D97-AF65-F5344CB8AC3E}">
        <p14:creationId xmlns:p14="http://schemas.microsoft.com/office/powerpoint/2010/main" val="39640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modern</a:t>
            </a:r>
            <a:r>
              <a:rPr lang="en-US" baseline="0" dirty="0" smtClean="0"/>
              <a:t> librarian should develop competencies in establishing and advancing the community relations through showing the impact and the value of the libraries (the impact could be evaluated through an assessment of library services and activities on patrons), usage of various methods to attract users (professional groups) and gain their support, maintaining good relations with public authorities and decision makers and establishing partnerships with other community institutions and organizations.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11</a:t>
            </a:fld>
            <a:endParaRPr lang="en-US"/>
          </a:p>
        </p:txBody>
      </p:sp>
    </p:spTree>
    <p:extLst>
      <p:ext uri="{BB962C8B-B14F-4D97-AF65-F5344CB8AC3E}">
        <p14:creationId xmlns:p14="http://schemas.microsoft.com/office/powerpoint/2010/main" val="2544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librarian should keep in</a:t>
            </a:r>
            <a:r>
              <a:rPr lang="en-US" baseline="0" dirty="0" smtClean="0"/>
              <a:t> mind that there are 6 steps which ensure community success. The steps are totally up to the librarian willing to modernize the library.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12</a:t>
            </a:fld>
            <a:endParaRPr lang="en-US"/>
          </a:p>
        </p:txBody>
      </p:sp>
    </p:spTree>
    <p:extLst>
      <p:ext uri="{BB962C8B-B14F-4D97-AF65-F5344CB8AC3E}">
        <p14:creationId xmlns:p14="http://schemas.microsoft.com/office/powerpoint/2010/main" val="336057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active modern library is defined by a motivated and goal-oriented modern librarian which has on his/her mind the library values which determine the priorities leading to activities.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13</a:t>
            </a:fld>
            <a:endParaRPr lang="en-US"/>
          </a:p>
        </p:txBody>
      </p:sp>
    </p:spTree>
    <p:extLst>
      <p:ext uri="{BB962C8B-B14F-4D97-AF65-F5344CB8AC3E}">
        <p14:creationId xmlns:p14="http://schemas.microsoft.com/office/powerpoint/2010/main" val="188717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modern librarian should ensure that the library is available anytime for anyone. Priorities should be given to those activities which are important for the community members and patrons. Depending on the activities the librarian is able to manage his/her own schedule.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14</a:t>
            </a:fld>
            <a:endParaRPr lang="en-US"/>
          </a:p>
        </p:txBody>
      </p:sp>
    </p:spTree>
    <p:extLst>
      <p:ext uri="{BB962C8B-B14F-4D97-AF65-F5344CB8AC3E}">
        <p14:creationId xmlns:p14="http://schemas.microsoft.com/office/powerpoint/2010/main" val="171717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librarian should master the art of concentration and prioritization</a:t>
            </a:r>
            <a:r>
              <a:rPr lang="en-US" baseline="0" dirty="0" smtClean="0"/>
              <a:t> </a:t>
            </a:r>
            <a:r>
              <a:rPr lang="en-US" dirty="0" smtClean="0"/>
              <a:t>and should make clear distinction between what</a:t>
            </a:r>
            <a:r>
              <a:rPr lang="en-US" baseline="0" dirty="0" smtClean="0"/>
              <a:t> represents a real need of the library and its patrons vs a temporary need requiring much attention and involvement.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15</a:t>
            </a:fld>
            <a:endParaRPr lang="en-US"/>
          </a:p>
        </p:txBody>
      </p:sp>
    </p:spTree>
    <p:extLst>
      <p:ext uri="{BB962C8B-B14F-4D97-AF65-F5344CB8AC3E}">
        <p14:creationId xmlns:p14="http://schemas.microsoft.com/office/powerpoint/2010/main" val="144976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librarian has a well-functioning system in</a:t>
            </a:r>
            <a:r>
              <a:rPr lang="en-US" baseline="0" dirty="0" smtClean="0"/>
              <a:t> place to support with planning, implementation, assessment and communication on library’s activities.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16</a:t>
            </a:fld>
            <a:endParaRPr lang="en-US"/>
          </a:p>
        </p:txBody>
      </p:sp>
    </p:spTree>
    <p:extLst>
      <p:ext uri="{BB962C8B-B14F-4D97-AF65-F5344CB8AC3E}">
        <p14:creationId xmlns:p14="http://schemas.microsoft.com/office/powerpoint/2010/main" val="219797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A modern librarian</a:t>
            </a:r>
            <a:r>
              <a:rPr lang="en-US" sz="1200" baseline="0" dirty="0" smtClean="0"/>
              <a:t> strives for ongoing development, is committed to and responsible for each library activity, initiative and service. A modern librarian bears full responsibility for library’s successes and failures. </a:t>
            </a:r>
            <a:endParaRPr lang="en-US" sz="1200" dirty="0" smtClean="0"/>
          </a:p>
        </p:txBody>
      </p:sp>
      <p:sp>
        <p:nvSpPr>
          <p:cNvPr id="4" name="Slide Number Placeholder 3"/>
          <p:cNvSpPr>
            <a:spLocks noGrp="1"/>
          </p:cNvSpPr>
          <p:nvPr>
            <p:ph type="sldNum" sz="quarter" idx="10"/>
          </p:nvPr>
        </p:nvSpPr>
        <p:spPr/>
        <p:txBody>
          <a:bodyPr/>
          <a:lstStyle/>
          <a:p>
            <a:fld id="{8E5E4F6D-32DF-4155-B245-3CD3BE121504}" type="slidenum">
              <a:rPr lang="en-US" smtClean="0"/>
              <a:pPr/>
              <a:t>17</a:t>
            </a:fld>
            <a:endParaRPr lang="en-US"/>
          </a:p>
        </p:txBody>
      </p:sp>
    </p:spTree>
    <p:extLst>
      <p:ext uri="{BB962C8B-B14F-4D97-AF65-F5344CB8AC3E}">
        <p14:creationId xmlns:p14="http://schemas.microsoft.com/office/powerpoint/2010/main" val="4012882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librarian benefits from each available</a:t>
            </a:r>
            <a:r>
              <a:rPr lang="en-US" baseline="0" dirty="0" smtClean="0"/>
              <a:t> training opportunity and learning program, is motivated, determined and with a positive attitude. Thinks and acts quickly, is proactive and reacts promptly.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18</a:t>
            </a:fld>
            <a:endParaRPr lang="en-US"/>
          </a:p>
        </p:txBody>
      </p:sp>
    </p:spTree>
    <p:extLst>
      <p:ext uri="{BB962C8B-B14F-4D97-AF65-F5344CB8AC3E}">
        <p14:creationId xmlns:p14="http://schemas.microsoft.com/office/powerpoint/2010/main" val="63114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public</a:t>
            </a:r>
            <a:r>
              <a:rPr lang="en-US" baseline="0" dirty="0" smtClean="0"/>
              <a:t> authorities represent the main partner of the public library in the community, thus they have various expectations.</a:t>
            </a:r>
            <a:r>
              <a:rPr lang="en-US" baseline="0" dirty="0" smtClean="0"/>
              <a:t> LPA see the public library as an active promoter of community personalities, </a:t>
            </a:r>
            <a:r>
              <a:rPr lang="en-US" sz="1200" b="0" i="0" kern="1200" dirty="0" smtClean="0">
                <a:solidFill>
                  <a:schemeClr val="tx1"/>
                </a:solidFill>
                <a:effectLst/>
                <a:latin typeface="+mn-lt"/>
                <a:ea typeface="+mn-ea"/>
                <a:cs typeface="+mn-cs"/>
              </a:rPr>
              <a:t>steward of local history, serving as repositories of collective community memory, developer</a:t>
            </a:r>
            <a:r>
              <a:rPr lang="en-US" sz="1200" b="0" i="0" kern="1200" baseline="0" dirty="0" smtClean="0">
                <a:solidFill>
                  <a:schemeClr val="tx1"/>
                </a:solidFill>
                <a:effectLst/>
                <a:latin typeface="+mn-lt"/>
                <a:ea typeface="+mn-ea"/>
                <a:cs typeface="+mn-cs"/>
              </a:rPr>
              <a:t> of the “sense of the community”, bringing the members closer and enhancer of the community visibility.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3</a:t>
            </a:fld>
            <a:endParaRPr lang="en-US"/>
          </a:p>
        </p:txBody>
      </p:sp>
    </p:spTree>
    <p:extLst>
      <p:ext uri="{BB962C8B-B14F-4D97-AF65-F5344CB8AC3E}">
        <p14:creationId xmlns:p14="http://schemas.microsoft.com/office/powerpoint/2010/main" val="22887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members share</a:t>
            </a:r>
            <a:r>
              <a:rPr lang="en-US" baseline="0" dirty="0" smtClean="0"/>
              <a:t> general expectations towards the library, which could be classified in three general categories: </a:t>
            </a:r>
            <a:r>
              <a:rPr lang="en-US" baseline="0" dirty="0" err="1" smtClean="0"/>
              <a:t>i</a:t>
            </a:r>
            <a:r>
              <a:rPr lang="en-US" baseline="0" dirty="0" smtClean="0"/>
              <a:t>) access to information on paper and online platform, ii) provision with training opportunities to cover the digital divide, contribute to digital literacy of community members and civic education, and iii) make available the institution’s place to hobby and talent fulfillment.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4</a:t>
            </a:fld>
            <a:endParaRPr lang="en-US"/>
          </a:p>
        </p:txBody>
      </p:sp>
    </p:spTree>
    <p:extLst>
      <p:ext uri="{BB962C8B-B14F-4D97-AF65-F5344CB8AC3E}">
        <p14:creationId xmlns:p14="http://schemas.microsoft.com/office/powerpoint/2010/main" val="262689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are most loyal</a:t>
            </a:r>
            <a:r>
              <a:rPr lang="en-US" baseline="0" dirty="0" smtClean="0"/>
              <a:t> patrons of public libraries. They expect from the library/librarian to benefit from support in completing their homework assignments outside the class/school and be involved in skills development and cognitive activities by using the information technology.</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5</a:t>
            </a:fld>
            <a:endParaRPr lang="en-US"/>
          </a:p>
        </p:txBody>
      </p:sp>
    </p:spTree>
    <p:extLst>
      <p:ext uri="{BB962C8B-B14F-4D97-AF65-F5344CB8AC3E}">
        <p14:creationId xmlns:p14="http://schemas.microsoft.com/office/powerpoint/2010/main" val="141904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Adults would be very much interested in a library offer which provides them</a:t>
            </a:r>
            <a:r>
              <a:rPr lang="en-US" baseline="0" dirty="0" smtClean="0"/>
              <a:t> with the space to spend time, communicate, and socialize. The libraries could organize various clubs with specific topics, groups focused on quilling activities or support them with IT training to facilitate online communication with relatives/friends abroad.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6</a:t>
            </a:fld>
            <a:endParaRPr lang="en-US"/>
          </a:p>
        </p:txBody>
      </p:sp>
    </p:spTree>
    <p:extLst>
      <p:ext uri="{BB962C8B-B14F-4D97-AF65-F5344CB8AC3E}">
        <p14:creationId xmlns:p14="http://schemas.microsoft.com/office/powerpoint/2010/main" val="179646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members which have special needs expect the library to facilitate</a:t>
            </a:r>
            <a:r>
              <a:rPr lang="en-US" baseline="0" dirty="0" smtClean="0"/>
              <a:t> their social inclusion. They could be children with disabilities, children from Roma families or children coming from mono-parental families. Another group of people could be seniors which could be involved in development of local history or community memory (e.g. retired teachers may be involved as volunteers to provide guidance for school children when completing their homework assignments)</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7</a:t>
            </a:fld>
            <a:endParaRPr lang="en-US"/>
          </a:p>
        </p:txBody>
      </p:sp>
    </p:spTree>
    <p:extLst>
      <p:ext uri="{BB962C8B-B14F-4D97-AF65-F5344CB8AC3E}">
        <p14:creationId xmlns:p14="http://schemas.microsoft.com/office/powerpoint/2010/main" val="3218417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process of modernization the library and the librarian have their own expectations. The library would like to be more visible as an institution, be perceived as a community actor and be transformed into a community connector.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8</a:t>
            </a:fld>
            <a:endParaRPr lang="en-US"/>
          </a:p>
        </p:txBody>
      </p:sp>
    </p:spTree>
    <p:extLst>
      <p:ext uri="{BB962C8B-B14F-4D97-AF65-F5344CB8AC3E}">
        <p14:creationId xmlns:p14="http://schemas.microsoft.com/office/powerpoint/2010/main" val="411978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Librarians have also expectations</a:t>
            </a:r>
            <a:r>
              <a:rPr lang="en-US" baseline="0" dirty="0" smtClean="0"/>
              <a:t> in the modernization process. Especially they would like to be involved in the community issues as citizens and as representatives of a community institution, be involved in development and implementation of various community initiatives, activities and projects.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9</a:t>
            </a:fld>
            <a:endParaRPr lang="en-US"/>
          </a:p>
        </p:txBody>
      </p:sp>
    </p:spTree>
    <p:extLst>
      <p:ext uri="{BB962C8B-B14F-4D97-AF65-F5344CB8AC3E}">
        <p14:creationId xmlns:p14="http://schemas.microsoft.com/office/powerpoint/2010/main" val="2066933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Librarians also</a:t>
            </a:r>
            <a:r>
              <a:rPr lang="en-US" baseline="0" dirty="0" smtClean="0"/>
              <a:t> have expectations in the process of library modernization and as employees of a modern library. They want to benefit from trainings, workshops, and various professional development opportunities which would enhance their knowledge, skills and abilities. Librarians need professional and social acknowledgement from their funders (local public authorities), supervisors, community members, partners and other. And, librarians need to be personally satisfied with their job, achievements and outcomes. </a:t>
            </a:r>
            <a:endParaRPr lang="en-US" dirty="0"/>
          </a:p>
        </p:txBody>
      </p:sp>
      <p:sp>
        <p:nvSpPr>
          <p:cNvPr id="4" name="Slide Number Placeholder 3"/>
          <p:cNvSpPr>
            <a:spLocks noGrp="1"/>
          </p:cNvSpPr>
          <p:nvPr>
            <p:ph type="sldNum" sz="quarter" idx="10"/>
          </p:nvPr>
        </p:nvSpPr>
        <p:spPr/>
        <p:txBody>
          <a:bodyPr/>
          <a:lstStyle/>
          <a:p>
            <a:fld id="{8E5E4F6D-32DF-4155-B245-3CD3BE121504}" type="slidenum">
              <a:rPr lang="en-US" smtClean="0"/>
              <a:pPr/>
              <a:t>10</a:t>
            </a:fld>
            <a:endParaRPr lang="en-US"/>
          </a:p>
        </p:txBody>
      </p:sp>
    </p:spTree>
    <p:extLst>
      <p:ext uri="{BB962C8B-B14F-4D97-AF65-F5344CB8AC3E}">
        <p14:creationId xmlns:p14="http://schemas.microsoft.com/office/powerpoint/2010/main" val="367887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BFD52-AAAE-480C-97CC-513D40D6A85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BFD52-AAAE-480C-97CC-513D40D6A85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BFD52-AAAE-480C-97CC-513D40D6A85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BFD52-AAAE-480C-97CC-513D40D6A85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BFD52-AAAE-480C-97CC-513D40D6A857}" type="datetimeFigureOut">
              <a:rPr lang="en-US" smtClean="0"/>
              <a:pPr/>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BFD52-AAAE-480C-97CC-513D40D6A85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BFD52-AAAE-480C-97CC-513D40D6A857}" type="datetimeFigureOut">
              <a:rPr lang="en-US" smtClean="0"/>
              <a:pPr/>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BFD52-AAAE-480C-97CC-513D40D6A857}" type="datetimeFigureOut">
              <a:rPr lang="en-US" smtClean="0"/>
              <a:pPr/>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BFD52-AAAE-480C-97CC-513D40D6A857}" type="datetimeFigureOut">
              <a:rPr lang="en-US" smtClean="0"/>
              <a:pPr/>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BFD52-AAAE-480C-97CC-513D40D6A85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BFD52-AAAE-480C-97CC-513D40D6A857}" type="datetimeFigureOut">
              <a:rPr lang="en-US" smtClean="0"/>
              <a:pPr/>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B5D8B-617B-4B48-AA07-D83B196D7F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BFD52-AAAE-480C-97CC-513D40D6A857}" type="datetimeFigureOut">
              <a:rPr lang="en-US" smtClean="0"/>
              <a:pPr/>
              <a:t>7/17/2015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B5D8B-617B-4B48-AA07-D83B196D7F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8.gif"/><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85842"/>
            <a:ext cx="9144000" cy="6858000"/>
          </a:xfrm>
          <a:prstGeom prst="rect">
            <a:avLst/>
          </a:prstGeom>
          <a:noFill/>
          <a:ln w="9525">
            <a:noFill/>
            <a:miter lim="800000"/>
            <a:headEnd/>
            <a:tailEnd/>
          </a:ln>
          <a:effectLst/>
        </p:spPr>
      </p:pic>
      <p:sp>
        <p:nvSpPr>
          <p:cNvPr id="5" name="TextBox 4"/>
          <p:cNvSpPr txBox="1"/>
          <p:nvPr/>
        </p:nvSpPr>
        <p:spPr>
          <a:xfrm>
            <a:off x="323528" y="3284984"/>
            <a:ext cx="4788024" cy="2585323"/>
          </a:xfrm>
          <a:prstGeom prst="rect">
            <a:avLst/>
          </a:prstGeom>
          <a:noFill/>
        </p:spPr>
        <p:txBody>
          <a:bodyPr wrap="square" rtlCol="0">
            <a:spAutoFit/>
          </a:bodyPr>
          <a:lstStyle/>
          <a:p>
            <a:r>
              <a:rPr lang="en-US" sz="5400" b="1" dirty="0" smtClean="0">
                <a:solidFill>
                  <a:srgbClr val="C00000"/>
                </a:solidFill>
              </a:rPr>
              <a:t>Library  – Community Center</a:t>
            </a:r>
            <a:endParaRPr lang="ro-RO" sz="5400" b="1" dirty="0" smtClean="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14282" y="357167"/>
            <a:ext cx="8715436" cy="3385542"/>
          </a:xfrm>
          <a:prstGeom prst="rect">
            <a:avLst/>
          </a:prstGeom>
          <a:noFill/>
        </p:spPr>
        <p:txBody>
          <a:bodyPr wrap="square" rtlCol="0">
            <a:spAutoFit/>
          </a:bodyPr>
          <a:lstStyle/>
          <a:p>
            <a:pPr marL="446088"/>
            <a:endParaRPr lang="ro-RO" sz="3200" b="1" dirty="0" smtClean="0">
              <a:latin typeface="Calibri" pitchFamily="34" charset="0"/>
              <a:ea typeface="SimSun" pitchFamily="2" charset="-122"/>
              <a:cs typeface="Andalus" pitchFamily="18" charset="-78"/>
            </a:endParaRPr>
          </a:p>
          <a:p>
            <a:pPr marL="446088" algn="ctr"/>
            <a:r>
              <a:rPr lang="en-US" sz="5400" b="1" dirty="0" smtClean="0">
                <a:latin typeface="Calibri" pitchFamily="34" charset="0"/>
                <a:ea typeface="SimSun" pitchFamily="2" charset="-122"/>
                <a:cs typeface="Andalus" pitchFamily="18" charset="-78"/>
              </a:rPr>
              <a:t>Expectations </a:t>
            </a:r>
            <a:endParaRPr lang="en-US" sz="5400" b="1" dirty="0">
              <a:latin typeface="Calibri" pitchFamily="34" charset="0"/>
              <a:ea typeface="SimSun" pitchFamily="2" charset="-122"/>
              <a:cs typeface="Andalus" pitchFamily="18" charset="-78"/>
            </a:endParaRPr>
          </a:p>
          <a:p>
            <a:pPr marL="446088"/>
            <a:r>
              <a:rPr lang="en-US" sz="3200" b="1" dirty="0"/>
              <a:t>Librarians</a:t>
            </a:r>
            <a:endParaRPr lang="ro-RO" sz="3200" b="1" dirty="0"/>
          </a:p>
          <a:p>
            <a:pPr marL="903288" indent="-457200">
              <a:buFont typeface="Arial" panose="020B0604020202020204" pitchFamily="34" charset="0"/>
              <a:buChar char="•"/>
            </a:pPr>
            <a:r>
              <a:rPr lang="en-US" sz="3200" dirty="0" smtClean="0"/>
              <a:t>Professional development opportunities</a:t>
            </a:r>
            <a:endParaRPr lang="en-US" sz="3200" dirty="0" smtClean="0"/>
          </a:p>
          <a:p>
            <a:pPr marL="903288" indent="-457200">
              <a:buFont typeface="Arial" panose="020B0604020202020204" pitchFamily="34" charset="0"/>
              <a:buChar char="•"/>
            </a:pPr>
            <a:r>
              <a:rPr lang="en-US" sz="3200" dirty="0" err="1" smtClean="0"/>
              <a:t>Professional&amp;social</a:t>
            </a:r>
            <a:r>
              <a:rPr lang="en-US" sz="3200" dirty="0" smtClean="0"/>
              <a:t> acknowledgement </a:t>
            </a:r>
            <a:endParaRPr lang="ro-RO" sz="3200" dirty="0" smtClean="0"/>
          </a:p>
          <a:p>
            <a:pPr marL="903288" indent="-457200">
              <a:buFont typeface="Arial" panose="020B0604020202020204" pitchFamily="34" charset="0"/>
              <a:buChar char="•"/>
            </a:pPr>
            <a:r>
              <a:rPr lang="en-US" sz="3200" dirty="0" smtClean="0"/>
              <a:t>Personal satisfaction</a:t>
            </a:r>
            <a:endParaRPr lang="en-US" sz="4000"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11017"/>
            <a:ext cx="9144000" cy="6858000"/>
          </a:xfrm>
          <a:prstGeom prst="rect">
            <a:avLst/>
          </a:prstGeom>
        </p:spPr>
      </p:pic>
      <p:sp>
        <p:nvSpPr>
          <p:cNvPr id="5" name="TextBox 4"/>
          <p:cNvSpPr txBox="1"/>
          <p:nvPr/>
        </p:nvSpPr>
        <p:spPr>
          <a:xfrm>
            <a:off x="53752" y="841413"/>
            <a:ext cx="9036496" cy="7755969"/>
          </a:xfrm>
          <a:prstGeom prst="rect">
            <a:avLst/>
          </a:prstGeom>
          <a:noFill/>
        </p:spPr>
        <p:txBody>
          <a:bodyPr wrap="square" rtlCol="0">
            <a:spAutoFit/>
          </a:bodyPr>
          <a:lstStyle/>
          <a:p>
            <a:pPr algn="ctr"/>
            <a:r>
              <a:rPr lang="en-US" sz="5400" b="1" dirty="0" smtClean="0"/>
              <a:t>Community Relations</a:t>
            </a:r>
          </a:p>
          <a:p>
            <a:pPr marL="457200" indent="-457200" algn="just">
              <a:buFont typeface="Arial" panose="020B0604020202020204" pitchFamily="34" charset="0"/>
              <a:buChar char="•"/>
            </a:pPr>
            <a:r>
              <a:rPr lang="en-US" sz="2800" dirty="0" smtClean="0"/>
              <a:t>Ongoing promotion of library value and impact on patrons and community members </a:t>
            </a:r>
          </a:p>
          <a:p>
            <a:pPr marL="457200" indent="-457200" algn="just">
              <a:buFont typeface="Arial" panose="020B0604020202020204" pitchFamily="34" charset="0"/>
              <a:buChar char="•"/>
            </a:pPr>
            <a:r>
              <a:rPr lang="en-US" sz="2800" dirty="0" smtClean="0"/>
              <a:t>Involvement and </a:t>
            </a:r>
            <a:r>
              <a:rPr lang="en-US" sz="2800" dirty="0" err="1" smtClean="0"/>
              <a:t>loialization</a:t>
            </a:r>
            <a:r>
              <a:rPr lang="en-US" sz="2800" dirty="0" smtClean="0"/>
              <a:t> of various groups of populations</a:t>
            </a:r>
          </a:p>
          <a:p>
            <a:pPr marL="457200" indent="-457200" algn="just">
              <a:buFont typeface="Arial" panose="020B0604020202020204" pitchFamily="34" charset="0"/>
              <a:buChar char="•"/>
            </a:pPr>
            <a:r>
              <a:rPr lang="en-US" sz="2800" dirty="0" smtClean="0"/>
              <a:t>Creation and advancement of strategic partnerships with community institutions </a:t>
            </a:r>
          </a:p>
          <a:p>
            <a:pPr algn="just"/>
            <a:endParaRPr lang="en-US" sz="3200" b="1" dirty="0"/>
          </a:p>
          <a:p>
            <a:pPr algn="just"/>
            <a:endParaRPr lang="en-US" sz="3200" b="1" dirty="0"/>
          </a:p>
          <a:p>
            <a:pPr algn="just"/>
            <a:endParaRPr lang="en-US" sz="3200" b="1" dirty="0" smtClean="0"/>
          </a:p>
          <a:p>
            <a:pPr algn="just"/>
            <a:endParaRPr lang="en-US" sz="3200" b="1" dirty="0"/>
          </a:p>
          <a:p>
            <a:pPr algn="ctr"/>
            <a:endParaRPr lang="en-US" sz="5400" dirty="0" smtClean="0"/>
          </a:p>
          <a:p>
            <a:pPr algn="ctr"/>
            <a:r>
              <a:rPr lang="en-US" sz="5400" b="1" dirty="0" smtClean="0"/>
              <a:t> </a:t>
            </a:r>
            <a:endParaRPr lang="en-US" sz="5400" b="1" dirty="0" smtClean="0"/>
          </a:p>
          <a:p>
            <a:pPr algn="ctr"/>
            <a:endParaRPr lang="en-US" sz="4000" b="1"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pic>
        <p:nvPicPr>
          <p:cNvPr id="6" name="Picture 11" descr="D:\Users\Lidia\Documents\SUPERCOM\Busy_secretary.gif"/>
          <p:cNvPicPr>
            <a:picLocks noChangeAspect="1" noChangeArrowheads="1" noCrop="1"/>
          </p:cNvPicPr>
          <p:nvPr/>
        </p:nvPicPr>
        <p:blipFill>
          <a:blip r:embed="rId4"/>
          <a:srcRect/>
          <a:stretch>
            <a:fillRect/>
          </a:stretch>
        </p:blipFill>
        <p:spPr bwMode="auto">
          <a:xfrm>
            <a:off x="214283" y="1700213"/>
            <a:ext cx="3786214" cy="3744912"/>
          </a:xfrm>
          <a:prstGeom prst="rect">
            <a:avLst/>
          </a:prstGeom>
          <a:noFill/>
          <a:ln w="9525">
            <a:noFill/>
            <a:miter lim="800000"/>
            <a:headEnd/>
            <a:tailEnd/>
          </a:ln>
        </p:spPr>
      </p:pic>
      <p:sp>
        <p:nvSpPr>
          <p:cNvPr id="7" name="Rectangle 6"/>
          <p:cNvSpPr/>
          <p:nvPr/>
        </p:nvSpPr>
        <p:spPr>
          <a:xfrm>
            <a:off x="2267744" y="114488"/>
            <a:ext cx="6661973" cy="3539430"/>
          </a:xfrm>
          <a:prstGeom prst="rect">
            <a:avLst/>
          </a:prstGeom>
        </p:spPr>
        <p:txBody>
          <a:bodyPr wrap="square">
            <a:spAutoFit/>
          </a:bodyPr>
          <a:lstStyle/>
          <a:p>
            <a:pPr algn="just">
              <a:buFont typeface="Arial" pitchFamily="34" charset="0"/>
              <a:buNone/>
            </a:pPr>
            <a:r>
              <a:rPr lang="en-US" sz="3200" b="1" dirty="0" smtClean="0">
                <a:latin typeface="Arial" pitchFamily="34" charset="0"/>
              </a:rPr>
              <a:t>6 </a:t>
            </a:r>
            <a:r>
              <a:rPr lang="en-US" sz="3200" b="1" dirty="0" smtClean="0">
                <a:latin typeface="Arial" pitchFamily="34" charset="0"/>
              </a:rPr>
              <a:t>Steps to Community Success</a:t>
            </a:r>
            <a:r>
              <a:rPr lang="en-US" sz="3200" b="1" dirty="0" smtClean="0">
                <a:solidFill>
                  <a:srgbClr val="A40000"/>
                </a:solidFill>
                <a:latin typeface="Arial" pitchFamily="34" charset="0"/>
              </a:rPr>
              <a:t>:</a:t>
            </a:r>
            <a:endParaRPr lang="en-US" sz="3200" b="1" dirty="0" smtClean="0">
              <a:solidFill>
                <a:srgbClr val="A40000"/>
              </a:solidFill>
              <a:latin typeface="Arial" pitchFamily="34" charset="0"/>
            </a:endParaRPr>
          </a:p>
          <a:p>
            <a:pPr algn="ctr">
              <a:buFont typeface="Arial" pitchFamily="34" charset="0"/>
              <a:buChar char="•"/>
            </a:pPr>
            <a:r>
              <a:rPr lang="en-US" sz="3200" dirty="0" smtClean="0"/>
              <a:t>activity</a:t>
            </a:r>
            <a:endParaRPr lang="en-US" sz="3200" dirty="0" smtClean="0"/>
          </a:p>
          <a:p>
            <a:pPr algn="ctr">
              <a:buFont typeface="Arial" pitchFamily="34" charset="0"/>
              <a:buChar char="•"/>
            </a:pPr>
            <a:r>
              <a:rPr lang="en-US" sz="3200" dirty="0" smtClean="0"/>
              <a:t>a</a:t>
            </a:r>
            <a:r>
              <a:rPr lang="en-US" sz="3200" dirty="0" smtClean="0"/>
              <a:t>vailability</a:t>
            </a:r>
            <a:endParaRPr lang="ro-RO" sz="3200" dirty="0" smtClean="0"/>
          </a:p>
          <a:p>
            <a:pPr algn="ctr">
              <a:buFont typeface="Arial" pitchFamily="34" charset="0"/>
              <a:buChar char="•"/>
            </a:pPr>
            <a:r>
              <a:rPr lang="en-US" sz="3200" dirty="0" smtClean="0"/>
              <a:t>attention</a:t>
            </a:r>
            <a:endParaRPr lang="en-US" sz="3200" dirty="0" smtClean="0"/>
          </a:p>
          <a:p>
            <a:pPr algn="ctr">
              <a:buFont typeface="Arial" pitchFamily="34" charset="0"/>
              <a:buChar char="•"/>
            </a:pPr>
            <a:r>
              <a:rPr lang="en-US" sz="3200" dirty="0" smtClean="0"/>
              <a:t>accessibility </a:t>
            </a:r>
            <a:endParaRPr lang="en-US" sz="3200" dirty="0" smtClean="0"/>
          </a:p>
          <a:p>
            <a:pPr algn="ctr">
              <a:buFont typeface="Arial" pitchFamily="34" charset="0"/>
              <a:buChar char="•"/>
            </a:pPr>
            <a:r>
              <a:rPr lang="en-US" sz="3200" dirty="0" smtClean="0"/>
              <a:t>responsibility</a:t>
            </a:r>
            <a:endParaRPr lang="en-US" sz="3200" dirty="0" smtClean="0"/>
          </a:p>
          <a:p>
            <a:pPr algn="ctr">
              <a:buFont typeface="Arial" pitchFamily="34" charset="0"/>
              <a:buChar char="•"/>
            </a:pPr>
            <a:r>
              <a:rPr lang="en-US" sz="3200" dirty="0" smtClean="0"/>
              <a:t>attitude</a:t>
            </a:r>
            <a:endParaRPr lang="ro-RO" sz="3200" dirty="0" smtClean="0">
              <a:solidFill>
                <a:srgbClr val="A40000"/>
              </a:solidFill>
            </a:endParaRPr>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52536" y="528500"/>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3707904" y="437774"/>
            <a:ext cx="4572032" cy="1077218"/>
          </a:xfrm>
          <a:prstGeom prst="rect">
            <a:avLst/>
          </a:prstGeom>
        </p:spPr>
        <p:txBody>
          <a:bodyPr wrap="square">
            <a:spAutoFit/>
          </a:bodyPr>
          <a:lstStyle/>
          <a:p>
            <a:pPr>
              <a:buFont typeface="Arial" pitchFamily="34" charset="0"/>
              <a:buNone/>
            </a:pPr>
            <a:r>
              <a:rPr lang="en-US" sz="3200" b="1" dirty="0" smtClean="0"/>
              <a:t>ACTIVITY</a:t>
            </a:r>
            <a:r>
              <a:rPr lang="ro-RO" sz="3200" b="1" dirty="0" smtClean="0">
                <a:solidFill>
                  <a:srgbClr val="A40000"/>
                </a:solidFill>
              </a:rPr>
              <a:t/>
            </a:r>
            <a:br>
              <a:rPr lang="ro-RO" sz="3200" b="1" dirty="0" smtClean="0">
                <a:solidFill>
                  <a:srgbClr val="A40000"/>
                </a:solidFill>
              </a:rPr>
            </a:br>
            <a:endParaRPr lang="ro-RO" sz="3200" dirty="0" smtClean="0">
              <a:solidFill>
                <a:srgbClr val="A40000"/>
              </a:solidFill>
            </a:endParaRPr>
          </a:p>
        </p:txBody>
      </p:sp>
      <p:sp>
        <p:nvSpPr>
          <p:cNvPr id="8" name="Rectangle 7"/>
          <p:cNvSpPr/>
          <p:nvPr/>
        </p:nvSpPr>
        <p:spPr>
          <a:xfrm>
            <a:off x="179512" y="1720136"/>
            <a:ext cx="5651408" cy="1520416"/>
          </a:xfrm>
          <a:prstGeom prst="rect">
            <a:avLst/>
          </a:prstGeom>
        </p:spPr>
        <p:txBody>
          <a:bodyPr wrap="square">
            <a:spAutoFit/>
          </a:bodyPr>
          <a:lstStyle/>
          <a:p>
            <a:pPr>
              <a:lnSpc>
                <a:spcPct val="90000"/>
              </a:lnSpc>
              <a:buFont typeface="Arial" pitchFamily="34" charset="0"/>
              <a:buNone/>
            </a:pPr>
            <a:r>
              <a:rPr lang="en-US" sz="3200" b="1" dirty="0" smtClean="0"/>
              <a:t>Values</a:t>
            </a:r>
            <a:r>
              <a:rPr lang="en-US" sz="3200" dirty="0" smtClean="0"/>
              <a:t> determine </a:t>
            </a:r>
            <a:r>
              <a:rPr lang="en-US" sz="3200" dirty="0" smtClean="0"/>
              <a:t>priority</a:t>
            </a:r>
            <a:endParaRPr lang="ro-RO" sz="3200" dirty="0" smtClean="0">
              <a:latin typeface="Arial" pitchFamily="34" charset="0"/>
            </a:endParaRPr>
          </a:p>
          <a:p>
            <a:r>
              <a:rPr lang="en-US" sz="3200" b="1" dirty="0" smtClean="0">
                <a:latin typeface="+mj-lt"/>
              </a:rPr>
              <a:t>Priorities</a:t>
            </a:r>
            <a:r>
              <a:rPr lang="ro-RO" sz="3200" dirty="0" smtClean="0"/>
              <a:t> </a:t>
            </a:r>
            <a:r>
              <a:rPr lang="en-US" sz="3200" dirty="0" smtClean="0"/>
              <a:t>determine objectives</a:t>
            </a:r>
            <a:endParaRPr lang="ro-RO" sz="3200" dirty="0" smtClean="0">
              <a:latin typeface="Arial" pitchFamily="34" charset="0"/>
            </a:endParaRPr>
          </a:p>
          <a:p>
            <a:r>
              <a:rPr lang="en-US" sz="3200" b="1" dirty="0" smtClean="0"/>
              <a:t>Objectives</a:t>
            </a:r>
            <a:r>
              <a:rPr lang="en-US" sz="3200" dirty="0"/>
              <a:t> </a:t>
            </a:r>
            <a:r>
              <a:rPr lang="en-US" sz="3200" dirty="0" smtClean="0"/>
              <a:t>determine</a:t>
            </a:r>
            <a:r>
              <a:rPr lang="ro-RO" sz="3200" dirty="0" smtClean="0"/>
              <a:t> </a:t>
            </a:r>
            <a:r>
              <a:rPr lang="en-US" sz="3200" dirty="0" smtClean="0"/>
              <a:t>activities.</a:t>
            </a:r>
            <a:endParaRPr lang="ro-RO" sz="3200" dirty="0" smtClean="0"/>
          </a:p>
        </p:txBody>
      </p:sp>
      <p:pic>
        <p:nvPicPr>
          <p:cNvPr id="9" name="Picture 10" descr="Business_men"/>
          <p:cNvPicPr>
            <a:picLocks noChangeAspect="1" noChangeArrowheads="1" noCrop="1"/>
          </p:cNvPicPr>
          <p:nvPr/>
        </p:nvPicPr>
        <p:blipFill>
          <a:blip r:embed="rId4"/>
          <a:srcRect/>
          <a:stretch>
            <a:fillRect/>
          </a:stretch>
        </p:blipFill>
        <p:spPr>
          <a:xfrm>
            <a:off x="5578922" y="1514992"/>
            <a:ext cx="3384550" cy="3816350"/>
          </a:xfrm>
          <a:prstGeom prst="rect">
            <a:avLst/>
          </a:prstGeom>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2267744" y="559487"/>
            <a:ext cx="5707675" cy="1077218"/>
          </a:xfrm>
          <a:prstGeom prst="rect">
            <a:avLst/>
          </a:prstGeom>
        </p:spPr>
        <p:txBody>
          <a:bodyPr wrap="square">
            <a:spAutoFit/>
          </a:bodyPr>
          <a:lstStyle/>
          <a:p>
            <a:pPr algn="ctr">
              <a:buFont typeface="Arial" pitchFamily="34" charset="0"/>
              <a:buNone/>
            </a:pPr>
            <a:r>
              <a:rPr lang="en-US" sz="3200" b="1" dirty="0" smtClean="0"/>
              <a:t>AVAILABILITY</a:t>
            </a:r>
            <a:r>
              <a:rPr lang="ro-RO" sz="3200" b="1" dirty="0" smtClean="0"/>
              <a:t/>
            </a:r>
            <a:br>
              <a:rPr lang="ro-RO" sz="3200" b="1" dirty="0" smtClean="0"/>
            </a:br>
            <a:endParaRPr lang="ro-RO" sz="3200" dirty="0" smtClean="0"/>
          </a:p>
        </p:txBody>
      </p:sp>
      <p:sp>
        <p:nvSpPr>
          <p:cNvPr id="8" name="Rectangle 7"/>
          <p:cNvSpPr/>
          <p:nvPr/>
        </p:nvSpPr>
        <p:spPr>
          <a:xfrm>
            <a:off x="428595" y="1500174"/>
            <a:ext cx="6123017" cy="4475071"/>
          </a:xfrm>
          <a:prstGeom prst="rect">
            <a:avLst/>
          </a:prstGeom>
        </p:spPr>
        <p:txBody>
          <a:bodyPr wrap="square">
            <a:spAutoFit/>
          </a:bodyPr>
          <a:lstStyle/>
          <a:p>
            <a:pPr marL="457200" indent="-457200">
              <a:buFont typeface="Arial" panose="020B0604020202020204" pitchFamily="34" charset="0"/>
              <a:buChar char="•"/>
            </a:pPr>
            <a:endParaRPr lang="en-US" sz="3200" dirty="0" smtClean="0">
              <a:latin typeface="+mj-lt"/>
            </a:endParaRPr>
          </a:p>
          <a:p>
            <a:pPr marL="457200" indent="-457200">
              <a:buFont typeface="Arial" panose="020B0604020202020204" pitchFamily="34" charset="0"/>
              <a:buChar char="•"/>
            </a:pPr>
            <a:r>
              <a:rPr lang="en-US" sz="3200" dirty="0" smtClean="0">
                <a:latin typeface="+mj-lt"/>
              </a:rPr>
              <a:t>Library services are available anytime, anywhere, and for anyone;</a:t>
            </a:r>
          </a:p>
          <a:p>
            <a:pPr marL="457200" indent="-457200">
              <a:buFont typeface="Arial" panose="020B0604020202020204" pitchFamily="34" charset="0"/>
              <a:buChar char="•"/>
            </a:pPr>
            <a:r>
              <a:rPr lang="en-US" sz="3200" dirty="0" smtClean="0">
                <a:latin typeface="+mj-lt"/>
              </a:rPr>
              <a:t>Priority is given to </a:t>
            </a:r>
            <a:r>
              <a:rPr lang="en-US" sz="3200" dirty="0" smtClean="0">
                <a:latin typeface="+mj-lt"/>
              </a:rPr>
              <a:t>activities that are important for the community;</a:t>
            </a:r>
          </a:p>
          <a:p>
            <a:endParaRPr lang="en-US" sz="3200" dirty="0" smtClean="0">
              <a:latin typeface="+mj-lt"/>
            </a:endParaRPr>
          </a:p>
          <a:p>
            <a:pPr>
              <a:lnSpc>
                <a:spcPct val="90000"/>
              </a:lnSpc>
              <a:buFont typeface="Arial" pitchFamily="34" charset="0"/>
              <a:buNone/>
            </a:pPr>
            <a:endParaRPr lang="ro-RO" sz="3200" dirty="0" smtClean="0">
              <a:solidFill>
                <a:srgbClr val="A40000"/>
              </a:solidFill>
            </a:endParaRPr>
          </a:p>
        </p:txBody>
      </p:sp>
      <p:pic>
        <p:nvPicPr>
          <p:cNvPr id="10" name="Picture 11" descr="Time_flies"/>
          <p:cNvPicPr>
            <a:picLocks noChangeAspect="1" noChangeArrowheads="1" noCrop="1"/>
          </p:cNvPicPr>
          <p:nvPr/>
        </p:nvPicPr>
        <p:blipFill>
          <a:blip r:embed="rId4"/>
          <a:srcRect/>
          <a:stretch>
            <a:fillRect/>
          </a:stretch>
        </p:blipFill>
        <p:spPr bwMode="auto">
          <a:xfrm>
            <a:off x="6627967" y="2276028"/>
            <a:ext cx="2592388" cy="1368425"/>
          </a:xfrm>
          <a:prstGeom prst="rect">
            <a:avLst/>
          </a:prstGeom>
          <a:noFill/>
          <a:ln w="9525">
            <a:noFill/>
            <a:miter lim="800000"/>
            <a:headEnd/>
            <a:tailEnd/>
          </a:ln>
        </p:spPr>
      </p:pic>
      <p:pic>
        <p:nvPicPr>
          <p:cNvPr id="11" name="Picture 15" descr="Balancing_act_2"/>
          <p:cNvPicPr>
            <a:picLocks noChangeAspect="1" noChangeArrowheads="1" noCrop="1"/>
          </p:cNvPicPr>
          <p:nvPr/>
        </p:nvPicPr>
        <p:blipFill>
          <a:blip r:embed="rId5"/>
          <a:srcRect/>
          <a:stretch>
            <a:fillRect/>
          </a:stretch>
        </p:blipFill>
        <p:spPr bwMode="auto">
          <a:xfrm>
            <a:off x="6877199" y="436939"/>
            <a:ext cx="1908175" cy="1368425"/>
          </a:xfrm>
          <a:prstGeom prst="rect">
            <a:avLst/>
          </a:prstGeom>
          <a:noFill/>
          <a:ln w="9525">
            <a:noFill/>
            <a:miter lim="800000"/>
            <a:headEnd/>
            <a:tailEnd/>
          </a:ln>
        </p:spPr>
      </p:pic>
      <p:pic>
        <p:nvPicPr>
          <p:cNvPr id="13" name="Picture 13" descr="Business_woman"/>
          <p:cNvPicPr>
            <a:picLocks noChangeAspect="1" noChangeArrowheads="1" noCrop="1"/>
          </p:cNvPicPr>
          <p:nvPr/>
        </p:nvPicPr>
        <p:blipFill>
          <a:blip r:embed="rId6"/>
          <a:srcRect/>
          <a:stretch>
            <a:fillRect/>
          </a:stretch>
        </p:blipFill>
        <p:spPr bwMode="auto">
          <a:xfrm>
            <a:off x="7662892" y="3782709"/>
            <a:ext cx="1052513" cy="1828800"/>
          </a:xfrm>
          <a:prstGeom prst="rect">
            <a:avLst/>
          </a:prstGeom>
          <a:noFill/>
          <a:ln w="9525">
            <a:noFill/>
            <a:miter lim="800000"/>
            <a:headEnd/>
            <a:tailEnd/>
          </a:ln>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33051"/>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3508376" y="548952"/>
            <a:ext cx="4572032" cy="1077218"/>
          </a:xfrm>
          <a:prstGeom prst="rect">
            <a:avLst/>
          </a:prstGeom>
        </p:spPr>
        <p:txBody>
          <a:bodyPr wrap="square">
            <a:spAutoFit/>
          </a:bodyPr>
          <a:lstStyle/>
          <a:p>
            <a:pPr>
              <a:buFont typeface="Arial" pitchFamily="34" charset="0"/>
              <a:buNone/>
            </a:pPr>
            <a:r>
              <a:rPr lang="ro-RO" sz="3200" b="1" dirty="0" smtClean="0">
                <a:latin typeface="Arial" pitchFamily="34" charset="0"/>
              </a:rPr>
              <a:t>AT</a:t>
            </a:r>
            <a:r>
              <a:rPr lang="en-US" sz="3200" b="1" dirty="0" smtClean="0">
                <a:latin typeface="Arial" pitchFamily="34" charset="0"/>
              </a:rPr>
              <a:t>TENTION</a:t>
            </a:r>
            <a:r>
              <a:rPr lang="ro-RO" sz="3200" b="1" dirty="0" smtClean="0"/>
              <a:t/>
            </a:r>
            <a:br>
              <a:rPr lang="ro-RO" sz="3200" b="1" dirty="0" smtClean="0"/>
            </a:br>
            <a:endParaRPr lang="ro-RO" sz="3200" dirty="0" smtClean="0"/>
          </a:p>
        </p:txBody>
      </p:sp>
      <p:sp>
        <p:nvSpPr>
          <p:cNvPr id="8" name="Rectangle 7"/>
          <p:cNvSpPr/>
          <p:nvPr/>
        </p:nvSpPr>
        <p:spPr>
          <a:xfrm>
            <a:off x="422029" y="2359630"/>
            <a:ext cx="6121875" cy="1569660"/>
          </a:xfrm>
          <a:prstGeom prst="rect">
            <a:avLst/>
          </a:prstGeom>
        </p:spPr>
        <p:txBody>
          <a:bodyPr wrap="square">
            <a:spAutoFit/>
          </a:bodyPr>
          <a:lstStyle/>
          <a:p>
            <a:pPr marL="457200" indent="-457200">
              <a:buFont typeface="Arial" panose="020B0604020202020204" pitchFamily="34" charset="0"/>
              <a:buChar char="•"/>
            </a:pPr>
            <a:r>
              <a:rPr lang="en-US" sz="3200" dirty="0" smtClean="0"/>
              <a:t>Prioritization and concentration</a:t>
            </a:r>
            <a:endParaRPr lang="en-US" sz="3200" dirty="0" smtClean="0"/>
          </a:p>
          <a:p>
            <a:pPr marL="457200" indent="-457200">
              <a:buFont typeface="Arial" panose="020B0604020202020204" pitchFamily="34" charset="0"/>
              <a:buChar char="•"/>
            </a:pPr>
            <a:r>
              <a:rPr lang="en-US" sz="3200" dirty="0" smtClean="0"/>
              <a:t>Real necessity vs temporary necessity </a:t>
            </a:r>
            <a:endParaRPr lang="ro-RO" sz="3200" dirty="0" smtClean="0"/>
          </a:p>
        </p:txBody>
      </p:sp>
      <p:pic>
        <p:nvPicPr>
          <p:cNvPr id="10" name="Picture 11" descr="At_work"/>
          <p:cNvPicPr>
            <a:picLocks noChangeAspect="1" noChangeArrowheads="1" noCrop="1"/>
          </p:cNvPicPr>
          <p:nvPr/>
        </p:nvPicPr>
        <p:blipFill>
          <a:blip r:embed="rId4"/>
          <a:srcRect/>
          <a:stretch>
            <a:fillRect/>
          </a:stretch>
        </p:blipFill>
        <p:spPr bwMode="auto">
          <a:xfrm>
            <a:off x="881062" y="516256"/>
            <a:ext cx="981075" cy="1314450"/>
          </a:xfrm>
          <a:prstGeom prst="rect">
            <a:avLst/>
          </a:prstGeom>
          <a:noFill/>
          <a:ln w="9525">
            <a:noFill/>
            <a:miter lim="800000"/>
            <a:headEnd/>
            <a:tailEnd/>
          </a:ln>
        </p:spPr>
      </p:pic>
      <p:pic>
        <p:nvPicPr>
          <p:cNvPr id="11" name="Picture 12" descr="Balancing_act"/>
          <p:cNvPicPr>
            <a:picLocks noChangeAspect="1" noChangeArrowheads="1" noCrop="1"/>
          </p:cNvPicPr>
          <p:nvPr/>
        </p:nvPicPr>
        <p:blipFill>
          <a:blip r:embed="rId5"/>
          <a:srcRect/>
          <a:stretch>
            <a:fillRect/>
          </a:stretch>
        </p:blipFill>
        <p:spPr bwMode="auto">
          <a:xfrm>
            <a:off x="7236271" y="2208173"/>
            <a:ext cx="1428750" cy="1366837"/>
          </a:xfrm>
          <a:prstGeom prst="rect">
            <a:avLst/>
          </a:prstGeom>
          <a:noFill/>
          <a:ln w="9525">
            <a:noFill/>
            <a:miter lim="800000"/>
            <a:headEnd/>
            <a:tailEnd/>
          </a:ln>
        </p:spPr>
      </p:pic>
      <p:pic>
        <p:nvPicPr>
          <p:cNvPr id="12" name="Picture 13" descr="bkeyepoker"/>
          <p:cNvPicPr>
            <a:picLocks noChangeAspect="1" noChangeArrowheads="1"/>
          </p:cNvPicPr>
          <p:nvPr/>
        </p:nvPicPr>
        <p:blipFill>
          <a:blip r:embed="rId6"/>
          <a:srcRect/>
          <a:stretch>
            <a:fillRect/>
          </a:stretch>
        </p:blipFill>
        <p:spPr bwMode="auto">
          <a:xfrm>
            <a:off x="6988204" y="3799343"/>
            <a:ext cx="1727200" cy="1800225"/>
          </a:xfrm>
          <a:prstGeom prst="rect">
            <a:avLst/>
          </a:prstGeom>
          <a:noFill/>
          <a:ln w="9525">
            <a:noFill/>
            <a:miter lim="800000"/>
            <a:headEnd/>
            <a:tailEnd/>
          </a:ln>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3491880" y="582149"/>
            <a:ext cx="4572032" cy="1077218"/>
          </a:xfrm>
          <a:prstGeom prst="rect">
            <a:avLst/>
          </a:prstGeom>
        </p:spPr>
        <p:txBody>
          <a:bodyPr wrap="square">
            <a:spAutoFit/>
          </a:bodyPr>
          <a:lstStyle/>
          <a:p>
            <a:pPr>
              <a:buFont typeface="Arial" pitchFamily="34" charset="0"/>
              <a:buNone/>
            </a:pPr>
            <a:r>
              <a:rPr lang="en-US" sz="3200" b="1" dirty="0" smtClean="0"/>
              <a:t>ACCESSIBILITY</a:t>
            </a:r>
            <a:r>
              <a:rPr lang="ro-RO" sz="3200" b="1" dirty="0" smtClean="0"/>
              <a:t> </a:t>
            </a:r>
            <a:br>
              <a:rPr lang="ro-RO" sz="3200" b="1" dirty="0" smtClean="0"/>
            </a:br>
            <a:endParaRPr lang="ro-RO" sz="3200" dirty="0" smtClean="0"/>
          </a:p>
        </p:txBody>
      </p:sp>
      <p:sp>
        <p:nvSpPr>
          <p:cNvPr id="8" name="Rectangle 7"/>
          <p:cNvSpPr/>
          <p:nvPr/>
        </p:nvSpPr>
        <p:spPr>
          <a:xfrm>
            <a:off x="428596" y="1500174"/>
            <a:ext cx="5786478" cy="584775"/>
          </a:xfrm>
          <a:prstGeom prst="rect">
            <a:avLst/>
          </a:prstGeom>
        </p:spPr>
        <p:txBody>
          <a:bodyPr wrap="square">
            <a:spAutoFit/>
          </a:bodyPr>
          <a:lstStyle/>
          <a:p>
            <a:pPr>
              <a:buFontTx/>
              <a:buNone/>
            </a:pPr>
            <a:r>
              <a:rPr lang="en-US" sz="3200" dirty="0" smtClean="0"/>
              <a:t>Well-functioning system </a:t>
            </a:r>
            <a:endParaRPr lang="en-US" sz="3200" dirty="0" smtClean="0"/>
          </a:p>
        </p:txBody>
      </p:sp>
      <p:pic>
        <p:nvPicPr>
          <p:cNvPr id="13" name="Рисунок 3" descr="studiucomparativ.jpg"/>
          <p:cNvPicPr>
            <a:picLocks noChangeAspect="1"/>
          </p:cNvPicPr>
          <p:nvPr/>
        </p:nvPicPr>
        <p:blipFill>
          <a:blip r:embed="rId4"/>
          <a:srcRect/>
          <a:stretch>
            <a:fillRect/>
          </a:stretch>
        </p:blipFill>
        <p:spPr bwMode="auto">
          <a:xfrm>
            <a:off x="3357554" y="3929066"/>
            <a:ext cx="1785938" cy="1944688"/>
          </a:xfrm>
          <a:prstGeom prst="rect">
            <a:avLst/>
          </a:prstGeom>
          <a:noFill/>
          <a:ln w="9525">
            <a:noFill/>
            <a:miter lim="800000"/>
            <a:headEnd/>
            <a:tailEnd/>
          </a:ln>
        </p:spPr>
      </p:pic>
      <p:pic>
        <p:nvPicPr>
          <p:cNvPr id="14" name="Picture 12" descr="On_the_phone"/>
          <p:cNvPicPr>
            <a:picLocks noChangeAspect="1" noChangeArrowheads="1" noCrop="1"/>
          </p:cNvPicPr>
          <p:nvPr/>
        </p:nvPicPr>
        <p:blipFill>
          <a:blip r:embed="rId5"/>
          <a:srcRect/>
          <a:stretch>
            <a:fillRect/>
          </a:stretch>
        </p:blipFill>
        <p:spPr bwMode="auto">
          <a:xfrm>
            <a:off x="571472" y="4000504"/>
            <a:ext cx="1531937" cy="2089150"/>
          </a:xfrm>
          <a:prstGeom prst="rect">
            <a:avLst/>
          </a:prstGeom>
          <a:noFill/>
          <a:ln w="9525">
            <a:noFill/>
            <a:miter lim="800000"/>
            <a:headEnd/>
            <a:tailEnd/>
          </a:ln>
        </p:spPr>
      </p:pic>
      <p:pic>
        <p:nvPicPr>
          <p:cNvPr id="15" name="Picture 13" descr="Making_speech"/>
          <p:cNvPicPr>
            <a:picLocks noChangeAspect="1" noChangeArrowheads="1" noCrop="1"/>
          </p:cNvPicPr>
          <p:nvPr/>
        </p:nvPicPr>
        <p:blipFill>
          <a:blip r:embed="rId6"/>
          <a:srcRect/>
          <a:stretch>
            <a:fillRect/>
          </a:stretch>
        </p:blipFill>
        <p:spPr bwMode="auto">
          <a:xfrm>
            <a:off x="6215074" y="1571612"/>
            <a:ext cx="1439862" cy="1727200"/>
          </a:xfrm>
          <a:prstGeom prst="rect">
            <a:avLst/>
          </a:prstGeom>
          <a:noFill/>
          <a:ln w="9525">
            <a:noFill/>
            <a:miter lim="800000"/>
            <a:headEnd/>
            <a:tailEnd/>
          </a:ln>
        </p:spPr>
      </p:pic>
      <p:pic>
        <p:nvPicPr>
          <p:cNvPr id="16" name="Picture 14" descr="Bored_man"/>
          <p:cNvPicPr>
            <a:picLocks noChangeAspect="1" noChangeArrowheads="1" noCrop="1"/>
          </p:cNvPicPr>
          <p:nvPr/>
        </p:nvPicPr>
        <p:blipFill>
          <a:blip r:embed="rId7"/>
          <a:srcRect/>
          <a:stretch>
            <a:fillRect/>
          </a:stretch>
        </p:blipFill>
        <p:spPr bwMode="auto">
          <a:xfrm>
            <a:off x="5857884" y="3357562"/>
            <a:ext cx="1573213" cy="1871663"/>
          </a:xfrm>
          <a:prstGeom prst="rect">
            <a:avLst/>
          </a:prstGeom>
          <a:noFill/>
          <a:ln w="9525">
            <a:noFill/>
            <a:miter lim="800000"/>
            <a:headEnd/>
            <a:tailEnd/>
          </a:ln>
        </p:spPr>
      </p:pic>
      <p:pic>
        <p:nvPicPr>
          <p:cNvPr id="17" name="Picture 14" descr="Bored_man"/>
          <p:cNvPicPr>
            <a:picLocks noChangeAspect="1" noChangeArrowheads="1" noCrop="1"/>
          </p:cNvPicPr>
          <p:nvPr/>
        </p:nvPicPr>
        <p:blipFill>
          <a:blip r:embed="rId7"/>
          <a:srcRect/>
          <a:stretch>
            <a:fillRect/>
          </a:stretch>
        </p:blipFill>
        <p:spPr bwMode="auto">
          <a:xfrm>
            <a:off x="6010284" y="3509962"/>
            <a:ext cx="1573213" cy="1871663"/>
          </a:xfrm>
          <a:prstGeom prst="rect">
            <a:avLst/>
          </a:prstGeom>
          <a:noFill/>
          <a:ln w="9525">
            <a:noFill/>
            <a:miter lim="800000"/>
            <a:headEnd/>
            <a:tailEnd/>
          </a:ln>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16154" y="642439"/>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2917775" y="488551"/>
            <a:ext cx="4572032" cy="1077218"/>
          </a:xfrm>
          <a:prstGeom prst="rect">
            <a:avLst/>
          </a:prstGeom>
        </p:spPr>
        <p:txBody>
          <a:bodyPr wrap="square">
            <a:spAutoFit/>
          </a:bodyPr>
          <a:lstStyle/>
          <a:p>
            <a:pPr>
              <a:buFont typeface="Arial" pitchFamily="34" charset="0"/>
              <a:buNone/>
            </a:pPr>
            <a:r>
              <a:rPr lang="en-US" sz="3200" b="1" dirty="0" smtClean="0">
                <a:latin typeface="Arial" pitchFamily="34" charset="0"/>
              </a:rPr>
              <a:t>RESPONSABILITY</a:t>
            </a:r>
            <a:r>
              <a:rPr lang="ro-RO" sz="3200" b="1" dirty="0" smtClean="0">
                <a:latin typeface="Arial" pitchFamily="34" charset="0"/>
              </a:rPr>
              <a:t> </a:t>
            </a:r>
            <a:r>
              <a:rPr lang="ro-RO" sz="3200" b="1" dirty="0" smtClean="0"/>
              <a:t> </a:t>
            </a:r>
            <a:br>
              <a:rPr lang="ro-RO" sz="3200" b="1" dirty="0" smtClean="0"/>
            </a:br>
            <a:endParaRPr lang="ro-RO" sz="3200" b="1" dirty="0" smtClean="0"/>
          </a:p>
        </p:txBody>
      </p:sp>
      <p:sp>
        <p:nvSpPr>
          <p:cNvPr id="8" name="Rectangle 7"/>
          <p:cNvSpPr/>
          <p:nvPr/>
        </p:nvSpPr>
        <p:spPr>
          <a:xfrm>
            <a:off x="428596" y="1500174"/>
            <a:ext cx="6215106" cy="584775"/>
          </a:xfrm>
          <a:prstGeom prst="rect">
            <a:avLst/>
          </a:prstGeom>
        </p:spPr>
        <p:txBody>
          <a:bodyPr wrap="square">
            <a:spAutoFit/>
          </a:bodyPr>
          <a:lstStyle/>
          <a:p>
            <a:r>
              <a:rPr lang="en-US" sz="3200" dirty="0" smtClean="0"/>
              <a:t>Commitment and liability </a:t>
            </a:r>
            <a:endParaRPr lang="ro-RO" sz="3200" dirty="0" smtClean="0"/>
          </a:p>
        </p:txBody>
      </p:sp>
      <p:pic>
        <p:nvPicPr>
          <p:cNvPr id="18" name="Picture 10" descr="Coffie_drinker"/>
          <p:cNvPicPr>
            <a:picLocks noChangeAspect="1" noChangeArrowheads="1" noCrop="1"/>
          </p:cNvPicPr>
          <p:nvPr/>
        </p:nvPicPr>
        <p:blipFill>
          <a:blip r:embed="rId4"/>
          <a:srcRect/>
          <a:stretch>
            <a:fillRect/>
          </a:stretch>
        </p:blipFill>
        <p:spPr bwMode="auto">
          <a:xfrm>
            <a:off x="6268959" y="1489198"/>
            <a:ext cx="1668462" cy="1343025"/>
          </a:xfrm>
          <a:prstGeom prst="rect">
            <a:avLst/>
          </a:prstGeom>
          <a:noFill/>
          <a:ln w="9525">
            <a:noFill/>
            <a:miter lim="800000"/>
            <a:headEnd/>
            <a:tailEnd/>
          </a:ln>
        </p:spPr>
      </p:pic>
      <p:pic>
        <p:nvPicPr>
          <p:cNvPr id="19" name="Picture 12" descr="Business_woman"/>
          <p:cNvPicPr>
            <a:picLocks noChangeAspect="1" noChangeArrowheads="1" noCrop="1"/>
          </p:cNvPicPr>
          <p:nvPr/>
        </p:nvPicPr>
        <p:blipFill>
          <a:blip r:embed="rId5"/>
          <a:srcRect/>
          <a:stretch>
            <a:fillRect/>
          </a:stretch>
        </p:blipFill>
        <p:spPr bwMode="auto">
          <a:xfrm>
            <a:off x="4788024" y="3678980"/>
            <a:ext cx="1512888" cy="1989138"/>
          </a:xfrm>
          <a:prstGeom prst="rect">
            <a:avLst/>
          </a:prstGeom>
          <a:noFill/>
          <a:ln w="9525">
            <a:noFill/>
            <a:miter lim="800000"/>
            <a:headEnd/>
            <a:tailEnd/>
          </a:ln>
        </p:spPr>
      </p:pic>
      <p:pic>
        <p:nvPicPr>
          <p:cNvPr id="20" name="Picture 12" descr="home021"/>
          <p:cNvPicPr>
            <a:picLocks noChangeAspect="1" noChangeArrowheads="1" noCrop="1"/>
          </p:cNvPicPr>
          <p:nvPr/>
        </p:nvPicPr>
        <p:blipFill>
          <a:blip r:embed="rId6"/>
          <a:srcRect/>
          <a:stretch>
            <a:fillRect/>
          </a:stretch>
        </p:blipFill>
        <p:spPr bwMode="auto">
          <a:xfrm>
            <a:off x="1222182" y="2618245"/>
            <a:ext cx="1763712" cy="1905000"/>
          </a:xfrm>
          <a:prstGeom prst="rect">
            <a:avLst/>
          </a:prstGeom>
          <a:noFill/>
          <a:ln w="9525">
            <a:noFill/>
            <a:miter lim="800000"/>
            <a:headEnd/>
            <a:tailEnd/>
          </a:ln>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3929058" y="642918"/>
            <a:ext cx="4572032" cy="1569660"/>
          </a:xfrm>
          <a:prstGeom prst="rect">
            <a:avLst/>
          </a:prstGeom>
        </p:spPr>
        <p:txBody>
          <a:bodyPr wrap="square">
            <a:spAutoFit/>
          </a:bodyPr>
          <a:lstStyle/>
          <a:p>
            <a:pPr>
              <a:buFont typeface="Arial" pitchFamily="34" charset="0"/>
              <a:buNone/>
            </a:pPr>
            <a:r>
              <a:rPr lang="en-US" sz="3200" b="1" dirty="0" smtClean="0"/>
              <a:t>ATTITUDE</a:t>
            </a:r>
            <a:r>
              <a:rPr lang="ro-RO" sz="2800" b="1" dirty="0" smtClean="0"/>
              <a:t/>
            </a:r>
            <a:br>
              <a:rPr lang="ro-RO" sz="2800" b="1" dirty="0" smtClean="0"/>
            </a:br>
            <a:r>
              <a:rPr lang="ro-RO" sz="3200" b="1" dirty="0" smtClean="0">
                <a:solidFill>
                  <a:srgbClr val="A40000"/>
                </a:solidFill>
              </a:rPr>
              <a:t> </a:t>
            </a:r>
            <a:br>
              <a:rPr lang="ro-RO" sz="3200" b="1" dirty="0" smtClean="0">
                <a:solidFill>
                  <a:srgbClr val="A40000"/>
                </a:solidFill>
              </a:rPr>
            </a:br>
            <a:endParaRPr lang="ro-RO" sz="3200" dirty="0" smtClean="0">
              <a:solidFill>
                <a:srgbClr val="A40000"/>
              </a:solidFill>
            </a:endParaRPr>
          </a:p>
        </p:txBody>
      </p:sp>
      <p:sp>
        <p:nvSpPr>
          <p:cNvPr id="8" name="Rectangle 7"/>
          <p:cNvSpPr/>
          <p:nvPr/>
        </p:nvSpPr>
        <p:spPr>
          <a:xfrm>
            <a:off x="428596" y="1500174"/>
            <a:ext cx="5672134" cy="2062103"/>
          </a:xfrm>
          <a:prstGeom prst="rect">
            <a:avLst/>
          </a:prstGeom>
        </p:spPr>
        <p:txBody>
          <a:bodyPr wrap="square">
            <a:spAutoFit/>
          </a:bodyPr>
          <a:lstStyle/>
          <a:p>
            <a:pPr marL="457200" indent="-457200">
              <a:buFont typeface="Arial" panose="020B0604020202020204" pitchFamily="34" charset="0"/>
              <a:buChar char="•"/>
            </a:pPr>
            <a:r>
              <a:rPr lang="en-US" sz="3200" dirty="0" smtClean="0"/>
              <a:t>Ongoing learner</a:t>
            </a:r>
            <a:endParaRPr lang="en-US" sz="3200" dirty="0"/>
          </a:p>
          <a:p>
            <a:pPr marL="457200" indent="-457200">
              <a:buFont typeface="Arial" panose="020B0604020202020204" pitchFamily="34" charset="0"/>
              <a:buChar char="•"/>
            </a:pPr>
            <a:r>
              <a:rPr lang="en-US" sz="3200" dirty="0" smtClean="0"/>
              <a:t>Motivation and determination </a:t>
            </a:r>
            <a:endParaRPr lang="en-US" sz="3200" dirty="0"/>
          </a:p>
          <a:p>
            <a:pPr marL="457200" indent="-457200">
              <a:buFont typeface="Arial" panose="020B0604020202020204" pitchFamily="34" charset="0"/>
              <a:buChar char="•"/>
            </a:pPr>
            <a:r>
              <a:rPr lang="en-US" sz="3200" dirty="0" smtClean="0"/>
              <a:t>Pro-activeness</a:t>
            </a:r>
            <a:endParaRPr lang="en-US" sz="3200" dirty="0" smtClean="0"/>
          </a:p>
          <a:p>
            <a:pPr algn="just"/>
            <a:endParaRPr lang="ro-RO" sz="3200" b="1" dirty="0" smtClean="0">
              <a:solidFill>
                <a:srgbClr val="A40000"/>
              </a:solidFill>
            </a:endParaRPr>
          </a:p>
        </p:txBody>
      </p:sp>
      <p:pic>
        <p:nvPicPr>
          <p:cNvPr id="11" name="Picture 14" descr="Karate_business"/>
          <p:cNvPicPr>
            <a:picLocks noChangeAspect="1" noChangeArrowheads="1" noCrop="1"/>
          </p:cNvPicPr>
          <p:nvPr/>
        </p:nvPicPr>
        <p:blipFill>
          <a:blip r:embed="rId4"/>
          <a:srcRect/>
          <a:stretch>
            <a:fillRect/>
          </a:stretch>
        </p:blipFill>
        <p:spPr bwMode="auto">
          <a:xfrm>
            <a:off x="1359683" y="4450538"/>
            <a:ext cx="1676400" cy="1647825"/>
          </a:xfrm>
          <a:prstGeom prst="rect">
            <a:avLst/>
          </a:prstGeom>
          <a:noFill/>
          <a:ln w="9525">
            <a:noFill/>
            <a:miter lim="800000"/>
            <a:headEnd/>
            <a:tailEnd/>
          </a:ln>
        </p:spPr>
      </p:pic>
      <p:pic>
        <p:nvPicPr>
          <p:cNvPr id="12" name="Picture 15" descr="Man_at_desk"/>
          <p:cNvPicPr>
            <a:picLocks noChangeAspect="1" noChangeArrowheads="1" noCrop="1"/>
          </p:cNvPicPr>
          <p:nvPr/>
        </p:nvPicPr>
        <p:blipFill>
          <a:blip r:embed="rId5"/>
          <a:srcRect/>
          <a:stretch>
            <a:fillRect/>
          </a:stretch>
        </p:blipFill>
        <p:spPr bwMode="auto">
          <a:xfrm>
            <a:off x="4644008" y="4566536"/>
            <a:ext cx="1655762" cy="1439862"/>
          </a:xfrm>
          <a:prstGeom prst="rect">
            <a:avLst/>
          </a:prstGeom>
          <a:noFill/>
          <a:ln w="9525">
            <a:noFill/>
            <a:miter lim="800000"/>
            <a:headEnd/>
            <a:tailEnd/>
          </a:ln>
        </p:spPr>
      </p:pic>
      <p:pic>
        <p:nvPicPr>
          <p:cNvPr id="14" name="Picture 13" descr="Hindu-120070115002603018Jan2010"/>
          <p:cNvPicPr>
            <a:picLocks noChangeAspect="1" noChangeArrowheads="1"/>
          </p:cNvPicPr>
          <p:nvPr/>
        </p:nvPicPr>
        <p:blipFill>
          <a:blip r:embed="rId6"/>
          <a:srcRect/>
          <a:stretch>
            <a:fillRect/>
          </a:stretch>
        </p:blipFill>
        <p:spPr bwMode="auto">
          <a:xfrm>
            <a:off x="6143620" y="1586316"/>
            <a:ext cx="2500330" cy="2286016"/>
          </a:xfrm>
          <a:prstGeom prst="rect">
            <a:avLst/>
          </a:prstGeom>
          <a:noFill/>
          <a:ln w="9525">
            <a:noFill/>
            <a:miter lim="800000"/>
            <a:headEnd/>
            <a:tailEnd/>
          </a:ln>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0" y="642918"/>
            <a:ext cx="9036496" cy="1846659"/>
          </a:xfrm>
          <a:prstGeom prst="rect">
            <a:avLst/>
          </a:prstGeom>
          <a:noFill/>
        </p:spPr>
        <p:txBody>
          <a:bodyPr wrap="square" rtlCol="0">
            <a:spAutoFit/>
          </a:bodyPr>
          <a:lstStyle/>
          <a:p>
            <a:pPr algn="ctr"/>
            <a:endParaRPr lang="en-US" sz="6600" b="1" dirty="0" smtClean="0"/>
          </a:p>
          <a:p>
            <a:pPr algn="ctr"/>
            <a:endParaRPr lang="en-US" altLang="en-US" sz="4800" dirty="0"/>
          </a:p>
        </p:txBody>
      </p:sp>
      <p:sp>
        <p:nvSpPr>
          <p:cNvPr id="7" name="Rectangle 6"/>
          <p:cNvSpPr/>
          <p:nvPr/>
        </p:nvSpPr>
        <p:spPr>
          <a:xfrm>
            <a:off x="1071538" y="642918"/>
            <a:ext cx="7429552" cy="2739211"/>
          </a:xfrm>
          <a:prstGeom prst="rect">
            <a:avLst/>
          </a:prstGeom>
        </p:spPr>
        <p:txBody>
          <a:bodyPr wrap="square">
            <a:spAutoFit/>
          </a:bodyPr>
          <a:lstStyle/>
          <a:p>
            <a:pPr algn="just">
              <a:buFont typeface="Arial" pitchFamily="34" charset="0"/>
              <a:buNone/>
            </a:pPr>
            <a:r>
              <a:rPr lang="en-US" sz="3600" b="1" dirty="0" smtClean="0"/>
              <a:t>Being active within the community depends on your </a:t>
            </a:r>
            <a:r>
              <a:rPr lang="en-US" sz="3600" b="1" dirty="0" smtClean="0"/>
              <a:t>mindset and on “sense of the community” feeling</a:t>
            </a:r>
            <a:r>
              <a:rPr lang="ro-RO" sz="3600" b="1" dirty="0" smtClean="0">
                <a:solidFill>
                  <a:srgbClr val="A40000"/>
                </a:solidFill>
              </a:rPr>
              <a:t/>
            </a:r>
            <a:br>
              <a:rPr lang="ro-RO" sz="3600" b="1" dirty="0" smtClean="0">
                <a:solidFill>
                  <a:srgbClr val="A40000"/>
                </a:solidFill>
              </a:rPr>
            </a:br>
            <a:r>
              <a:rPr lang="ro-RO" sz="3200" b="1" dirty="0" smtClean="0">
                <a:solidFill>
                  <a:srgbClr val="A40000"/>
                </a:solidFill>
              </a:rPr>
              <a:t> </a:t>
            </a:r>
            <a:br>
              <a:rPr lang="ro-RO" sz="3200" b="1" dirty="0" smtClean="0">
                <a:solidFill>
                  <a:srgbClr val="A40000"/>
                </a:solidFill>
              </a:rPr>
            </a:br>
            <a:endParaRPr lang="ro-RO" sz="3200" dirty="0" smtClean="0">
              <a:solidFill>
                <a:srgbClr val="A40000"/>
              </a:solidFill>
            </a:endParaRPr>
          </a:p>
        </p:txBody>
      </p:sp>
      <p:pic>
        <p:nvPicPr>
          <p:cNvPr id="13" name="Picture 10" descr="brain"/>
          <p:cNvPicPr>
            <a:picLocks noChangeAspect="1" noChangeArrowheads="1"/>
          </p:cNvPicPr>
          <p:nvPr/>
        </p:nvPicPr>
        <p:blipFill>
          <a:blip r:embed="rId3"/>
          <a:srcRect/>
          <a:stretch>
            <a:fillRect/>
          </a:stretch>
        </p:blipFill>
        <p:spPr bwMode="auto">
          <a:xfrm>
            <a:off x="428628" y="2429321"/>
            <a:ext cx="3583870" cy="3839204"/>
          </a:xfrm>
          <a:prstGeom prst="rect">
            <a:avLst/>
          </a:prstGeom>
          <a:noFill/>
          <a:ln w="9525">
            <a:noFill/>
            <a:miter lim="800000"/>
            <a:headEnd/>
            <a:tailEnd/>
          </a:ln>
        </p:spPr>
      </p:pic>
      <p:pic>
        <p:nvPicPr>
          <p:cNvPr id="8" name="Picture 9" descr="C:\Users\User\Documents\images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606" y="2491189"/>
            <a:ext cx="4297049" cy="244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pic>
        <p:nvPicPr>
          <p:cNvPr id="1026" name="Picture 2" descr="d:\Users\Lidia\Desktop\BIBLIOTECA MODERNA CENTRU COMUNITAR\MOTIVARE INSPIRARE.jpg"/>
          <p:cNvPicPr>
            <a:picLocks noChangeAspect="1" noChangeArrowheads="1"/>
          </p:cNvPicPr>
          <p:nvPr/>
        </p:nvPicPr>
        <p:blipFill>
          <a:blip r:embed="rId4"/>
          <a:srcRect/>
          <a:stretch>
            <a:fillRect/>
          </a:stretch>
        </p:blipFill>
        <p:spPr bwMode="auto">
          <a:xfrm>
            <a:off x="771913" y="857232"/>
            <a:ext cx="7616511" cy="4515984"/>
          </a:xfrm>
          <a:prstGeom prst="rect">
            <a:avLst/>
          </a:prstGeom>
          <a:noFill/>
        </p:spPr>
      </p:pic>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357166"/>
            <a:ext cx="9036496" cy="3816429"/>
          </a:xfrm>
          <a:prstGeom prst="rect">
            <a:avLst/>
          </a:prstGeom>
          <a:noFill/>
        </p:spPr>
        <p:txBody>
          <a:bodyPr wrap="square" rtlCol="0">
            <a:spAutoFit/>
          </a:bodyPr>
          <a:lstStyle/>
          <a:p>
            <a:pPr algn="ctr"/>
            <a:r>
              <a:rPr lang="en-US" sz="5400" b="1" dirty="0" smtClean="0"/>
              <a:t>Expectations</a:t>
            </a:r>
          </a:p>
          <a:p>
            <a:pPr marL="719138" lvl="0" fontAlgn="base">
              <a:spcBef>
                <a:spcPct val="0"/>
              </a:spcBef>
              <a:spcAft>
                <a:spcPct val="0"/>
              </a:spcAft>
            </a:pPr>
            <a:endParaRPr lang="ro-RO" altLang="zh-CN" sz="1000" b="1" dirty="0" smtClean="0">
              <a:latin typeface="Calibri" pitchFamily="34" charset="0"/>
              <a:ea typeface="SimSun" pitchFamily="2" charset="-122"/>
              <a:cs typeface="Andalus" pitchFamily="18" charset="-78"/>
            </a:endParaRPr>
          </a:p>
          <a:p>
            <a:pPr marL="719138" lvl="0" fontAlgn="base">
              <a:spcBef>
                <a:spcPct val="0"/>
              </a:spcBef>
              <a:spcAft>
                <a:spcPct val="0"/>
              </a:spcAft>
            </a:pPr>
            <a:r>
              <a:rPr lang="en-US" altLang="zh-CN" sz="4000" b="1" dirty="0" smtClean="0">
                <a:latin typeface="Calibri" pitchFamily="34" charset="0"/>
                <a:ea typeface="SimSun" pitchFamily="2" charset="-122"/>
                <a:cs typeface="Andalus" pitchFamily="18" charset="-78"/>
              </a:rPr>
              <a:t>Local Public Authorities </a:t>
            </a:r>
            <a:endParaRPr lang="ro-RO" altLang="zh-CN" sz="4000" b="1" dirty="0" smtClean="0">
              <a:latin typeface="Calibri" pitchFamily="34" charset="0"/>
              <a:ea typeface="SimSun" pitchFamily="2" charset="-122"/>
              <a:cs typeface="Andalus" pitchFamily="18" charset="-78"/>
            </a:endParaRPr>
          </a:p>
          <a:p>
            <a:pPr marL="719138" lvl="0" fontAlgn="base">
              <a:spcBef>
                <a:spcPct val="0"/>
              </a:spcBef>
              <a:spcAft>
                <a:spcPct val="0"/>
              </a:spcAft>
            </a:pPr>
            <a:endParaRPr lang="en-US" altLang="zh-CN" sz="1000" dirty="0" smtClean="0">
              <a:latin typeface="Arial" pitchFamily="34" charset="0"/>
              <a:cs typeface="Arial" pitchFamily="34" charset="0"/>
            </a:endParaRPr>
          </a:p>
          <a:p>
            <a:pPr marL="719138" lvl="0"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Enhance the visibility of the </a:t>
            </a:r>
            <a:r>
              <a:rPr lang="en-US" altLang="zh-CN" sz="3200" dirty="0" smtClean="0">
                <a:latin typeface="Calibri" pitchFamily="34" charset="0"/>
                <a:ea typeface="SimSun" pitchFamily="2" charset="-122"/>
                <a:cs typeface="Andalus" pitchFamily="18" charset="-78"/>
              </a:rPr>
              <a:t>community;</a:t>
            </a:r>
          </a:p>
          <a:p>
            <a:pPr marL="719138" lvl="0"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Develop and preserve</a:t>
            </a:r>
            <a:r>
              <a:rPr lang="en-US" altLang="zh-CN" sz="3200" dirty="0" smtClean="0">
                <a:latin typeface="Calibri" pitchFamily="34" charset="0"/>
                <a:ea typeface="SimSun" pitchFamily="2" charset="-122"/>
                <a:cs typeface="Andalus" pitchFamily="18" charset="-78"/>
              </a:rPr>
              <a:t> the community memory ; </a:t>
            </a:r>
            <a:endParaRPr lang="en-US" altLang="zh-CN" sz="3200" dirty="0" smtClean="0">
              <a:latin typeface="Calibri" pitchFamily="34" charset="0"/>
              <a:ea typeface="SimSun" pitchFamily="2" charset="-122"/>
              <a:cs typeface="Andalus" pitchFamily="18" charset="-78"/>
            </a:endParaRPr>
          </a:p>
          <a:p>
            <a:pPr marL="719138" lvl="0"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Promote  the community personalities;</a:t>
            </a:r>
            <a:endParaRPr lang="en-US" altLang="zh-CN" sz="3200" dirty="0" smtClean="0">
              <a:latin typeface="Calibri" pitchFamily="34" charset="0"/>
              <a:ea typeface="SimSun" pitchFamily="2" charset="-122"/>
              <a:cs typeface="Andalus" pitchFamily="18" charset="-78"/>
            </a:endParaRPr>
          </a:p>
          <a:p>
            <a:pPr marL="719138" lvl="0"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Develop the </a:t>
            </a:r>
            <a:r>
              <a:rPr lang="en-US" altLang="zh-CN" sz="3200" dirty="0" smtClean="0">
                <a:latin typeface="Calibri" pitchFamily="34" charset="0"/>
                <a:ea typeface="SimSun" pitchFamily="2" charset="-122"/>
                <a:cs typeface="Andalus" pitchFamily="18" charset="-78"/>
              </a:rPr>
              <a:t>“sense of the community”</a:t>
            </a:r>
            <a:endParaRPr lang="en-US" altLang="zh-CN" sz="3200" dirty="0" smtClean="0">
              <a:latin typeface="Arial" pitchFamily="34" charset="0"/>
              <a:cs typeface="Arial" pitchFamily="34" charset="0"/>
            </a:endParaRPr>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357166"/>
            <a:ext cx="9036496" cy="4031873"/>
          </a:xfrm>
          <a:prstGeom prst="rect">
            <a:avLst/>
          </a:prstGeom>
          <a:noFill/>
        </p:spPr>
        <p:txBody>
          <a:bodyPr wrap="square" rtlCol="0">
            <a:spAutoFit/>
          </a:bodyPr>
          <a:lstStyle/>
          <a:p>
            <a:pPr marL="533400" algn="ctr" fontAlgn="base">
              <a:spcBef>
                <a:spcPct val="0"/>
              </a:spcBef>
              <a:spcAft>
                <a:spcPct val="0"/>
              </a:spcAft>
            </a:pPr>
            <a:r>
              <a:rPr lang="en-US" sz="5400" b="1" dirty="0"/>
              <a:t>Expectations</a:t>
            </a:r>
            <a:endParaRPr lang="ro-RO" sz="5400" b="1" dirty="0"/>
          </a:p>
          <a:p>
            <a:pPr marL="533400" lvl="0" fontAlgn="base">
              <a:spcBef>
                <a:spcPct val="0"/>
              </a:spcBef>
              <a:spcAft>
                <a:spcPct val="0"/>
              </a:spcAft>
            </a:pPr>
            <a:endParaRPr lang="ro-RO" altLang="zh-CN" sz="1000" b="1" dirty="0" smtClean="0">
              <a:latin typeface="Calibri" pitchFamily="34" charset="0"/>
              <a:ea typeface="SimSun" pitchFamily="2" charset="-122"/>
              <a:cs typeface="Andalus" pitchFamily="18" charset="-78"/>
            </a:endParaRPr>
          </a:p>
          <a:p>
            <a:pPr marL="446088"/>
            <a:r>
              <a:rPr lang="en-US" sz="3200" b="1" dirty="0" smtClean="0"/>
              <a:t>Community Members </a:t>
            </a:r>
            <a:r>
              <a:rPr lang="ro-RO" sz="3200" b="1" dirty="0" smtClean="0"/>
              <a:t>(</a:t>
            </a:r>
            <a:r>
              <a:rPr lang="en-US" sz="3200" b="1" dirty="0" smtClean="0"/>
              <a:t>shared by all groups</a:t>
            </a:r>
            <a:r>
              <a:rPr lang="ro-RO" sz="3200" b="1" dirty="0" smtClean="0"/>
              <a:t>)</a:t>
            </a:r>
            <a:endParaRPr lang="ro-RO" sz="3200" dirty="0" smtClean="0"/>
          </a:p>
          <a:p>
            <a:pPr marL="446088" lvl="0">
              <a:buFont typeface="Arial" pitchFamily="34" charset="0"/>
              <a:buChar char="•"/>
            </a:pPr>
            <a:r>
              <a:rPr lang="en-US" sz="3200" dirty="0" smtClean="0"/>
              <a:t>Digital alphabetization; </a:t>
            </a:r>
          </a:p>
          <a:p>
            <a:pPr marL="446088" lvl="0">
              <a:buFont typeface="Arial" pitchFamily="34" charset="0"/>
              <a:buChar char="•"/>
            </a:pPr>
            <a:r>
              <a:rPr lang="en-US" sz="3200" dirty="0" smtClean="0"/>
              <a:t>Community civic education;</a:t>
            </a:r>
          </a:p>
          <a:p>
            <a:pPr marL="446088" lvl="0">
              <a:buFont typeface="Arial" pitchFamily="34" charset="0"/>
              <a:buChar char="•"/>
            </a:pPr>
            <a:r>
              <a:rPr lang="en-US" sz="3200" dirty="0" smtClean="0"/>
              <a:t>Free access to information, Internet; </a:t>
            </a:r>
          </a:p>
          <a:p>
            <a:pPr marL="446088" lvl="0">
              <a:buFont typeface="Arial" pitchFamily="34" charset="0"/>
              <a:buChar char="•"/>
            </a:pPr>
            <a:r>
              <a:rPr lang="en-US" sz="3200" dirty="0" smtClean="0"/>
              <a:t>Space for hobby and talent </a:t>
            </a:r>
            <a:r>
              <a:rPr lang="en-US" sz="3200" dirty="0" smtClean="0"/>
              <a:t>fulfillment. </a:t>
            </a:r>
            <a:endParaRPr lang="en-US" sz="3200" dirty="0" smtClean="0"/>
          </a:p>
          <a:p>
            <a:pPr marL="446088"/>
            <a:endParaRPr lang="en-US" sz="3200"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428596" y="357166"/>
            <a:ext cx="8215370" cy="5170646"/>
          </a:xfrm>
          <a:prstGeom prst="rect">
            <a:avLst/>
          </a:prstGeom>
          <a:noFill/>
        </p:spPr>
        <p:txBody>
          <a:bodyPr wrap="square" rtlCol="0">
            <a:spAutoFit/>
          </a:bodyPr>
          <a:lstStyle/>
          <a:p>
            <a:pPr marL="533400" algn="ctr" fontAlgn="base">
              <a:spcBef>
                <a:spcPct val="0"/>
              </a:spcBef>
              <a:spcAft>
                <a:spcPct val="0"/>
              </a:spcAft>
            </a:pPr>
            <a:r>
              <a:rPr lang="en-US" sz="5400" b="1" dirty="0" smtClean="0"/>
              <a:t>Expectations</a:t>
            </a:r>
            <a:endParaRPr lang="ro-RO" altLang="zh-CN" sz="1000" b="1" dirty="0" smtClean="0">
              <a:latin typeface="Calibri" pitchFamily="34" charset="0"/>
              <a:ea typeface="SimSun" pitchFamily="2" charset="-122"/>
              <a:cs typeface="Andalus" pitchFamily="18" charset="-78"/>
            </a:endParaRPr>
          </a:p>
          <a:p>
            <a:r>
              <a:rPr lang="en-US" sz="4000" b="1" dirty="0" smtClean="0"/>
              <a:t>Children</a:t>
            </a:r>
          </a:p>
          <a:p>
            <a:pPr lvl="0" algn="just">
              <a:buFont typeface="Arial" pitchFamily="34" charset="0"/>
              <a:buChar char="•"/>
            </a:pPr>
            <a:r>
              <a:rPr lang="en-US" sz="2800" dirty="0" smtClean="0"/>
              <a:t>Cognitive activities and skills development using information technologies in such as: design, painting, coding, animation, programming, library website or blog creation ;</a:t>
            </a:r>
          </a:p>
          <a:p>
            <a:pPr lvl="0" algn="just">
              <a:buFont typeface="Arial" pitchFamily="34" charset="0"/>
              <a:buChar char="•"/>
            </a:pPr>
            <a:r>
              <a:rPr lang="en-US" sz="2800" dirty="0" smtClean="0"/>
              <a:t>Homework </a:t>
            </a:r>
            <a:r>
              <a:rPr lang="en-US" sz="2800" dirty="0" smtClean="0"/>
              <a:t>assignments </a:t>
            </a:r>
            <a:r>
              <a:rPr lang="en-US" sz="2800" dirty="0" smtClean="0"/>
              <a:t>using information technologies </a:t>
            </a:r>
            <a:r>
              <a:rPr lang="en-US" sz="2800" dirty="0" smtClean="0"/>
              <a:t>technologies;</a:t>
            </a:r>
          </a:p>
          <a:p>
            <a:pPr lvl="0" algn="just"/>
            <a:r>
              <a:rPr lang="en-US" sz="2800" dirty="0" smtClean="0"/>
              <a:t> </a:t>
            </a:r>
            <a:endParaRPr lang="en-US" sz="2800" dirty="0" smtClean="0"/>
          </a:p>
          <a:p>
            <a:pPr algn="ctr"/>
            <a:endParaRPr lang="en-US" sz="4000" b="1"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11017"/>
            <a:ext cx="9144000" cy="6858000"/>
          </a:xfrm>
          <a:prstGeom prst="rect">
            <a:avLst/>
          </a:prstGeom>
        </p:spPr>
      </p:pic>
      <p:sp>
        <p:nvSpPr>
          <p:cNvPr id="5" name="TextBox 4"/>
          <p:cNvSpPr txBox="1"/>
          <p:nvPr/>
        </p:nvSpPr>
        <p:spPr>
          <a:xfrm>
            <a:off x="428596" y="357166"/>
            <a:ext cx="8215370" cy="4801314"/>
          </a:xfrm>
          <a:prstGeom prst="rect">
            <a:avLst/>
          </a:prstGeom>
          <a:noFill/>
        </p:spPr>
        <p:txBody>
          <a:bodyPr wrap="square" rtlCol="0">
            <a:spAutoFit/>
          </a:bodyPr>
          <a:lstStyle/>
          <a:p>
            <a:pPr marL="533400" algn="ctr" fontAlgn="base">
              <a:spcBef>
                <a:spcPct val="0"/>
              </a:spcBef>
              <a:spcAft>
                <a:spcPct val="0"/>
              </a:spcAft>
            </a:pPr>
            <a:r>
              <a:rPr lang="en-US" sz="5400" b="1" dirty="0" smtClean="0"/>
              <a:t>Expectations</a:t>
            </a:r>
            <a:endParaRPr lang="ro-RO" altLang="zh-CN" sz="3200" b="1" dirty="0" smtClean="0">
              <a:latin typeface="Calibri" pitchFamily="34" charset="0"/>
              <a:ea typeface="SimSun" pitchFamily="2" charset="-122"/>
              <a:cs typeface="Andalus" pitchFamily="18" charset="-78"/>
            </a:endParaRPr>
          </a:p>
          <a:p>
            <a:r>
              <a:rPr lang="ro-RO" sz="4000" b="1" dirty="0" smtClean="0"/>
              <a:t>A</a:t>
            </a:r>
            <a:r>
              <a:rPr lang="en-US" sz="4000" b="1" dirty="0" err="1" smtClean="0"/>
              <a:t>dults</a:t>
            </a:r>
            <a:endParaRPr lang="en-US" sz="4000" dirty="0" smtClean="0"/>
          </a:p>
          <a:p>
            <a:pPr lvl="0" algn="just">
              <a:buFont typeface="Arial" pitchFamily="34" charset="0"/>
              <a:buChar char="•"/>
            </a:pPr>
            <a:r>
              <a:rPr lang="en-US" sz="2800" dirty="0" smtClean="0"/>
              <a:t>Group activities</a:t>
            </a:r>
            <a:r>
              <a:rPr lang="ro-RO" sz="2800" dirty="0" smtClean="0"/>
              <a:t> (</a:t>
            </a:r>
            <a:r>
              <a:rPr lang="en-US" sz="2800" dirty="0" smtClean="0"/>
              <a:t>hobbies</a:t>
            </a:r>
            <a:r>
              <a:rPr lang="ro-RO" sz="2800" dirty="0" smtClean="0"/>
              <a:t> – </a:t>
            </a:r>
            <a:r>
              <a:rPr lang="en-US" sz="2800" dirty="0" smtClean="0"/>
              <a:t>flowers, crochet, embroidery, cooking, interior design, bee-keeping, other handcrafts, etc</a:t>
            </a:r>
            <a:r>
              <a:rPr lang="en-US" sz="2800" dirty="0" smtClean="0"/>
              <a:t>.);</a:t>
            </a:r>
          </a:p>
          <a:p>
            <a:pPr lvl="0" algn="just">
              <a:buFont typeface="Arial" pitchFamily="34" charset="0"/>
              <a:buChar char="•"/>
            </a:pPr>
            <a:r>
              <a:rPr lang="en-US" sz="2800" dirty="0" smtClean="0"/>
              <a:t>Specialized discussion clubs;</a:t>
            </a:r>
            <a:endParaRPr lang="en-US" sz="2800" dirty="0" smtClean="0"/>
          </a:p>
          <a:p>
            <a:pPr lvl="0" algn="just">
              <a:buFont typeface="Arial" pitchFamily="34" charset="0"/>
              <a:buChar char="•"/>
            </a:pPr>
            <a:r>
              <a:rPr lang="en-US" sz="2800" dirty="0" smtClean="0"/>
              <a:t>Digital literacy trainings;</a:t>
            </a:r>
            <a:endParaRPr lang="en-US" sz="2800" dirty="0" smtClean="0"/>
          </a:p>
          <a:p>
            <a:r>
              <a:rPr lang="ro-RO" sz="3200" dirty="0" smtClean="0"/>
              <a:t> </a:t>
            </a:r>
            <a:endParaRPr lang="en-US" sz="3200" dirty="0" smtClean="0"/>
          </a:p>
          <a:p>
            <a:pPr algn="ctr">
              <a:buFont typeface="Arial" pitchFamily="34" charset="0"/>
              <a:buChar char="•"/>
            </a:pPr>
            <a:endParaRPr lang="en-US" sz="4000" b="1"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428596" y="357166"/>
            <a:ext cx="8215370" cy="3693319"/>
          </a:xfrm>
          <a:prstGeom prst="rect">
            <a:avLst/>
          </a:prstGeom>
          <a:noFill/>
        </p:spPr>
        <p:txBody>
          <a:bodyPr wrap="square" rtlCol="0">
            <a:spAutoFit/>
          </a:bodyPr>
          <a:lstStyle/>
          <a:p>
            <a:pPr marL="533400" algn="ctr" fontAlgn="base">
              <a:spcBef>
                <a:spcPct val="0"/>
              </a:spcBef>
              <a:spcAft>
                <a:spcPct val="0"/>
              </a:spcAft>
            </a:pPr>
            <a:r>
              <a:rPr lang="en-US" sz="5400" b="1" dirty="0" smtClean="0"/>
              <a:t>Expectations</a:t>
            </a:r>
            <a:endParaRPr lang="ro-RO" altLang="zh-CN" sz="3200" b="1" dirty="0" smtClean="0">
              <a:latin typeface="Calibri" pitchFamily="34" charset="0"/>
              <a:ea typeface="SimSun" pitchFamily="2" charset="-122"/>
              <a:cs typeface="Andalus" pitchFamily="18" charset="-78"/>
            </a:endParaRPr>
          </a:p>
          <a:p>
            <a:endParaRPr lang="en-US" sz="3200" b="1" dirty="0" smtClean="0"/>
          </a:p>
          <a:p>
            <a:r>
              <a:rPr lang="en-US" sz="3200" b="1" dirty="0" smtClean="0"/>
              <a:t>Groups with special needs </a:t>
            </a:r>
          </a:p>
          <a:p>
            <a:endParaRPr lang="en-US" sz="3200" dirty="0" smtClean="0"/>
          </a:p>
          <a:p>
            <a:pPr lvl="0" algn="ctr"/>
            <a:r>
              <a:rPr lang="en-US" sz="2800" dirty="0" smtClean="0"/>
              <a:t>Social inclusion of various groups </a:t>
            </a:r>
          </a:p>
          <a:p>
            <a:pPr lvl="0" algn="ctr"/>
            <a:r>
              <a:rPr lang="en-US" sz="2800" dirty="0" smtClean="0"/>
              <a:t>regardless of age, gender, ethnicity, </a:t>
            </a:r>
          </a:p>
          <a:p>
            <a:pPr lvl="0" algn="ctr"/>
            <a:r>
              <a:rPr lang="en-US" sz="2800" dirty="0" smtClean="0"/>
              <a:t>ability or social background</a:t>
            </a:r>
            <a:endParaRPr lang="en-US" sz="2800"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79512" y="357167"/>
            <a:ext cx="8856984" cy="3631763"/>
          </a:xfrm>
          <a:prstGeom prst="rect">
            <a:avLst/>
          </a:prstGeom>
          <a:noFill/>
        </p:spPr>
        <p:txBody>
          <a:bodyPr wrap="square" rtlCol="0">
            <a:spAutoFit/>
          </a:bodyPr>
          <a:lstStyle/>
          <a:p>
            <a:pPr algn="ctr"/>
            <a:r>
              <a:rPr lang="en-US" sz="5400" b="1" dirty="0" smtClean="0"/>
              <a:t>Expectations</a:t>
            </a:r>
          </a:p>
          <a:p>
            <a:r>
              <a:rPr lang="en-US" altLang="zh-CN" sz="4000" b="1" dirty="0" smtClean="0">
                <a:latin typeface="Calibri" pitchFamily="34" charset="0"/>
                <a:ea typeface="SimSun" pitchFamily="2" charset="-122"/>
                <a:cs typeface="Andalus" pitchFamily="18" charset="-78"/>
              </a:rPr>
              <a:t>Library</a:t>
            </a:r>
          </a:p>
          <a:p>
            <a:endParaRPr lang="en-US" altLang="zh-CN" sz="4000" dirty="0" smtClean="0">
              <a:latin typeface="Arial" pitchFamily="34" charset="0"/>
              <a:cs typeface="Arial" pitchFamily="34" charset="0"/>
            </a:endParaRPr>
          </a:p>
          <a:p>
            <a:pPr marL="358775" lvl="0" indent="-358775"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Visibility </a:t>
            </a:r>
            <a:r>
              <a:rPr lang="en-US" altLang="zh-CN" sz="3200" dirty="0">
                <a:latin typeface="Calibri" pitchFamily="34" charset="0"/>
                <a:ea typeface="SimSun" pitchFamily="2" charset="-122"/>
                <a:cs typeface="Andalus" pitchFamily="18" charset="-78"/>
              </a:rPr>
              <a:t>within the </a:t>
            </a:r>
            <a:r>
              <a:rPr lang="en-US" altLang="zh-CN" sz="3200" dirty="0" smtClean="0">
                <a:latin typeface="Calibri" pitchFamily="34" charset="0"/>
                <a:ea typeface="SimSun" pitchFamily="2" charset="-122"/>
                <a:cs typeface="Andalus" pitchFamily="18" charset="-78"/>
              </a:rPr>
              <a:t>community</a:t>
            </a:r>
            <a:endParaRPr lang="en-US" altLang="zh-CN" sz="3200" dirty="0">
              <a:latin typeface="Calibri" pitchFamily="34" charset="0"/>
              <a:ea typeface="SimSun" pitchFamily="2" charset="-122"/>
              <a:cs typeface="Andalus" pitchFamily="18" charset="-78"/>
            </a:endParaRPr>
          </a:p>
          <a:p>
            <a:pPr marL="358775" lvl="0" indent="-358775"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Integration as a community actor</a:t>
            </a:r>
            <a:endParaRPr lang="en-US" altLang="zh-CN" sz="3200" dirty="0" smtClean="0">
              <a:latin typeface="Calibri" pitchFamily="34" charset="0"/>
              <a:ea typeface="SimSun" pitchFamily="2" charset="-122"/>
              <a:cs typeface="Andalus" pitchFamily="18" charset="-78"/>
            </a:endParaRPr>
          </a:p>
          <a:p>
            <a:pPr marL="358775" lvl="0" indent="-358775" eaLnBrk="0" fontAlgn="base" hangingPunct="0">
              <a:spcBef>
                <a:spcPct val="0"/>
              </a:spcBef>
              <a:spcAft>
                <a:spcPct val="0"/>
              </a:spcAft>
              <a:buFontTx/>
              <a:buChar char="•"/>
            </a:pPr>
            <a:r>
              <a:rPr lang="en-US" altLang="zh-CN" sz="3200" dirty="0" smtClean="0">
                <a:latin typeface="Calibri" pitchFamily="34" charset="0"/>
                <a:ea typeface="SimSun" pitchFamily="2" charset="-122"/>
                <a:cs typeface="Andalus" pitchFamily="18" charset="-78"/>
              </a:rPr>
              <a:t>Library – community connector </a:t>
            </a:r>
            <a:endParaRPr lang="en-US" altLang="zh-CN" sz="3200" dirty="0" smtClean="0">
              <a:latin typeface="Calibri" pitchFamily="34" charset="0"/>
              <a:ea typeface="SimSun" pitchFamily="2" charset="-122"/>
              <a:cs typeface="Andalus" pitchFamily="18" charset="-78"/>
            </a:endParaRPr>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t_shablon.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0" y="357166"/>
            <a:ext cx="9036496" cy="3293209"/>
          </a:xfrm>
          <a:prstGeom prst="rect">
            <a:avLst/>
          </a:prstGeom>
          <a:noFill/>
        </p:spPr>
        <p:txBody>
          <a:bodyPr wrap="square" rtlCol="0">
            <a:spAutoFit/>
          </a:bodyPr>
          <a:lstStyle/>
          <a:p>
            <a:pPr marL="533400" algn="ctr" fontAlgn="base">
              <a:spcBef>
                <a:spcPct val="0"/>
              </a:spcBef>
              <a:spcAft>
                <a:spcPct val="0"/>
              </a:spcAft>
            </a:pPr>
            <a:r>
              <a:rPr lang="en-US" sz="5400" b="1" dirty="0" smtClean="0"/>
              <a:t>Expectations</a:t>
            </a:r>
          </a:p>
          <a:p>
            <a:pPr marL="533400" algn="ctr" fontAlgn="base">
              <a:spcBef>
                <a:spcPct val="0"/>
              </a:spcBef>
              <a:spcAft>
                <a:spcPct val="0"/>
              </a:spcAft>
            </a:pPr>
            <a:endParaRPr lang="ro-RO" sz="1000" b="1" dirty="0" smtClean="0"/>
          </a:p>
          <a:p>
            <a:pPr marL="446088"/>
            <a:r>
              <a:rPr lang="en-US" sz="4000" b="1" dirty="0" smtClean="0"/>
              <a:t>Librarians</a:t>
            </a:r>
            <a:endParaRPr lang="en-US" sz="4000" dirty="0" smtClean="0"/>
          </a:p>
          <a:p>
            <a:pPr marL="533400" lvl="0">
              <a:buFont typeface="Arial" pitchFamily="34" charset="0"/>
              <a:buChar char="•"/>
            </a:pPr>
            <a:r>
              <a:rPr lang="en-US" sz="3200" dirty="0" smtClean="0"/>
              <a:t> Civic engagement;</a:t>
            </a:r>
            <a:endParaRPr lang="en-US" sz="3200" dirty="0" smtClean="0"/>
          </a:p>
          <a:p>
            <a:pPr marL="533400" lvl="0">
              <a:buFont typeface="Arial" pitchFamily="34" charset="0"/>
              <a:buChar char="•"/>
            </a:pPr>
            <a:r>
              <a:rPr lang="en-US" sz="3200" dirty="0" smtClean="0"/>
              <a:t> Professional engagement ; </a:t>
            </a:r>
            <a:endParaRPr lang="en-US" sz="3200" dirty="0" smtClean="0"/>
          </a:p>
          <a:p>
            <a:pPr algn="ctr"/>
            <a:endParaRPr lang="en-US" sz="4000" b="1" dirty="0" smtClean="0"/>
          </a:p>
        </p:txBody>
      </p:sp>
    </p:spTree>
    <p:extLst>
      <p:ext uri="{BB962C8B-B14F-4D97-AF65-F5344CB8AC3E}">
        <p14:creationId xmlns:p14="http://schemas.microsoft.com/office/powerpoint/2010/main" val="251829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1157</Words>
  <Application>Microsoft Office PowerPoint</Application>
  <PresentationFormat>On-screen Show (4:3)</PresentationFormat>
  <Paragraphs>122</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SimSun</vt:lpstr>
      <vt:lpstr>SimSun</vt: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Oxana Sirbu</dc:creator>
  <cp:lastModifiedBy>Violeta Bunescu</cp:lastModifiedBy>
  <cp:revision>97</cp:revision>
  <dcterms:created xsi:type="dcterms:W3CDTF">2014-03-04T14:22:27Z</dcterms:created>
  <dcterms:modified xsi:type="dcterms:W3CDTF">2015-07-17T13:09:06Z</dcterms:modified>
</cp:coreProperties>
</file>